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8.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0.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2.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3.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4.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5.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6.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7.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8.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19.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20.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1.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22.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23.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24.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25.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26.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27.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28.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2"/>
  </p:sldMasterIdLst>
  <p:notesMasterIdLst>
    <p:notesMasterId r:id="rId32"/>
  </p:notesMasterIdLst>
  <p:handoutMasterIdLst>
    <p:handoutMasterId r:id="rId33"/>
  </p:handoutMasterIdLst>
  <p:sldIdLst>
    <p:sldId id="1825" r:id="rId3"/>
    <p:sldId id="1979" r:id="rId4"/>
    <p:sldId id="1953" r:id="rId5"/>
    <p:sldId id="2030" r:id="rId6"/>
    <p:sldId id="2031" r:id="rId7"/>
    <p:sldId id="2047" r:id="rId8"/>
    <p:sldId id="2026" r:id="rId9"/>
    <p:sldId id="2056" r:id="rId10"/>
    <p:sldId id="2032" r:id="rId11"/>
    <p:sldId id="2037" r:id="rId12"/>
    <p:sldId id="2033" r:id="rId13"/>
    <p:sldId id="2058" r:id="rId14"/>
    <p:sldId id="2038" r:id="rId15"/>
    <p:sldId id="2027" r:id="rId16"/>
    <p:sldId id="2039" r:id="rId17"/>
    <p:sldId id="2040" r:id="rId18"/>
    <p:sldId id="2050" r:id="rId19"/>
    <p:sldId id="2051" r:id="rId20"/>
    <p:sldId id="2049" r:id="rId21"/>
    <p:sldId id="2041" r:id="rId22"/>
    <p:sldId id="2059" r:id="rId23"/>
    <p:sldId id="2028" r:id="rId24"/>
    <p:sldId id="2042" r:id="rId25"/>
    <p:sldId id="2043" r:id="rId26"/>
    <p:sldId id="2044" r:id="rId27"/>
    <p:sldId id="2045" r:id="rId28"/>
    <p:sldId id="2029" r:id="rId29"/>
    <p:sldId id="2046" r:id="rId30"/>
    <p:sldId id="1977" r:id="rId31"/>
  </p:sldIdLst>
  <p:sldSz cx="9144000" cy="5143500" type="screen16x9"/>
  <p:notesSz cx="6797675" cy="9926638"/>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192">
          <p15:clr>
            <a:srgbClr val="A4A3A4"/>
          </p15:clr>
        </p15:guide>
        <p15:guide id="2" pos="2937">
          <p15:clr>
            <a:srgbClr val="A4A3A4"/>
          </p15:clr>
        </p15:guide>
        <p15:guide id="3" pos="34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zan"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9D9D9"/>
    <a:srgbClr val="024379"/>
    <a:srgbClr val="EDF2F8"/>
    <a:srgbClr val="C00000"/>
    <a:srgbClr val="F3F7FC"/>
    <a:srgbClr val="035390"/>
    <a:srgbClr val="0F3A84"/>
    <a:srgbClr val="E46C0A"/>
    <a:srgbClr val="F0F0F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43" autoAdjust="0"/>
    <p:restoredTop sz="84642" autoAdjust="0"/>
  </p:normalViewPr>
  <p:slideViewPr>
    <p:cSldViewPr>
      <p:cViewPr varScale="1">
        <p:scale>
          <a:sx n="118" d="100"/>
          <a:sy n="118" d="100"/>
        </p:scale>
        <p:origin x="996" y="108"/>
      </p:cViewPr>
      <p:guideLst>
        <p:guide orient="horz" pos="3192"/>
        <p:guide pos="2937"/>
        <p:guide pos="34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1883\Desktop\&#26143;&#26143;&#2227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Sheet1!$B$78</c:f>
              <c:strCache>
                <c:ptCount val="1"/>
                <c:pt idx="0">
                  <c:v>新发病例数(万人)</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5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Sheet1!$A$79:$A$86</c:f>
              <c:strCache>
                <c:ptCount val="8"/>
                <c:pt idx="0">
                  <c:v>乳腺癌</c:v>
                </c:pt>
                <c:pt idx="1">
                  <c:v>肺癌</c:v>
                </c:pt>
                <c:pt idx="2">
                  <c:v>结直肠癌</c:v>
                </c:pt>
                <c:pt idx="3">
                  <c:v>前列腺癌</c:v>
                </c:pt>
                <c:pt idx="4">
                  <c:v>胃癌</c:v>
                </c:pt>
                <c:pt idx="5">
                  <c:v>肝癌</c:v>
                </c:pt>
                <c:pt idx="6">
                  <c:v>宫颈癌</c:v>
                </c:pt>
                <c:pt idx="7">
                  <c:v>食管癌</c:v>
                </c:pt>
              </c:strCache>
            </c:strRef>
          </c:cat>
          <c:val>
            <c:numRef>
              <c:f>Sheet1!$B$79:$B$86</c:f>
              <c:numCache>
                <c:formatCode>General</c:formatCode>
                <c:ptCount val="8"/>
                <c:pt idx="0">
                  <c:v>226</c:v>
                </c:pt>
                <c:pt idx="1">
                  <c:v>220</c:v>
                </c:pt>
                <c:pt idx="2">
                  <c:v>195</c:v>
                </c:pt>
                <c:pt idx="3">
                  <c:v>141</c:v>
                </c:pt>
                <c:pt idx="4">
                  <c:v>109</c:v>
                </c:pt>
                <c:pt idx="5">
                  <c:v>91</c:v>
                </c:pt>
                <c:pt idx="6">
                  <c:v>60</c:v>
                </c:pt>
                <c:pt idx="7">
                  <c:v>60</c:v>
                </c:pt>
              </c:numCache>
            </c:numRef>
          </c:val>
          <c:extLst>
            <c:ext xmlns:c16="http://schemas.microsoft.com/office/drawing/2014/chart" uri="{C3380CC4-5D6E-409C-BE32-E72D297353CC}">
              <c16:uniqueId val="{00000000-92D2-4D99-B2F3-8151FA554B64}"/>
            </c:ext>
          </c:extLst>
        </c:ser>
        <c:ser>
          <c:idx val="1"/>
          <c:order val="1"/>
          <c:tx>
            <c:strRef>
              <c:f>Sheet1!$C$78</c:f>
              <c:strCache>
                <c:ptCount val="1"/>
                <c:pt idx="0">
                  <c:v>死亡病例数(万人)</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5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Sheet1!$A$79:$A$86</c:f>
              <c:strCache>
                <c:ptCount val="8"/>
                <c:pt idx="0">
                  <c:v>乳腺癌</c:v>
                </c:pt>
                <c:pt idx="1">
                  <c:v>肺癌</c:v>
                </c:pt>
                <c:pt idx="2">
                  <c:v>结直肠癌</c:v>
                </c:pt>
                <c:pt idx="3">
                  <c:v>前列腺癌</c:v>
                </c:pt>
                <c:pt idx="4">
                  <c:v>胃癌</c:v>
                </c:pt>
                <c:pt idx="5">
                  <c:v>肝癌</c:v>
                </c:pt>
                <c:pt idx="6">
                  <c:v>宫颈癌</c:v>
                </c:pt>
                <c:pt idx="7">
                  <c:v>食管癌</c:v>
                </c:pt>
              </c:strCache>
            </c:strRef>
          </c:cat>
          <c:val>
            <c:numRef>
              <c:f>Sheet1!$C$79:$C$86</c:f>
              <c:numCache>
                <c:formatCode>General</c:formatCode>
                <c:ptCount val="8"/>
                <c:pt idx="0">
                  <c:v>68</c:v>
                </c:pt>
                <c:pt idx="1">
                  <c:v>180</c:v>
                </c:pt>
                <c:pt idx="2">
                  <c:v>94</c:v>
                </c:pt>
                <c:pt idx="3">
                  <c:v>38</c:v>
                </c:pt>
                <c:pt idx="4">
                  <c:v>77</c:v>
                </c:pt>
                <c:pt idx="5">
                  <c:v>83</c:v>
                </c:pt>
                <c:pt idx="6">
                  <c:v>34</c:v>
                </c:pt>
                <c:pt idx="7">
                  <c:v>54</c:v>
                </c:pt>
              </c:numCache>
            </c:numRef>
          </c:val>
          <c:extLst>
            <c:ext xmlns:c16="http://schemas.microsoft.com/office/drawing/2014/chart" uri="{C3380CC4-5D6E-409C-BE32-E72D297353CC}">
              <c16:uniqueId val="{00000001-92D2-4D99-B2F3-8151FA554B64}"/>
            </c:ext>
          </c:extLst>
        </c:ser>
        <c:dLbls>
          <c:dLblPos val="outEnd"/>
          <c:showLegendKey val="0"/>
          <c:showVal val="1"/>
          <c:showCatName val="0"/>
          <c:showSerName val="0"/>
          <c:showPercent val="0"/>
          <c:showBubbleSize val="0"/>
        </c:dLbls>
        <c:gapWidth val="219"/>
        <c:overlap val="-27"/>
        <c:axId val="760970448"/>
        <c:axId val="760972048"/>
      </c:barChart>
      <c:catAx>
        <c:axId val="760970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50" b="0" i="0" u="none" strike="noStrike" kern="1200" baseline="0">
                <a:solidFill>
                  <a:schemeClr val="tx1">
                    <a:lumMod val="95000"/>
                    <a:lumOff val="5000"/>
                  </a:schemeClr>
                </a:solidFill>
                <a:latin typeface="宋体" panose="02010600030101010101" pitchFamily="2" charset="-122"/>
                <a:ea typeface="宋体" panose="02010600030101010101" pitchFamily="2" charset="-122"/>
                <a:cs typeface="+mn-cs"/>
              </a:defRPr>
            </a:pPr>
            <a:endParaRPr lang="zh-CN"/>
          </a:p>
        </c:txPr>
        <c:crossAx val="760972048"/>
        <c:crosses val="autoZero"/>
        <c:auto val="1"/>
        <c:lblAlgn val="ctr"/>
        <c:lblOffset val="100"/>
        <c:noMultiLvlLbl val="0"/>
      </c:catAx>
      <c:valAx>
        <c:axId val="760972048"/>
        <c:scaling>
          <c:orientation val="minMax"/>
        </c:scaling>
        <c:delete val="0"/>
        <c:axPos val="l"/>
        <c:majorGridlines>
          <c:spPr>
            <a:ln w="9525" cap="flat" cmpd="sng" algn="ctr">
              <a:solidFill>
                <a:schemeClr val="tx1">
                  <a:lumMod val="15000"/>
                  <a:lumOff val="85000"/>
                </a:schemeClr>
              </a:solidFill>
              <a:round/>
            </a:ln>
            <a:effectLst/>
          </c:spPr>
        </c:majorGridlines>
        <c:numFmt formatCode="#,##0_ ;[Red]\-#,##0\ \,&quot;万&quot;&quot;人&quot;" sourceLinked="0"/>
        <c:majorTickMark val="none"/>
        <c:minorTickMark val="none"/>
        <c:tickLblPos val="nextTo"/>
        <c:spPr>
          <a:noFill/>
          <a:ln>
            <a:noFill/>
          </a:ln>
          <a:effectLst/>
        </c:spPr>
        <c:txPr>
          <a:bodyPr rot="-60000000" spcFirstLastPara="1" vertOverflow="ellipsis" vert="horz" wrap="square" anchor="ctr" anchorCtr="1"/>
          <a:lstStyle/>
          <a:p>
            <a:pPr>
              <a:defRPr sz="75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7609704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ea"/>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05750C-A808-426B-A1BD-FCB5B526DCF0}" type="doc">
      <dgm:prSet loTypeId="urn:microsoft.com/office/officeart/2005/8/layout/hProcess9" loCatId="process" qsTypeId="urn:microsoft.com/office/officeart/2005/8/quickstyle/simple1" qsCatId="simple" csTypeId="urn:microsoft.com/office/officeart/2005/8/colors/accent0_3" csCatId="mainScheme" phldr="1"/>
      <dgm:spPr/>
    </dgm:pt>
    <dgm:pt modelId="{C2CD6FD2-33A0-422B-B066-FC155E88D4A9}">
      <dgm:prSet phldrT="[文本]" custT="1"/>
      <dgm:spPr/>
      <dgm:t>
        <a:bodyPr/>
        <a:lstStyle/>
        <a:p>
          <a:r>
            <a:rPr lang="zh-CN" altLang="en-US" sz="1400" dirty="0"/>
            <a:t>窗宽、窗位</a:t>
          </a:r>
          <a:endParaRPr lang="en-US" altLang="zh-CN" sz="1400" dirty="0"/>
        </a:p>
        <a:p>
          <a:r>
            <a:rPr lang="zh-CN" altLang="en-US" sz="1400" dirty="0"/>
            <a:t>调整</a:t>
          </a:r>
        </a:p>
      </dgm:t>
    </dgm:pt>
    <dgm:pt modelId="{AAF91C27-0AE8-4E26-85D6-141B19F789AD}" type="parTrans" cxnId="{A9F8E776-6B55-48ED-ACFC-F6299CA6B6A0}">
      <dgm:prSet/>
      <dgm:spPr/>
      <dgm:t>
        <a:bodyPr/>
        <a:lstStyle/>
        <a:p>
          <a:endParaRPr lang="zh-CN" altLang="en-US" sz="1400"/>
        </a:p>
      </dgm:t>
    </dgm:pt>
    <dgm:pt modelId="{7AC096E3-11DA-420B-AD9B-6516199D96AB}" type="sibTrans" cxnId="{A9F8E776-6B55-48ED-ACFC-F6299CA6B6A0}">
      <dgm:prSet custT="1"/>
      <dgm:spPr/>
      <dgm:t>
        <a:bodyPr/>
        <a:lstStyle/>
        <a:p>
          <a:endParaRPr lang="zh-CN" altLang="en-US" sz="1400"/>
        </a:p>
      </dgm:t>
    </dgm:pt>
    <dgm:pt modelId="{BB82AEC4-DDF1-4C70-B16B-07B70146DB9A}">
      <dgm:prSet phldrT="[文本]" custT="1"/>
      <dgm:spPr/>
      <dgm:t>
        <a:bodyPr/>
        <a:lstStyle/>
        <a:p>
          <a:r>
            <a:rPr lang="zh-CN" altLang="en-US" sz="1400" dirty="0"/>
            <a:t>直方图</a:t>
          </a:r>
          <a:endParaRPr lang="en-US" altLang="zh-CN" sz="1400" dirty="0"/>
        </a:p>
        <a:p>
          <a:r>
            <a:rPr lang="zh-CN" altLang="en-US" sz="1400" dirty="0"/>
            <a:t>均衡化</a:t>
          </a:r>
        </a:p>
      </dgm:t>
    </dgm:pt>
    <dgm:pt modelId="{FB05B535-3434-4FED-9550-F14F7D647053}" type="parTrans" cxnId="{DD4203F2-B0C2-4D94-8F64-29D63C06097A}">
      <dgm:prSet/>
      <dgm:spPr/>
      <dgm:t>
        <a:bodyPr/>
        <a:lstStyle/>
        <a:p>
          <a:endParaRPr lang="zh-CN" altLang="en-US" sz="1400"/>
        </a:p>
      </dgm:t>
    </dgm:pt>
    <dgm:pt modelId="{7665BE27-CAFB-4730-87CF-3CB4ACCD2049}" type="sibTrans" cxnId="{DD4203F2-B0C2-4D94-8F64-29D63C06097A}">
      <dgm:prSet custT="1"/>
      <dgm:spPr/>
      <dgm:t>
        <a:bodyPr/>
        <a:lstStyle/>
        <a:p>
          <a:endParaRPr lang="zh-CN" altLang="en-US" sz="1400"/>
        </a:p>
      </dgm:t>
    </dgm:pt>
    <dgm:pt modelId="{BD58E352-9324-474A-BFBD-AA61E428A100}">
      <dgm:prSet phldrT="[文本]" custT="1"/>
      <dgm:spPr/>
      <dgm:t>
        <a:bodyPr/>
        <a:lstStyle/>
        <a:p>
          <a:r>
            <a:rPr lang="zh-CN" altLang="en-US" sz="1400" dirty="0"/>
            <a:t>剪裁</a:t>
          </a:r>
        </a:p>
      </dgm:t>
    </dgm:pt>
    <dgm:pt modelId="{B06A94CE-144B-4208-B841-F2FF94D876E7}" type="parTrans" cxnId="{31C16570-5D50-47BA-8E17-22D2D772DE29}">
      <dgm:prSet/>
      <dgm:spPr/>
      <dgm:t>
        <a:bodyPr/>
        <a:lstStyle/>
        <a:p>
          <a:endParaRPr lang="zh-CN" altLang="en-US" sz="1400"/>
        </a:p>
      </dgm:t>
    </dgm:pt>
    <dgm:pt modelId="{F6ED1AEC-F678-4E09-9E6C-5A57D7237E59}" type="sibTrans" cxnId="{31C16570-5D50-47BA-8E17-22D2D772DE29}">
      <dgm:prSet custT="1"/>
      <dgm:spPr/>
      <dgm:t>
        <a:bodyPr/>
        <a:lstStyle/>
        <a:p>
          <a:endParaRPr lang="zh-CN" altLang="en-US" sz="1400"/>
        </a:p>
      </dgm:t>
    </dgm:pt>
    <dgm:pt modelId="{C6DCA6BA-2C5C-4C18-95EF-1E49A978AD78}">
      <dgm:prSet phldrT="[文本]" custT="1"/>
      <dgm:spPr/>
      <dgm:t>
        <a:bodyPr/>
        <a:lstStyle/>
        <a:p>
          <a:r>
            <a:rPr lang="zh-CN" altLang="en-US" sz="1400" dirty="0"/>
            <a:t>重采样</a:t>
          </a:r>
        </a:p>
      </dgm:t>
    </dgm:pt>
    <dgm:pt modelId="{0E6B8C17-7293-4D3E-ACC0-DF99B1159B11}" type="parTrans" cxnId="{234E9D00-174A-42FB-9E18-0B6CA2E6E1BA}">
      <dgm:prSet/>
      <dgm:spPr/>
      <dgm:t>
        <a:bodyPr/>
        <a:lstStyle/>
        <a:p>
          <a:endParaRPr lang="zh-CN" altLang="en-US" sz="1400"/>
        </a:p>
      </dgm:t>
    </dgm:pt>
    <dgm:pt modelId="{6CFD4CF8-F7F1-4028-91F6-19C9761A0435}" type="sibTrans" cxnId="{234E9D00-174A-42FB-9E18-0B6CA2E6E1BA}">
      <dgm:prSet custT="1"/>
      <dgm:spPr/>
      <dgm:t>
        <a:bodyPr/>
        <a:lstStyle/>
        <a:p>
          <a:endParaRPr lang="zh-CN" altLang="en-US" sz="1400"/>
        </a:p>
      </dgm:t>
    </dgm:pt>
    <dgm:pt modelId="{EE61817A-CE40-4B6E-9CD6-990BA3DB26AE}">
      <dgm:prSet phldrT="[文本]" custT="1"/>
      <dgm:spPr/>
      <dgm:t>
        <a:bodyPr/>
        <a:lstStyle/>
        <a:p>
          <a:r>
            <a:rPr lang="zh-CN" altLang="en-US" sz="1400" dirty="0"/>
            <a:t>数据增强</a:t>
          </a:r>
        </a:p>
      </dgm:t>
    </dgm:pt>
    <dgm:pt modelId="{4639A8C2-465D-43D3-A768-082FB9917425}" type="parTrans" cxnId="{EBE164D4-A2D3-4A75-96E2-5A13E0DB9691}">
      <dgm:prSet/>
      <dgm:spPr/>
      <dgm:t>
        <a:bodyPr/>
        <a:lstStyle/>
        <a:p>
          <a:endParaRPr lang="zh-CN" altLang="en-US" sz="1400"/>
        </a:p>
      </dgm:t>
    </dgm:pt>
    <dgm:pt modelId="{321F371B-CE7F-49D6-BEE2-784CAA14C567}" type="sibTrans" cxnId="{EBE164D4-A2D3-4A75-96E2-5A13E0DB9691}">
      <dgm:prSet/>
      <dgm:spPr/>
      <dgm:t>
        <a:bodyPr/>
        <a:lstStyle/>
        <a:p>
          <a:endParaRPr lang="zh-CN" altLang="en-US" sz="1400"/>
        </a:p>
      </dgm:t>
    </dgm:pt>
    <dgm:pt modelId="{14355053-736E-45A2-8908-14C832F4E4E3}" type="pres">
      <dgm:prSet presAssocID="{8605750C-A808-426B-A1BD-FCB5B526DCF0}" presName="CompostProcess" presStyleCnt="0">
        <dgm:presLayoutVars>
          <dgm:dir/>
          <dgm:resizeHandles val="exact"/>
        </dgm:presLayoutVars>
      </dgm:prSet>
      <dgm:spPr/>
    </dgm:pt>
    <dgm:pt modelId="{70DFCC72-6535-4507-B338-F8828E1589F6}" type="pres">
      <dgm:prSet presAssocID="{8605750C-A808-426B-A1BD-FCB5B526DCF0}" presName="arrow" presStyleLbl="bgShp" presStyleIdx="0" presStyleCnt="1" custLinFactNeighborX="189" custLinFactNeighborY="-71089"/>
      <dgm:spPr/>
    </dgm:pt>
    <dgm:pt modelId="{B3CEFA6D-3F75-4F18-BF10-A4BF99F6D131}" type="pres">
      <dgm:prSet presAssocID="{8605750C-A808-426B-A1BD-FCB5B526DCF0}" presName="linearProcess" presStyleCnt="0"/>
      <dgm:spPr/>
    </dgm:pt>
    <dgm:pt modelId="{BD42E3E2-7E0F-435A-AAB9-EB515C3F024D}" type="pres">
      <dgm:prSet presAssocID="{C2CD6FD2-33A0-422B-B066-FC155E88D4A9}" presName="textNode" presStyleLbl="node1" presStyleIdx="0" presStyleCnt="5">
        <dgm:presLayoutVars>
          <dgm:bulletEnabled val="1"/>
        </dgm:presLayoutVars>
      </dgm:prSet>
      <dgm:spPr/>
    </dgm:pt>
    <dgm:pt modelId="{878C7C70-33D0-47AA-B901-D780DD1922BF}" type="pres">
      <dgm:prSet presAssocID="{7AC096E3-11DA-420B-AD9B-6516199D96AB}" presName="sibTrans" presStyleCnt="0"/>
      <dgm:spPr/>
    </dgm:pt>
    <dgm:pt modelId="{729FE22A-5ABA-4A5B-8883-EB53AB394C19}" type="pres">
      <dgm:prSet presAssocID="{BB82AEC4-DDF1-4C70-B16B-07B70146DB9A}" presName="textNode" presStyleLbl="node1" presStyleIdx="1" presStyleCnt="5">
        <dgm:presLayoutVars>
          <dgm:bulletEnabled val="1"/>
        </dgm:presLayoutVars>
      </dgm:prSet>
      <dgm:spPr/>
    </dgm:pt>
    <dgm:pt modelId="{FE570FEE-104C-4901-9958-D0DE8B0086DA}" type="pres">
      <dgm:prSet presAssocID="{7665BE27-CAFB-4730-87CF-3CB4ACCD2049}" presName="sibTrans" presStyleCnt="0"/>
      <dgm:spPr/>
    </dgm:pt>
    <dgm:pt modelId="{98C24B6E-FE2B-432F-BB68-747F2C49A34C}" type="pres">
      <dgm:prSet presAssocID="{BD58E352-9324-474A-BFBD-AA61E428A100}" presName="textNode" presStyleLbl="node1" presStyleIdx="2" presStyleCnt="5">
        <dgm:presLayoutVars>
          <dgm:bulletEnabled val="1"/>
        </dgm:presLayoutVars>
      </dgm:prSet>
      <dgm:spPr/>
    </dgm:pt>
    <dgm:pt modelId="{9F708769-5BCF-4A04-A869-A5F9E9345A09}" type="pres">
      <dgm:prSet presAssocID="{F6ED1AEC-F678-4E09-9E6C-5A57D7237E59}" presName="sibTrans" presStyleCnt="0"/>
      <dgm:spPr/>
    </dgm:pt>
    <dgm:pt modelId="{2F1ADD1C-F738-4DBA-99D4-342E598288F2}" type="pres">
      <dgm:prSet presAssocID="{C6DCA6BA-2C5C-4C18-95EF-1E49A978AD78}" presName="textNode" presStyleLbl="node1" presStyleIdx="3" presStyleCnt="5">
        <dgm:presLayoutVars>
          <dgm:bulletEnabled val="1"/>
        </dgm:presLayoutVars>
      </dgm:prSet>
      <dgm:spPr/>
    </dgm:pt>
    <dgm:pt modelId="{E5D40C2A-7FD9-4F1B-98EA-3ED62F1014CE}" type="pres">
      <dgm:prSet presAssocID="{6CFD4CF8-F7F1-4028-91F6-19C9761A0435}" presName="sibTrans" presStyleCnt="0"/>
      <dgm:spPr/>
    </dgm:pt>
    <dgm:pt modelId="{5FCBEB20-138D-4C1F-8E48-C5DB330B07E0}" type="pres">
      <dgm:prSet presAssocID="{EE61817A-CE40-4B6E-9CD6-990BA3DB26AE}" presName="textNode" presStyleLbl="node1" presStyleIdx="4" presStyleCnt="5">
        <dgm:presLayoutVars>
          <dgm:bulletEnabled val="1"/>
        </dgm:presLayoutVars>
      </dgm:prSet>
      <dgm:spPr/>
    </dgm:pt>
  </dgm:ptLst>
  <dgm:cxnLst>
    <dgm:cxn modelId="{234E9D00-174A-42FB-9E18-0B6CA2E6E1BA}" srcId="{8605750C-A808-426B-A1BD-FCB5B526DCF0}" destId="{C6DCA6BA-2C5C-4C18-95EF-1E49A978AD78}" srcOrd="3" destOrd="0" parTransId="{0E6B8C17-7293-4D3E-ACC0-DF99B1159B11}" sibTransId="{6CFD4CF8-F7F1-4028-91F6-19C9761A0435}"/>
    <dgm:cxn modelId="{2EC73102-FC35-4311-8A96-46D912C97D85}" type="presOf" srcId="{BD58E352-9324-474A-BFBD-AA61E428A100}" destId="{98C24B6E-FE2B-432F-BB68-747F2C49A34C}" srcOrd="0" destOrd="0" presId="urn:microsoft.com/office/officeart/2005/8/layout/hProcess9"/>
    <dgm:cxn modelId="{CAB6AE23-F1AC-4B7E-91A2-F52B1BE01792}" type="presOf" srcId="{C6DCA6BA-2C5C-4C18-95EF-1E49A978AD78}" destId="{2F1ADD1C-F738-4DBA-99D4-342E598288F2}" srcOrd="0" destOrd="0" presId="urn:microsoft.com/office/officeart/2005/8/layout/hProcess9"/>
    <dgm:cxn modelId="{E97A876D-05BA-4A19-98BD-A3F2FFB8DCC9}" type="presOf" srcId="{EE61817A-CE40-4B6E-9CD6-990BA3DB26AE}" destId="{5FCBEB20-138D-4C1F-8E48-C5DB330B07E0}" srcOrd="0" destOrd="0" presId="urn:microsoft.com/office/officeart/2005/8/layout/hProcess9"/>
    <dgm:cxn modelId="{31C16570-5D50-47BA-8E17-22D2D772DE29}" srcId="{8605750C-A808-426B-A1BD-FCB5B526DCF0}" destId="{BD58E352-9324-474A-BFBD-AA61E428A100}" srcOrd="2" destOrd="0" parTransId="{B06A94CE-144B-4208-B841-F2FF94D876E7}" sibTransId="{F6ED1AEC-F678-4E09-9E6C-5A57D7237E59}"/>
    <dgm:cxn modelId="{A9F8E776-6B55-48ED-ACFC-F6299CA6B6A0}" srcId="{8605750C-A808-426B-A1BD-FCB5B526DCF0}" destId="{C2CD6FD2-33A0-422B-B066-FC155E88D4A9}" srcOrd="0" destOrd="0" parTransId="{AAF91C27-0AE8-4E26-85D6-141B19F789AD}" sibTransId="{7AC096E3-11DA-420B-AD9B-6516199D96AB}"/>
    <dgm:cxn modelId="{12133A59-3FE6-44E6-B825-900624D6FE6A}" type="presOf" srcId="{C2CD6FD2-33A0-422B-B066-FC155E88D4A9}" destId="{BD42E3E2-7E0F-435A-AAB9-EB515C3F024D}" srcOrd="0" destOrd="0" presId="urn:microsoft.com/office/officeart/2005/8/layout/hProcess9"/>
    <dgm:cxn modelId="{4DB07E93-E5B3-46C7-9F9A-ECD6BFF3B6C9}" type="presOf" srcId="{BB82AEC4-DDF1-4C70-B16B-07B70146DB9A}" destId="{729FE22A-5ABA-4A5B-8883-EB53AB394C19}" srcOrd="0" destOrd="0" presId="urn:microsoft.com/office/officeart/2005/8/layout/hProcess9"/>
    <dgm:cxn modelId="{C5AADBBB-229D-43D0-A39E-E4DA8DE64E0B}" type="presOf" srcId="{8605750C-A808-426B-A1BD-FCB5B526DCF0}" destId="{14355053-736E-45A2-8908-14C832F4E4E3}" srcOrd="0" destOrd="0" presId="urn:microsoft.com/office/officeart/2005/8/layout/hProcess9"/>
    <dgm:cxn modelId="{EBE164D4-A2D3-4A75-96E2-5A13E0DB9691}" srcId="{8605750C-A808-426B-A1BD-FCB5B526DCF0}" destId="{EE61817A-CE40-4B6E-9CD6-990BA3DB26AE}" srcOrd="4" destOrd="0" parTransId="{4639A8C2-465D-43D3-A768-082FB9917425}" sibTransId="{321F371B-CE7F-49D6-BEE2-784CAA14C567}"/>
    <dgm:cxn modelId="{DD4203F2-B0C2-4D94-8F64-29D63C06097A}" srcId="{8605750C-A808-426B-A1BD-FCB5B526DCF0}" destId="{BB82AEC4-DDF1-4C70-B16B-07B70146DB9A}" srcOrd="1" destOrd="0" parTransId="{FB05B535-3434-4FED-9550-F14F7D647053}" sibTransId="{7665BE27-CAFB-4730-87CF-3CB4ACCD2049}"/>
    <dgm:cxn modelId="{AB4B1B7F-C92C-4375-AFFB-A99C287BB1AC}" type="presParOf" srcId="{14355053-736E-45A2-8908-14C832F4E4E3}" destId="{70DFCC72-6535-4507-B338-F8828E1589F6}" srcOrd="0" destOrd="0" presId="urn:microsoft.com/office/officeart/2005/8/layout/hProcess9"/>
    <dgm:cxn modelId="{FB732620-4492-4B23-9579-7591696B6A37}" type="presParOf" srcId="{14355053-736E-45A2-8908-14C832F4E4E3}" destId="{B3CEFA6D-3F75-4F18-BF10-A4BF99F6D131}" srcOrd="1" destOrd="0" presId="urn:microsoft.com/office/officeart/2005/8/layout/hProcess9"/>
    <dgm:cxn modelId="{4D5F8536-E8D0-4022-B513-0605061D6B68}" type="presParOf" srcId="{B3CEFA6D-3F75-4F18-BF10-A4BF99F6D131}" destId="{BD42E3E2-7E0F-435A-AAB9-EB515C3F024D}" srcOrd="0" destOrd="0" presId="urn:microsoft.com/office/officeart/2005/8/layout/hProcess9"/>
    <dgm:cxn modelId="{95E2DC17-673E-4274-A165-3A8AD1B19E35}" type="presParOf" srcId="{B3CEFA6D-3F75-4F18-BF10-A4BF99F6D131}" destId="{878C7C70-33D0-47AA-B901-D780DD1922BF}" srcOrd="1" destOrd="0" presId="urn:microsoft.com/office/officeart/2005/8/layout/hProcess9"/>
    <dgm:cxn modelId="{3064B818-0F4A-4805-91C0-4D659B9A3BF5}" type="presParOf" srcId="{B3CEFA6D-3F75-4F18-BF10-A4BF99F6D131}" destId="{729FE22A-5ABA-4A5B-8883-EB53AB394C19}" srcOrd="2" destOrd="0" presId="urn:microsoft.com/office/officeart/2005/8/layout/hProcess9"/>
    <dgm:cxn modelId="{0DDEDE67-A956-4F6C-A55E-646055CDC17D}" type="presParOf" srcId="{B3CEFA6D-3F75-4F18-BF10-A4BF99F6D131}" destId="{FE570FEE-104C-4901-9958-D0DE8B0086DA}" srcOrd="3" destOrd="0" presId="urn:microsoft.com/office/officeart/2005/8/layout/hProcess9"/>
    <dgm:cxn modelId="{52F684A7-2597-49E4-AAEC-4ABB7BA92D5D}" type="presParOf" srcId="{B3CEFA6D-3F75-4F18-BF10-A4BF99F6D131}" destId="{98C24B6E-FE2B-432F-BB68-747F2C49A34C}" srcOrd="4" destOrd="0" presId="urn:microsoft.com/office/officeart/2005/8/layout/hProcess9"/>
    <dgm:cxn modelId="{028A9E91-72E4-41AB-BD4D-4F5B477BA2D5}" type="presParOf" srcId="{B3CEFA6D-3F75-4F18-BF10-A4BF99F6D131}" destId="{9F708769-5BCF-4A04-A869-A5F9E9345A09}" srcOrd="5" destOrd="0" presId="urn:microsoft.com/office/officeart/2005/8/layout/hProcess9"/>
    <dgm:cxn modelId="{1D2DF36A-9BA6-4249-A111-2E238C670BD3}" type="presParOf" srcId="{B3CEFA6D-3F75-4F18-BF10-A4BF99F6D131}" destId="{2F1ADD1C-F738-4DBA-99D4-342E598288F2}" srcOrd="6" destOrd="0" presId="urn:microsoft.com/office/officeart/2005/8/layout/hProcess9"/>
    <dgm:cxn modelId="{F9822772-AB12-44E4-9E97-6D1AC3908A7F}" type="presParOf" srcId="{B3CEFA6D-3F75-4F18-BF10-A4BF99F6D131}" destId="{E5D40C2A-7FD9-4F1B-98EA-3ED62F1014CE}" srcOrd="7" destOrd="0" presId="urn:microsoft.com/office/officeart/2005/8/layout/hProcess9"/>
    <dgm:cxn modelId="{069A2F24-38BD-4EBF-9B4E-2BE1A8F80960}" type="presParOf" srcId="{B3CEFA6D-3F75-4F18-BF10-A4BF99F6D131}" destId="{5FCBEB20-138D-4C1F-8E48-C5DB330B07E0}" srcOrd="8" destOrd="0" presId="urn:microsoft.com/office/officeart/2005/8/layout/hProcess9"/>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FCC72-6535-4507-B338-F8828E1589F6}">
      <dsp:nvSpPr>
        <dsp:cNvPr id="0" name=""/>
        <dsp:cNvSpPr/>
      </dsp:nvSpPr>
      <dsp:spPr>
        <a:xfrm>
          <a:off x="544947" y="0"/>
          <a:ext cx="6046548" cy="1338485"/>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42E3E2-7E0F-435A-AAB9-EB515C3F024D}">
      <dsp:nvSpPr>
        <dsp:cNvPr id="0" name=""/>
        <dsp:cNvSpPr/>
      </dsp:nvSpPr>
      <dsp:spPr>
        <a:xfrm>
          <a:off x="2084" y="401545"/>
          <a:ext cx="1254603" cy="535394"/>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窗宽、窗位</a:t>
          </a:r>
          <a:endParaRPr lang="en-US" altLang="zh-CN" sz="1400" kern="1200" dirty="0"/>
        </a:p>
        <a:p>
          <a:pPr marL="0" lvl="0" indent="0" algn="ctr" defTabSz="622300">
            <a:lnSpc>
              <a:spcPct val="90000"/>
            </a:lnSpc>
            <a:spcBef>
              <a:spcPct val="0"/>
            </a:spcBef>
            <a:spcAft>
              <a:spcPct val="35000"/>
            </a:spcAft>
            <a:buNone/>
          </a:pPr>
          <a:r>
            <a:rPr lang="zh-CN" altLang="en-US" sz="1400" kern="1200" dirty="0"/>
            <a:t>调整</a:t>
          </a:r>
        </a:p>
      </dsp:txBody>
      <dsp:txXfrm>
        <a:off x="28220" y="427681"/>
        <a:ext cx="1202331" cy="483122"/>
      </dsp:txXfrm>
    </dsp:sp>
    <dsp:sp modelId="{729FE22A-5ABA-4A5B-8883-EB53AB394C19}">
      <dsp:nvSpPr>
        <dsp:cNvPr id="0" name=""/>
        <dsp:cNvSpPr/>
      </dsp:nvSpPr>
      <dsp:spPr>
        <a:xfrm>
          <a:off x="1465787" y="401545"/>
          <a:ext cx="1254603" cy="535394"/>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直方图</a:t>
          </a:r>
          <a:endParaRPr lang="en-US" altLang="zh-CN" sz="1400" kern="1200" dirty="0"/>
        </a:p>
        <a:p>
          <a:pPr marL="0" lvl="0" indent="0" algn="ctr" defTabSz="622300">
            <a:lnSpc>
              <a:spcPct val="90000"/>
            </a:lnSpc>
            <a:spcBef>
              <a:spcPct val="0"/>
            </a:spcBef>
            <a:spcAft>
              <a:spcPct val="35000"/>
            </a:spcAft>
            <a:buNone/>
          </a:pPr>
          <a:r>
            <a:rPr lang="zh-CN" altLang="en-US" sz="1400" kern="1200" dirty="0"/>
            <a:t>均衡化</a:t>
          </a:r>
        </a:p>
      </dsp:txBody>
      <dsp:txXfrm>
        <a:off x="1491923" y="427681"/>
        <a:ext cx="1202331" cy="483122"/>
      </dsp:txXfrm>
    </dsp:sp>
    <dsp:sp modelId="{98C24B6E-FE2B-432F-BB68-747F2C49A34C}">
      <dsp:nvSpPr>
        <dsp:cNvPr id="0" name=""/>
        <dsp:cNvSpPr/>
      </dsp:nvSpPr>
      <dsp:spPr>
        <a:xfrm>
          <a:off x="2929491" y="401545"/>
          <a:ext cx="1254603" cy="535394"/>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剪裁</a:t>
          </a:r>
        </a:p>
      </dsp:txBody>
      <dsp:txXfrm>
        <a:off x="2955627" y="427681"/>
        <a:ext cx="1202331" cy="483122"/>
      </dsp:txXfrm>
    </dsp:sp>
    <dsp:sp modelId="{2F1ADD1C-F738-4DBA-99D4-342E598288F2}">
      <dsp:nvSpPr>
        <dsp:cNvPr id="0" name=""/>
        <dsp:cNvSpPr/>
      </dsp:nvSpPr>
      <dsp:spPr>
        <a:xfrm>
          <a:off x="4393195" y="401545"/>
          <a:ext cx="1254603" cy="535394"/>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重采样</a:t>
          </a:r>
        </a:p>
      </dsp:txBody>
      <dsp:txXfrm>
        <a:off x="4419331" y="427681"/>
        <a:ext cx="1202331" cy="483122"/>
      </dsp:txXfrm>
    </dsp:sp>
    <dsp:sp modelId="{5FCBEB20-138D-4C1F-8E48-C5DB330B07E0}">
      <dsp:nvSpPr>
        <dsp:cNvPr id="0" name=""/>
        <dsp:cNvSpPr/>
      </dsp:nvSpPr>
      <dsp:spPr>
        <a:xfrm>
          <a:off x="5856899" y="401545"/>
          <a:ext cx="1254603" cy="535394"/>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数据增强</a:t>
          </a:r>
        </a:p>
      </dsp:txBody>
      <dsp:txXfrm>
        <a:off x="5883035" y="427681"/>
        <a:ext cx="1202331" cy="48312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smtClean="0"/>
            </a:lvl1pPr>
          </a:lstStyle>
          <a:p>
            <a:pPr>
              <a:defRPr/>
            </a:pPr>
            <a:fld id="{A2A1C3F3-4E36-4F83-BE9A-15F632FD1317}" type="datetimeFigureOut">
              <a:rPr lang="zh-CN" altLang="en-US"/>
              <a:t>2022/6/20</a:t>
            </a:fld>
            <a:endParaRPr lang="zh-CN" altLang="en-US"/>
          </a:p>
        </p:txBody>
      </p:sp>
      <p:sp>
        <p:nvSpPr>
          <p:cNvPr id="4" name="页脚占位符 3"/>
          <p:cNvSpPr>
            <a:spLocks noGrp="1"/>
          </p:cNvSpPr>
          <p:nvPr>
            <p:ph type="ftr" sz="quarter" idx="2"/>
          </p:nvPr>
        </p:nvSpPr>
        <p:spPr>
          <a:xfrm>
            <a:off x="0" y="9428163"/>
            <a:ext cx="2946400" cy="498475"/>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49688" y="9428163"/>
            <a:ext cx="2946400" cy="498475"/>
          </a:xfrm>
          <a:prstGeom prst="rect">
            <a:avLst/>
          </a:prstGeom>
        </p:spPr>
        <p:txBody>
          <a:bodyPr vert="horz" wrap="square" lIns="91440" tIns="45720" rIns="91440" bIns="45720" numCol="1" anchor="b" anchorCtr="0" compatLnSpc="1"/>
          <a:lstStyle>
            <a:lvl1pPr algn="r">
              <a:defRPr sz="1200"/>
            </a:lvl1pPr>
          </a:lstStyle>
          <a:p>
            <a:fld id="{713F000C-2A0B-4A23-813F-54F56C329222}" type="slidenum">
              <a:rPr lang="zh-CN" altLang="en-US"/>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noProof="1"/>
            </a:lvl1pPr>
          </a:lstStyle>
          <a:p>
            <a:pPr>
              <a:defRPr/>
            </a:pPr>
            <a:endParaRPr lang="zh-CN" altLang="en-US"/>
          </a:p>
        </p:txBody>
      </p:sp>
      <p:sp>
        <p:nvSpPr>
          <p:cNvPr id="3" name="日期占位符 2"/>
          <p:cNvSpPr>
            <a:spLocks noGrp="1"/>
          </p:cNvSpPr>
          <p:nvPr>
            <p:ph type="dt" idx="1"/>
          </p:nvPr>
        </p:nvSpPr>
        <p:spPr>
          <a:xfrm>
            <a:off x="3849688" y="0"/>
            <a:ext cx="2946400" cy="498475"/>
          </a:xfrm>
          <a:prstGeom prst="rect">
            <a:avLst/>
          </a:prstGeom>
        </p:spPr>
        <p:txBody>
          <a:bodyPr vert="horz" lIns="91440" tIns="45720" rIns="91440" bIns="45720" rtlCol="0"/>
          <a:lstStyle>
            <a:lvl1pPr algn="r">
              <a:defRPr sz="1200" noProof="1" smtClean="0"/>
            </a:lvl1pPr>
          </a:lstStyle>
          <a:p>
            <a:pPr>
              <a:defRPr/>
            </a:pPr>
            <a:fld id="{730A0D4C-08F6-4845-BAC1-6676A29A24A1}" type="datetimeFigureOut">
              <a:rPr lang="zh-CN" altLang="en-US"/>
              <a:t>2022/6/20</a:t>
            </a:fld>
            <a:endParaRPr lang="zh-CN" altLang="en-US"/>
          </a:p>
        </p:txBody>
      </p:sp>
      <p:sp>
        <p:nvSpPr>
          <p:cNvPr id="24580" name="幻灯片图像占位符 3"/>
          <p:cNvSpPr>
            <a:spLocks noGrp="1" noRot="1" noChangeAspect="1"/>
          </p:cNvSpPr>
          <p:nvPr>
            <p:ph type="sldImg"/>
          </p:nvPr>
        </p:nvSpPr>
        <p:spPr bwMode="auto">
          <a:xfrm>
            <a:off x="422275" y="1241425"/>
            <a:ext cx="5953125" cy="3349625"/>
          </a:xfrm>
          <a:prstGeom prst="rect">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sp>
      <p:sp>
        <p:nvSpPr>
          <p:cNvPr id="2053" name="备注占位符 4"/>
          <p:cNvSpPr>
            <a:spLocks noGrp="1"/>
          </p:cNvSpPr>
          <p:nvPr>
            <p:ph type="body" sz="quarter"/>
          </p:nvPr>
        </p:nvSpPr>
        <p:spPr>
          <a:xfrm>
            <a:off x="679450" y="4776788"/>
            <a:ext cx="5438775" cy="3908425"/>
          </a:xfrm>
          <a:prstGeom prst="rect">
            <a:avLst/>
          </a:prstGeom>
          <a:noFill/>
          <a:ln w="9525">
            <a:noFill/>
          </a:ln>
        </p:spPr>
        <p:txBody>
          <a:bodyPr lIns="91440" tIns="45720" rIns="91440" bIns="45720" anchor="t"/>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28163"/>
            <a:ext cx="2946400" cy="498475"/>
          </a:xfrm>
          <a:prstGeom prst="rect">
            <a:avLst/>
          </a:prstGeom>
        </p:spPr>
        <p:txBody>
          <a:bodyPr vert="horz" lIns="91440" tIns="45720" rIns="91440" bIns="45720" rtlCol="0" anchor="b"/>
          <a:lstStyle>
            <a:lvl1pPr algn="l">
              <a:defRPr sz="1200" noProof="1"/>
            </a:lvl1pPr>
          </a:lstStyle>
          <a:p>
            <a:pPr>
              <a:defRPr/>
            </a:pPr>
            <a:endParaRPr lang="zh-CN" altLang="en-US"/>
          </a:p>
        </p:txBody>
      </p:sp>
      <p:sp>
        <p:nvSpPr>
          <p:cNvPr id="7" name="灯片编号占位符 6"/>
          <p:cNvSpPr>
            <a:spLocks noGrp="1"/>
          </p:cNvSpPr>
          <p:nvPr>
            <p:ph type="sldNum" sz="quarter" idx="5"/>
          </p:nvPr>
        </p:nvSpPr>
        <p:spPr>
          <a:xfrm>
            <a:off x="3849688" y="9428163"/>
            <a:ext cx="2946400" cy="498475"/>
          </a:xfrm>
          <a:prstGeom prst="rect">
            <a:avLst/>
          </a:prstGeom>
        </p:spPr>
        <p:txBody>
          <a:bodyPr vert="horz" wrap="square" lIns="91440" tIns="45720" rIns="91440" bIns="45720" numCol="1" anchor="b" anchorCtr="0" compatLnSpc="1"/>
          <a:lstStyle>
            <a:lvl1pPr algn="r">
              <a:defRPr sz="1200" noProof="1"/>
            </a:lvl1pPr>
          </a:lstStyle>
          <a:p>
            <a:fld id="{E9C4DB03-B628-4E7D-A3B9-7208F09E1168}" type="slidenum">
              <a:rPr altLang="en-US"/>
              <a:t>‹#›</a:t>
            </a:fld>
            <a:endParaRPr lang="zh-CN" altLang="en-US"/>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ea typeface="宋体" panose="02010600030101010101" pitchFamily="2" charset="-122"/>
                <a:cs typeface="Times New Roman" panose="02020603050405020304" pitchFamily="18" charset="0"/>
              </a:rPr>
              <a:t>各位老师好，我是来自国际工程师学院的杨淑清，我的导师是孙美君教授，论文选题为“肝脏肿瘤</a:t>
            </a:r>
            <a:r>
              <a:rPr lang="en-US" altLang="zh-CN" sz="1800" kern="100" dirty="0">
                <a:effectLst/>
                <a:ea typeface="宋体" panose="02010600030101010101" pitchFamily="2" charset="-122"/>
                <a:cs typeface="Times New Roman" panose="02020603050405020304" pitchFamily="18" charset="0"/>
              </a:rPr>
              <a:t>CT</a:t>
            </a:r>
            <a:r>
              <a:rPr lang="zh-CN" altLang="zh-CN" sz="1800" kern="100" dirty="0">
                <a:effectLst/>
                <a:ea typeface="宋体" panose="02010600030101010101" pitchFamily="2" charset="-122"/>
                <a:cs typeface="Times New Roman" panose="02020603050405020304" pitchFamily="18" charset="0"/>
              </a:rPr>
              <a:t>图像分割方法研究与系统设计”。</a:t>
            </a:r>
            <a:endParaRPr kumimoji="1"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ea typeface="宋体" panose="02010600030101010101" pitchFamily="2" charset="-122"/>
                <a:cs typeface="Times New Roman" panose="02020603050405020304" pitchFamily="18" charset="0"/>
              </a:rPr>
              <a:t>在实验部分，论文选取了</a:t>
            </a:r>
            <a:r>
              <a:rPr lang="en-US" altLang="zh-CN" sz="1800" kern="100" dirty="0" err="1">
                <a:effectLst/>
                <a:ea typeface="宋体" panose="02010600030101010101" pitchFamily="2" charset="-122"/>
                <a:cs typeface="Times New Roman" panose="02020603050405020304" pitchFamily="18" charset="0"/>
              </a:rPr>
              <a:t>CaraNet</a:t>
            </a:r>
            <a:r>
              <a:rPr lang="zh-CN" altLang="zh-CN" sz="1800" kern="100" dirty="0">
                <a:effectLst/>
                <a:ea typeface="宋体" panose="02010600030101010101" pitchFamily="2" charset="-122"/>
                <a:cs typeface="Times New Roman" panose="02020603050405020304" pitchFamily="18" charset="0"/>
              </a:rPr>
              <a:t>、</a:t>
            </a:r>
            <a:r>
              <a:rPr lang="en-US" altLang="zh-CN" sz="1800" kern="100" dirty="0">
                <a:effectLst/>
                <a:ea typeface="宋体" panose="02010600030101010101" pitchFamily="2" charset="-122"/>
                <a:cs typeface="Times New Roman" panose="02020603050405020304" pitchFamily="18" charset="0"/>
              </a:rPr>
              <a:t>U-net</a:t>
            </a:r>
            <a:r>
              <a:rPr lang="zh-CN" altLang="zh-CN" sz="1800" kern="100" dirty="0">
                <a:effectLst/>
                <a:ea typeface="宋体" panose="02010600030101010101" pitchFamily="2" charset="-122"/>
                <a:cs typeface="Times New Roman" panose="02020603050405020304" pitchFamily="18" charset="0"/>
              </a:rPr>
              <a:t>等</a:t>
            </a:r>
            <a:r>
              <a:rPr lang="en-US" altLang="zh-CN" sz="1800" kern="100" dirty="0">
                <a:effectLst/>
                <a:ea typeface="宋体" panose="02010600030101010101" pitchFamily="2" charset="-122"/>
                <a:cs typeface="Times New Roman" panose="02020603050405020304" pitchFamily="18" charset="0"/>
              </a:rPr>
              <a:t>5</a:t>
            </a:r>
            <a:r>
              <a:rPr lang="zh-CN" altLang="zh-CN" sz="1800" kern="100" dirty="0">
                <a:effectLst/>
                <a:ea typeface="宋体" panose="02010600030101010101" pitchFamily="2" charset="-122"/>
                <a:cs typeface="Times New Roman" panose="02020603050405020304" pitchFamily="18" charset="0"/>
              </a:rPr>
              <a:t>个</a:t>
            </a:r>
            <a:r>
              <a:rPr lang="en-US" altLang="zh-CN" sz="1800" kern="100" dirty="0">
                <a:effectLst/>
                <a:ea typeface="宋体" panose="02010600030101010101" pitchFamily="2" charset="-122"/>
                <a:cs typeface="Times New Roman" panose="02020603050405020304" pitchFamily="18" charset="0"/>
              </a:rPr>
              <a:t>2D</a:t>
            </a:r>
            <a:r>
              <a:rPr lang="zh-CN" altLang="zh-CN" sz="1800" kern="100" dirty="0">
                <a:effectLst/>
                <a:ea typeface="宋体" panose="02010600030101010101" pitchFamily="2" charset="-122"/>
                <a:cs typeface="Times New Roman" panose="02020603050405020304" pitchFamily="18" charset="0"/>
              </a:rPr>
              <a:t>分割模型进行对比，选取</a:t>
            </a:r>
            <a:r>
              <a:rPr lang="en-US" altLang="zh-CN" sz="1800" kern="100" dirty="0">
                <a:effectLst/>
                <a:ea typeface="宋体" panose="02010600030101010101" pitchFamily="2" charset="-122"/>
                <a:cs typeface="Times New Roman" panose="02020603050405020304" pitchFamily="18" charset="0"/>
              </a:rPr>
              <a:t>dice</a:t>
            </a:r>
            <a:r>
              <a:rPr lang="zh-CN" altLang="zh-CN" sz="1800" kern="100" dirty="0">
                <a:effectLst/>
                <a:ea typeface="宋体" panose="02010600030101010101" pitchFamily="2" charset="-122"/>
                <a:cs typeface="Times New Roman" panose="02020603050405020304" pitchFamily="18" charset="0"/>
              </a:rPr>
              <a:t>系数、体素相对误差、平均表面距离等</a:t>
            </a:r>
            <a:r>
              <a:rPr lang="en-US" altLang="zh-CN" sz="1800" kern="100" dirty="0">
                <a:effectLst/>
                <a:ea typeface="宋体" panose="02010600030101010101" pitchFamily="2" charset="-122"/>
                <a:cs typeface="Times New Roman" panose="02020603050405020304" pitchFamily="18" charset="0"/>
              </a:rPr>
              <a:t>7</a:t>
            </a:r>
            <a:r>
              <a:rPr lang="zh-CN" altLang="zh-CN" sz="1800" kern="100" dirty="0">
                <a:effectLst/>
                <a:ea typeface="宋体" panose="02010600030101010101" pitchFamily="2" charset="-122"/>
                <a:cs typeface="Times New Roman" panose="02020603050405020304" pitchFamily="18" charset="0"/>
              </a:rPr>
              <a:t>项指标进行评估。</a:t>
            </a:r>
            <a:r>
              <a:rPr lang="zh-CN" altLang="en-US" sz="1800" kern="100" dirty="0">
                <a:effectLst/>
                <a:ea typeface="宋体" panose="02010600030101010101" pitchFamily="2" charset="-122"/>
                <a:cs typeface="Times New Roman" panose="02020603050405020304" pitchFamily="18" charset="0"/>
              </a:rPr>
              <a:t>其中</a:t>
            </a:r>
            <a:r>
              <a:rPr lang="en-US" altLang="zh-CN" sz="1800" kern="100" dirty="0">
                <a:effectLst/>
                <a:ea typeface="宋体" panose="02010600030101010101" pitchFamily="2" charset="-122"/>
                <a:cs typeface="Times New Roman" panose="02020603050405020304" pitchFamily="18" charset="0"/>
              </a:rPr>
              <a:t>XXXX</a:t>
            </a:r>
            <a:r>
              <a:rPr lang="zh-CN" altLang="en-US" sz="1800" kern="100" dirty="0">
                <a:effectLst/>
                <a:ea typeface="宋体" panose="02010600030101010101" pitchFamily="2" charset="-122"/>
                <a:cs typeface="Times New Roman" panose="02020603050405020304" pitchFamily="18" charset="0"/>
              </a:rPr>
              <a:t>越大越好，</a:t>
            </a:r>
            <a:r>
              <a:rPr lang="en-US" altLang="zh-CN" sz="1800" kern="100" dirty="0">
                <a:effectLst/>
                <a:ea typeface="宋体" panose="02010600030101010101" pitchFamily="2" charset="-122"/>
                <a:cs typeface="Times New Roman" panose="02020603050405020304" pitchFamily="18" charset="0"/>
              </a:rPr>
              <a:t>XXX</a:t>
            </a:r>
            <a:r>
              <a:rPr lang="zh-CN" altLang="en-US" sz="1800" kern="100" dirty="0">
                <a:effectLst/>
                <a:ea typeface="宋体" panose="02010600030101010101" pitchFamily="2" charset="-122"/>
                <a:cs typeface="Times New Roman" panose="02020603050405020304" pitchFamily="18" charset="0"/>
              </a:rPr>
              <a:t>越小越好。</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r>
              <a:rPr lang="zh-CN" altLang="zh-CN" sz="1800" kern="100" dirty="0">
                <a:effectLst/>
                <a:ea typeface="宋体" panose="02010600030101010101" pitchFamily="2" charset="-122"/>
                <a:cs typeface="Times New Roman" panose="02020603050405020304" pitchFamily="18" charset="0"/>
              </a:rPr>
              <a:t>综合考虑所有指标，我们的模型表现总体上优于其他方法。</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r>
              <a:rPr lang="zh-CN" altLang="en-US" sz="1800" kern="100" dirty="0">
                <a:effectLst/>
                <a:ea typeface="宋体" panose="02010600030101010101" pitchFamily="2" charset="-122"/>
                <a:cs typeface="Times New Roman" panose="02020603050405020304" pitchFamily="18" charset="0"/>
              </a:rPr>
              <a:t>右上方图为</a:t>
            </a:r>
            <a:r>
              <a:rPr lang="zh-CN" altLang="zh-CN" sz="1800" kern="100" dirty="0">
                <a:effectLst/>
                <a:ea typeface="宋体" panose="02010600030101010101" pitchFamily="2" charset="-122"/>
                <a:cs typeface="Times New Roman" panose="02020603050405020304" pitchFamily="18" charset="0"/>
              </a:rPr>
              <a:t>可视化效果</a:t>
            </a:r>
            <a:r>
              <a:rPr lang="zh-CN" altLang="en-US" sz="1800" kern="100" dirty="0">
                <a:effectLst/>
                <a:ea typeface="宋体" panose="02010600030101010101" pitchFamily="2" charset="-122"/>
                <a:cs typeface="Times New Roman" panose="02020603050405020304" pitchFamily="18" charset="0"/>
              </a:rPr>
              <a:t>：选取较难分割的六个案例进行展示</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pPr marL="0" indent="0">
              <a:buNone/>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当肿瘤与周围组织灰度对比相差很小时，</a:t>
            </a:r>
            <a:r>
              <a:rPr lang="zh-CN" altLang="zh-CN" sz="1800" kern="100" dirty="0">
                <a:effectLst/>
                <a:ea typeface="宋体" panose="02010600030101010101" pitchFamily="2" charset="-122"/>
                <a:cs typeface="Times New Roman" panose="02020603050405020304" pitchFamily="18" charset="0"/>
              </a:rPr>
              <a:t>我们的模型则可以精准识别出目标区域，</a:t>
            </a:r>
            <a:r>
              <a:rPr lang="zh-CN" altLang="en-US" sz="1800" kern="100" dirty="0">
                <a:effectLst/>
                <a:ea typeface="宋体" panose="02010600030101010101" pitchFamily="2" charset="-122"/>
                <a:cs typeface="Times New Roman" panose="02020603050405020304" pitchFamily="18" charset="0"/>
              </a:rPr>
              <a:t>而</a:t>
            </a:r>
            <a:r>
              <a:rPr lang="en-US" altLang="zh-CN" sz="1800" dirty="0" err="1">
                <a:effectLst/>
                <a:latin typeface="Times New Roman" panose="02020603050405020304" pitchFamily="18" charset="0"/>
                <a:ea typeface="宋体" panose="02010600030101010101" pitchFamily="2" charset="-122"/>
              </a:rPr>
              <a:t>Unet</a:t>
            </a:r>
            <a:r>
              <a:rPr lang="zh-CN" altLang="en-US" sz="1800" dirty="0">
                <a:effectLst/>
                <a:latin typeface="Times New Roman" panose="02020603050405020304" pitchFamily="18" charset="0"/>
                <a:ea typeface="宋体" panose="02010600030101010101" pitchFamily="2" charset="-122"/>
              </a:rPr>
              <a:t>等模型会</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出现欠分割现象</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当肿瘤数量多且分布非常密集时，</a:t>
            </a:r>
            <a:r>
              <a:rPr lang="zh-CN" altLang="zh-CN" sz="1800" kern="100" dirty="0">
                <a:effectLst/>
                <a:ea typeface="宋体" panose="02010600030101010101" pitchFamily="2" charset="-122"/>
                <a:cs typeface="Times New Roman" panose="02020603050405020304" pitchFamily="18" charset="0"/>
              </a:rPr>
              <a:t>我们的模型可以更精确处理各个肿瘤之间的小空隙</a:t>
            </a:r>
            <a:r>
              <a:rPr lang="zh-CN" altLang="en-US" sz="1800" kern="100" dirty="0">
                <a:effectLst/>
                <a:ea typeface="宋体" panose="02010600030101010101" pitchFamily="2" charset="-122"/>
                <a:cs typeface="Times New Roman" panose="02020603050405020304" pitchFamily="18" charset="0"/>
              </a:rPr>
              <a:t>；</a:t>
            </a:r>
            <a:endParaRPr lang="en-US" altLang="zh-CN" sz="1800" kern="100" dirty="0">
              <a:effectLst/>
              <a:ea typeface="宋体" panose="02010600030101010101" pitchFamily="2" charset="-122"/>
              <a:cs typeface="Times New Roman" panose="02020603050405020304" pitchFamily="18" charset="0"/>
            </a:endParaRPr>
          </a:p>
          <a:p>
            <a:pPr marL="0" indent="0">
              <a:buNone/>
            </a:pPr>
            <a:endParaRPr lang="en-US" altLang="zh-CN" sz="1800" kern="100" dirty="0">
              <a:effectLst/>
              <a:ea typeface="宋体" panose="02010600030101010101" pitchFamily="2" charset="-122"/>
              <a:cs typeface="Times New Roman" panose="02020603050405020304" pitchFamily="18" charset="0"/>
            </a:endParaRPr>
          </a:p>
          <a:p>
            <a:pPr marL="0" indent="0">
              <a:buNone/>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对于边界十分曲折的肿瘤，</a:t>
            </a:r>
            <a:r>
              <a:rPr lang="zh-CN" altLang="zh-CN" sz="1800" kern="100" dirty="0">
                <a:effectLst/>
                <a:ea typeface="宋体" panose="02010600030101010101" pitchFamily="2" charset="-122"/>
                <a:cs typeface="Times New Roman" panose="02020603050405020304" pitchFamily="18" charset="0"/>
              </a:rPr>
              <a:t>我们的模型能够更好地处理肿瘤的边缘细节。</a:t>
            </a:r>
            <a:endParaRPr lang="zh-CN" altLang="en-US" dirty="0"/>
          </a:p>
        </p:txBody>
      </p:sp>
    </p:spTree>
    <p:extLst>
      <p:ext uri="{BB962C8B-B14F-4D97-AF65-F5344CB8AC3E}">
        <p14:creationId xmlns:p14="http://schemas.microsoft.com/office/powerpoint/2010/main" val="1097955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ea typeface="宋体" panose="02010600030101010101" pitchFamily="2" charset="-122"/>
                <a:cs typeface="Times New Roman" panose="02020603050405020304" pitchFamily="18" charset="0"/>
              </a:rPr>
              <a:t>接着通过消融实验，验证</a:t>
            </a:r>
            <a:r>
              <a:rPr lang="zh-CN" altLang="en-US" sz="1800" kern="100" dirty="0">
                <a:effectLst/>
                <a:ea typeface="宋体" panose="02010600030101010101" pitchFamily="2" charset="-122"/>
                <a:cs typeface="Times New Roman" panose="02020603050405020304" pitchFamily="18" charset="0"/>
              </a:rPr>
              <a:t>模型</a:t>
            </a:r>
            <a:r>
              <a:rPr lang="zh-CN" altLang="zh-CN" sz="1800" kern="100" dirty="0">
                <a:effectLst/>
                <a:ea typeface="宋体" panose="02010600030101010101" pitchFamily="2" charset="-122"/>
                <a:cs typeface="Times New Roman" panose="02020603050405020304" pitchFamily="18" charset="0"/>
              </a:rPr>
              <a:t>中各个改进模块的有效性，</a:t>
            </a:r>
            <a:r>
              <a:rPr lang="zh-CN" altLang="en-US" sz="1800" b="1" i="1" kern="100" dirty="0">
                <a:effectLst/>
                <a:ea typeface="宋体" panose="02010600030101010101" pitchFamily="2" charset="-122"/>
                <a:cs typeface="Times New Roman" panose="02020603050405020304" pitchFamily="18" charset="0"/>
              </a:rPr>
              <a:t>由于</a:t>
            </a:r>
            <a:r>
              <a:rPr lang="zh-CN" altLang="zh-CN" sz="1800" b="1" i="1" kern="100" dirty="0">
                <a:effectLst/>
                <a:ea typeface="宋体" panose="02010600030101010101" pitchFamily="2" charset="-122"/>
                <a:cs typeface="Times New Roman" panose="02020603050405020304" pitchFamily="18" charset="0"/>
              </a:rPr>
              <a:t>全尺度深度监督和注意力机制</a:t>
            </a:r>
            <a:r>
              <a:rPr lang="zh-CN" altLang="zh-CN" sz="1800" b="1" i="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对肿瘤的边缘信息的强大捕获能力，</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各模块在平均表面距离上提升效果都十分明显，</a:t>
            </a:r>
            <a:r>
              <a:rPr lang="zh-CN" altLang="zh-CN" sz="1800" kern="100" dirty="0">
                <a:effectLst/>
                <a:ea typeface="宋体" panose="02010600030101010101" pitchFamily="2" charset="-122"/>
                <a:cs typeface="Times New Roman" panose="02020603050405020304" pitchFamily="18" charset="0"/>
              </a:rPr>
              <a:t>肿瘤边缘的分割精度得到提升，</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r>
              <a:rPr lang="zh-CN" altLang="zh-CN" sz="1800" kern="100" dirty="0">
                <a:effectLst/>
                <a:ea typeface="宋体" panose="02010600030101010101" pitchFamily="2" charset="-122"/>
                <a:cs typeface="Times New Roman" panose="02020603050405020304" pitchFamily="18" charset="0"/>
              </a:rPr>
              <a:t>最后，另外选取了皮肤病变数据集和胃肠道息肉分割数据集测试模型的泛化能力，与其他模型相比，我们的模型能够更好地处理目标区域边缘，得到与金标准最为相近的分割结果。</a:t>
            </a:r>
            <a:endParaRPr lang="zh-CN" altLang="en-US" dirty="0"/>
          </a:p>
        </p:txBody>
      </p:sp>
    </p:spTree>
    <p:extLst>
      <p:ext uri="{BB962C8B-B14F-4D97-AF65-F5344CB8AC3E}">
        <p14:creationId xmlns:p14="http://schemas.microsoft.com/office/powerpoint/2010/main" val="628940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87469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ea typeface="宋体" panose="02010600030101010101" pitchFamily="2" charset="-122"/>
                <a:cs typeface="Times New Roman" panose="02020603050405020304" pitchFamily="18" charset="0"/>
              </a:rPr>
              <a:t>前述</a:t>
            </a:r>
            <a:r>
              <a:rPr lang="zh-CN" altLang="zh-CN" sz="1800" kern="100" dirty="0">
                <a:effectLst/>
                <a:ea typeface="+mn-ea"/>
                <a:cs typeface="Times New Roman" panose="02020603050405020304" pitchFamily="18" charset="0"/>
              </a:rPr>
              <a:t>内容是我们针对</a:t>
            </a:r>
            <a:r>
              <a:rPr lang="zh-CN" altLang="zh-CN" sz="1800" kern="100" dirty="0">
                <a:effectLst/>
                <a:ea typeface="宋体" panose="02010600030101010101" pitchFamily="2" charset="-122"/>
                <a:cs typeface="Times New Roman" panose="02020603050405020304" pitchFamily="18" charset="0"/>
              </a:rPr>
              <a:t>单层切片，设计的</a:t>
            </a:r>
            <a:r>
              <a:rPr lang="en-US" altLang="zh-CN" sz="1800" kern="100" dirty="0">
                <a:effectLst/>
                <a:ea typeface="宋体" panose="02010600030101010101" pitchFamily="2" charset="-122"/>
                <a:cs typeface="Times New Roman" panose="02020603050405020304" pitchFamily="18" charset="0"/>
              </a:rPr>
              <a:t>2D</a:t>
            </a:r>
            <a:r>
              <a:rPr lang="zh-CN" altLang="zh-CN" sz="1800" kern="100" dirty="0">
                <a:effectLst/>
                <a:ea typeface="宋体" panose="02010600030101010101" pitchFamily="2" charset="-122"/>
                <a:cs typeface="Times New Roman" panose="02020603050405020304" pitchFamily="18" charset="0"/>
              </a:rPr>
              <a:t>分割方法。这类方法是将单层切片作为网络的输入，忽略了图像相邻层之间的上下文信息，难以学习到不同层之间目标区域的变化趋势。</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r>
              <a:rPr lang="zh-CN" altLang="zh-CN" sz="1800" kern="100" dirty="0">
                <a:effectLst/>
                <a:ea typeface="宋体" panose="02010600030101010101" pitchFamily="2" charset="-122"/>
                <a:cs typeface="Times New Roman" panose="02020603050405020304" pitchFamily="18" charset="0"/>
              </a:rPr>
              <a:t>所以本文提出了一种</a:t>
            </a:r>
            <a:r>
              <a:rPr lang="en-US" altLang="zh-CN" sz="1800" kern="100" dirty="0">
                <a:effectLst/>
                <a:ea typeface="宋体" panose="02010600030101010101" pitchFamily="2" charset="-122"/>
                <a:cs typeface="Times New Roman" panose="02020603050405020304" pitchFamily="18" charset="0"/>
              </a:rPr>
              <a:t>3D</a:t>
            </a:r>
            <a:r>
              <a:rPr lang="zh-CN" altLang="zh-CN" sz="1800" kern="100" dirty="0">
                <a:effectLst/>
                <a:ea typeface="宋体" panose="02010600030101010101" pitchFamily="2" charset="-122"/>
                <a:cs typeface="Times New Roman" panose="02020603050405020304" pitchFamily="18" charset="0"/>
              </a:rPr>
              <a:t>分割方法，直接将三维</a:t>
            </a:r>
            <a:r>
              <a:rPr lang="en-US" altLang="zh-CN" sz="1800" kern="100" dirty="0">
                <a:effectLst/>
                <a:ea typeface="宋体" panose="02010600030101010101" pitchFamily="2" charset="-122"/>
                <a:cs typeface="Times New Roman" panose="02020603050405020304" pitchFamily="18" charset="0"/>
              </a:rPr>
              <a:t>CT</a:t>
            </a:r>
            <a:r>
              <a:rPr lang="zh-CN" altLang="zh-CN" sz="1800" kern="100" dirty="0">
                <a:effectLst/>
                <a:ea typeface="宋体" panose="02010600030101010101" pitchFamily="2" charset="-122"/>
                <a:cs typeface="Times New Roman" panose="02020603050405020304" pitchFamily="18" charset="0"/>
              </a:rPr>
              <a:t>图像作为网络输入进行处理。</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r>
              <a:rPr lang="zh-CN" altLang="zh-CN" sz="1800" kern="100" dirty="0">
                <a:effectLst/>
                <a:ea typeface="宋体" panose="02010600030101010101" pitchFamily="2" charset="-122"/>
                <a:cs typeface="Times New Roman" panose="02020603050405020304" pitchFamily="18" charset="0"/>
              </a:rPr>
              <a:t>我们知道，肝脏肿瘤只占据了整张</a:t>
            </a:r>
            <a:r>
              <a:rPr lang="en-US" altLang="zh-CN" sz="1800" kern="100" dirty="0">
                <a:effectLst/>
                <a:ea typeface="宋体" panose="02010600030101010101" pitchFamily="2" charset="-122"/>
                <a:cs typeface="Times New Roman" panose="02020603050405020304" pitchFamily="18" charset="0"/>
              </a:rPr>
              <a:t>CT</a:t>
            </a:r>
            <a:r>
              <a:rPr lang="zh-CN" altLang="zh-CN" sz="1800" kern="100" dirty="0">
                <a:effectLst/>
                <a:ea typeface="宋体" panose="02010600030101010101" pitchFamily="2" charset="-122"/>
                <a:cs typeface="Times New Roman" panose="02020603050405020304" pitchFamily="18" charset="0"/>
              </a:rPr>
              <a:t>图像中很小一部分区域，</a:t>
            </a:r>
            <a:r>
              <a:rPr lang="zh-CN" altLang="en-US" sz="1800" kern="100" dirty="0">
                <a:effectLst/>
                <a:ea typeface="宋体" panose="02010600030101010101" pitchFamily="2" charset="-122"/>
                <a:cs typeface="Times New Roman" panose="02020603050405020304" pitchFamily="18" charset="0"/>
              </a:rPr>
              <a:t>若直接分割肿瘤</a:t>
            </a:r>
            <a:r>
              <a:rPr lang="zh-CN" altLang="zh-CN" sz="1800" kern="100" dirty="0">
                <a:effectLst/>
                <a:ea typeface="宋体" panose="02010600030101010101" pitchFamily="2" charset="-122"/>
                <a:cs typeface="Times New Roman" panose="02020603050405020304" pitchFamily="18" charset="0"/>
              </a:rPr>
              <a:t>，</a:t>
            </a:r>
            <a:r>
              <a:rPr lang="zh-CN" altLang="en-US" sz="1800" kern="100" dirty="0">
                <a:effectLst/>
                <a:ea typeface="宋体" panose="02010600030101010101" pitchFamily="2" charset="-122"/>
                <a:cs typeface="Times New Roman" panose="02020603050405020304" pitchFamily="18" charset="0"/>
              </a:rPr>
              <a:t>容易</a:t>
            </a:r>
            <a:r>
              <a:rPr lang="zh-CN" altLang="zh-CN" sz="1800" kern="100" dirty="0">
                <a:effectLst/>
                <a:ea typeface="宋体" panose="02010600030101010101" pitchFamily="2" charset="-122"/>
                <a:cs typeface="Times New Roman" panose="02020603050405020304" pitchFamily="18" charset="0"/>
              </a:rPr>
              <a:t>把肝脏以外其他器官和肿瘤错误的当做目标区域。</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r>
              <a:rPr lang="zh-CN" altLang="zh-CN" sz="1800" kern="100" dirty="0">
                <a:effectLst/>
                <a:ea typeface="宋体" panose="02010600030101010101" pitchFamily="2" charset="-122"/>
                <a:cs typeface="Times New Roman" panose="02020603050405020304" pitchFamily="18" charset="0"/>
              </a:rPr>
              <a:t>因此，我们采用了一种由粗到细的分割框架，</a:t>
            </a:r>
            <a:r>
              <a:rPr lang="zh-CN" altLang="en-US" sz="1800" kern="100" dirty="0">
                <a:effectLst/>
                <a:ea typeface="宋体" panose="02010600030101010101" pitchFamily="2" charset="-122"/>
                <a:cs typeface="Times New Roman" panose="02020603050405020304" pitchFamily="18" charset="0"/>
              </a:rPr>
              <a:t>先从</a:t>
            </a:r>
            <a:r>
              <a:rPr lang="zh-CN" altLang="zh-CN" sz="1800" kern="100" dirty="0">
                <a:effectLst/>
                <a:ea typeface="宋体" panose="02010600030101010101" pitchFamily="2" charset="-122"/>
                <a:cs typeface="Times New Roman" panose="02020603050405020304" pitchFamily="18" charset="0"/>
              </a:rPr>
              <a:t>预处理</a:t>
            </a:r>
            <a:r>
              <a:rPr lang="zh-CN" altLang="en-US" sz="1800" kern="100" dirty="0">
                <a:effectLst/>
                <a:ea typeface="宋体" panose="02010600030101010101" pitchFamily="2" charset="-122"/>
                <a:cs typeface="Times New Roman" panose="02020603050405020304" pitchFamily="18" charset="0"/>
              </a:rPr>
              <a:t>后的图像</a:t>
            </a:r>
            <a:r>
              <a:rPr lang="zh-CN" altLang="zh-CN" sz="1800" kern="100" dirty="0">
                <a:effectLst/>
                <a:ea typeface="宋体" panose="02010600030101010101" pitchFamily="2" charset="-122"/>
                <a:cs typeface="Times New Roman" panose="02020603050405020304" pitchFamily="18" charset="0"/>
              </a:rPr>
              <a:t>中分割出肝脏区域，屏蔽其他非相关脏器；接着进一步从</a:t>
            </a:r>
            <a:r>
              <a:rPr lang="zh-CN" altLang="zh-CN" sz="1800" kern="100" dirty="0">
                <a:effectLst/>
                <a:ea typeface="+mn-ea"/>
                <a:cs typeface="Times New Roman" panose="02020603050405020304" pitchFamily="18" charset="0"/>
              </a:rPr>
              <a:t>比原始图像更小、更精确的肝脏区域中</a:t>
            </a:r>
            <a:r>
              <a:rPr lang="zh-CN" altLang="zh-CN" sz="1800" kern="100" dirty="0">
                <a:effectLst/>
                <a:ea typeface="宋体" panose="02010600030101010101" pitchFamily="2" charset="-122"/>
                <a:cs typeface="Times New Roman" panose="02020603050405020304" pitchFamily="18" charset="0"/>
              </a:rPr>
              <a:t>分割出肿瘤。</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r>
              <a:rPr lang="zh-CN" altLang="zh-CN" sz="1800" kern="100" dirty="0">
                <a:effectLst/>
                <a:ea typeface="宋体" panose="02010600030101010101" pitchFamily="2" charset="-122"/>
                <a:cs typeface="Times New Roman" panose="02020603050405020304" pitchFamily="18" charset="0"/>
              </a:rPr>
              <a:t>同时，这个框架中使用生成对抗网络生成大量且高质量的数据，一定程度上解决了模型对标记数据的过度依赖问题。</a:t>
            </a:r>
            <a:endParaRPr lang="zh-CN" altLang="en-US" dirty="0"/>
          </a:p>
        </p:txBody>
      </p:sp>
    </p:spTree>
    <p:extLst>
      <p:ext uri="{BB962C8B-B14F-4D97-AF65-F5344CB8AC3E}">
        <p14:creationId xmlns:p14="http://schemas.microsoft.com/office/powerpoint/2010/main" val="1660758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框架的第一步——分割肝脏，使用了基于特征图合成的生成对抗网络</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FSGAN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，主要由生成器和判别器组成，</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zh-CN" sz="1800" kern="100" dirty="0">
                <a:effectLst/>
                <a:latin typeface="等线" panose="02010600030101010101" pitchFamily="2" charset="-122"/>
                <a:ea typeface="+mn-ea"/>
                <a:cs typeface="Times New Roman" panose="02020603050405020304" pitchFamily="18" charset="0"/>
              </a:rPr>
              <a:t>生成器利用特征图进行训练，从无标签数据样本中学习并合成大量伪图像；</a:t>
            </a:r>
            <a:endParaRPr lang="en-US" altLang="zh-CN" sz="1800" kern="100" dirty="0">
              <a:effectLst/>
              <a:latin typeface="等线" panose="02010600030101010101" pitchFamily="2" charset="-122"/>
              <a:ea typeface="+mn-ea"/>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800" kern="100" dirty="0">
              <a:effectLst/>
              <a:latin typeface="等线" panose="02010600030101010101" pitchFamily="2" charset="-122"/>
              <a:ea typeface="+mn-ea"/>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zh-CN" sz="1800" kern="100" dirty="0">
                <a:effectLst/>
                <a:latin typeface="等线" panose="02010600030101010101" pitchFamily="2" charset="-122"/>
                <a:ea typeface="+mn-ea"/>
                <a:cs typeface="Times New Roman" panose="02020603050405020304" pitchFamily="18" charset="0"/>
              </a:rPr>
              <a:t>判别器使用带标签的数据、无标签数据和伪数据进行半监督学习，提升鉴别输入图像真伪的能力</a:t>
            </a:r>
            <a:r>
              <a:rPr lang="zh-CN" altLang="en-US" sz="1800" kern="100" dirty="0">
                <a:effectLst/>
                <a:latin typeface="等线" panose="02010600030101010101" pitchFamily="2" charset="-122"/>
                <a:ea typeface="+mn-ea"/>
                <a:cs typeface="Times New Roman" panose="02020603050405020304" pitchFamily="18" charset="0"/>
              </a:rPr>
              <a:t>，</a:t>
            </a:r>
            <a:r>
              <a:rPr lang="zh-CN" altLang="zh-CN" sz="1800" kern="100" dirty="0">
                <a:effectLst/>
                <a:latin typeface="等线" panose="02010600030101010101" pitchFamily="2" charset="-122"/>
                <a:ea typeface="+mn-ea"/>
                <a:cs typeface="Times New Roman" panose="02020603050405020304" pitchFamily="18" charset="0"/>
              </a:rPr>
              <a:t>并承担输出最终分割结果的任务。</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zh-CN" sz="1800" kern="100" dirty="0">
                <a:effectLst/>
                <a:latin typeface="等线" panose="02010600030101010101" pitchFamily="2" charset="-122"/>
                <a:ea typeface="+mn-ea"/>
                <a:cs typeface="Times New Roman" panose="02020603050405020304" pitchFamily="18" charset="0"/>
              </a:rPr>
              <a:t>判别器</a:t>
            </a:r>
            <a:r>
              <a:rPr lang="zh-CN" altLang="en-US" sz="1800" kern="100" dirty="0">
                <a:effectLst/>
                <a:latin typeface="等线" panose="02010600030101010101" pitchFamily="2" charset="-122"/>
                <a:ea typeface="+mn-ea"/>
                <a:cs typeface="Times New Roman" panose="02020603050405020304" pitchFamily="18" charset="0"/>
              </a:rPr>
              <a:t>是</a:t>
            </a:r>
            <a:r>
              <a:rPr lang="zh-CN" altLang="zh-CN" sz="1800" kern="100" dirty="0">
                <a:effectLst/>
                <a:latin typeface="等线" panose="02010600030101010101" pitchFamily="2" charset="-122"/>
                <a:ea typeface="+mn-ea"/>
                <a:cs typeface="Times New Roman" panose="02020603050405020304" pitchFamily="18" charset="0"/>
              </a:rPr>
              <a:t>如右图所示</a:t>
            </a:r>
            <a:r>
              <a:rPr lang="zh-CN" altLang="en-US" sz="1800" kern="100" dirty="0">
                <a:effectLst/>
                <a:latin typeface="等线" panose="02010600030101010101" pitchFamily="2" charset="-122"/>
                <a:ea typeface="+mn-ea"/>
                <a:cs typeface="Times New Roman" panose="02020603050405020304" pitchFamily="18" charset="0"/>
              </a:rPr>
              <a:t>的</a:t>
            </a:r>
            <a:r>
              <a:rPr lang="zh-CN" altLang="zh-CN" sz="1800" kern="100" dirty="0">
                <a:effectLst/>
                <a:latin typeface="等线" panose="02010600030101010101" pitchFamily="2" charset="-122"/>
                <a:ea typeface="+mn-ea"/>
                <a:cs typeface="Times New Roman" panose="02020603050405020304" pitchFamily="18" charset="0"/>
              </a:rPr>
              <a:t>改进的</a:t>
            </a:r>
            <a:r>
              <a:rPr lang="en-US" altLang="zh-CN" sz="1800" kern="100" dirty="0">
                <a:effectLst/>
                <a:latin typeface="等线" panose="02010600030101010101" pitchFamily="2" charset="-122"/>
                <a:ea typeface="+mn-ea"/>
                <a:cs typeface="Times New Roman" panose="02020603050405020304" pitchFamily="18" charset="0"/>
              </a:rPr>
              <a:t>V-Net</a:t>
            </a:r>
            <a:r>
              <a:rPr lang="zh-CN" altLang="zh-CN" sz="1800" kern="100" dirty="0">
                <a:effectLst/>
                <a:latin typeface="等线" panose="02010600030101010101" pitchFamily="2" charset="-122"/>
                <a:ea typeface="+mn-ea"/>
                <a:cs typeface="Times New Roman" panose="02020603050405020304" pitchFamily="18" charset="0"/>
              </a:rPr>
              <a:t>网络，</a:t>
            </a:r>
            <a:endParaRPr lang="en-US" altLang="zh-CN" sz="1800" kern="100" dirty="0">
              <a:effectLst/>
              <a:latin typeface="等线" panose="02010600030101010101" pitchFamily="2" charset="-122"/>
              <a:ea typeface="+mn-ea"/>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800" kern="100" dirty="0">
              <a:effectLst/>
              <a:latin typeface="等线" panose="02010600030101010101" pitchFamily="2" charset="-122"/>
              <a:ea typeface="+mn-ea"/>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是在原始</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V-Net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的基础上，</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融入</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空间形状感知模块</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合</a:t>
            </a:r>
            <a:r>
              <a:rPr lang="zh-CN" altLang="zh-CN" sz="1800" kern="100" dirty="0">
                <a:effectLst/>
                <a:latin typeface="等线" panose="02010600030101010101" pitchFamily="2" charset="-122"/>
                <a:ea typeface="+mn-ea"/>
                <a:cs typeface="Times New Roman" panose="02020603050405020304" pitchFamily="18" charset="0"/>
              </a:rPr>
              <a:t>金字塔池化模块，</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这样的操作使得网络能够获取收缩路径中四个阶段的特征图中包含的多种尺度信息。</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787742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ea typeface="宋体" panose="02010600030101010101" pitchFamily="2" charset="-122"/>
                <a:cs typeface="Times New Roman" panose="02020603050405020304" pitchFamily="18" charset="0"/>
              </a:rPr>
              <a:t>框架的第二步是分割肿瘤，设计基于</a:t>
            </a:r>
            <a:r>
              <a:rPr lang="zh-CN" altLang="en-US" sz="1800" kern="100" dirty="0">
                <a:effectLst/>
                <a:ea typeface="宋体" panose="02010600030101010101" pitchFamily="2" charset="-122"/>
                <a:cs typeface="Times New Roman" panose="02020603050405020304" pitchFamily="18" charset="0"/>
              </a:rPr>
              <a:t>前述改进</a:t>
            </a:r>
            <a:r>
              <a:rPr lang="en-US" altLang="zh-CN" sz="1800" kern="100" dirty="0">
                <a:effectLst/>
                <a:ea typeface="宋体" panose="02010600030101010101" pitchFamily="2" charset="-122"/>
                <a:cs typeface="Times New Roman" panose="02020603050405020304" pitchFamily="18" charset="0"/>
              </a:rPr>
              <a:t> V-Net</a:t>
            </a:r>
            <a:r>
              <a:rPr lang="zh-CN" altLang="zh-CN" sz="1800" kern="100" dirty="0">
                <a:effectLst/>
                <a:ea typeface="宋体" panose="02010600030101010101" pitchFamily="2" charset="-122"/>
                <a:cs typeface="Times New Roman" panose="02020603050405020304" pitchFamily="18" charset="0"/>
              </a:rPr>
              <a:t>的三通道并行网络，</a:t>
            </a:r>
            <a:r>
              <a:rPr lang="zh-CN" altLang="en-US" sz="1800" b="1" i="1" kern="100" dirty="0">
                <a:effectLst/>
                <a:ea typeface="宋体" panose="02010600030101010101" pitchFamily="2" charset="-122"/>
                <a:cs typeface="Times New Roman" panose="02020603050405020304" pitchFamily="18" charset="0"/>
              </a:rPr>
              <a:t>将三种不同尺度的数据作为输入，</a:t>
            </a:r>
            <a:endParaRPr lang="en-US" altLang="zh-CN" sz="1800" b="1" i="1" kern="100" dirty="0">
              <a:effectLst/>
              <a:ea typeface="宋体" panose="02010600030101010101" pitchFamily="2" charset="-122"/>
              <a:cs typeface="Times New Roman" panose="02020603050405020304" pitchFamily="18" charset="0"/>
            </a:endParaRPr>
          </a:p>
          <a:p>
            <a:endParaRPr lang="en-US" altLang="zh-CN" sz="1800" b="1" i="1" kern="100" dirty="0">
              <a:effectLst/>
              <a:ea typeface="宋体" panose="02010600030101010101" pitchFamily="2" charset="-122"/>
              <a:cs typeface="Times New Roman" panose="02020603050405020304" pitchFamily="18" charset="0"/>
            </a:endParaRPr>
          </a:p>
          <a:p>
            <a:r>
              <a:rPr lang="zh-CN" altLang="en-US" sz="1800" kern="100" dirty="0">
                <a:effectLst/>
                <a:ea typeface="宋体" panose="02010600030101010101" pitchFamily="2" charset="-122"/>
                <a:cs typeface="Times New Roman" panose="02020603050405020304" pitchFamily="18" charset="0"/>
              </a:rPr>
              <a:t>网络</a:t>
            </a:r>
            <a:r>
              <a:rPr lang="zh-CN" altLang="zh-CN" sz="1800" kern="100" dirty="0">
                <a:effectLst/>
                <a:ea typeface="+mn-ea"/>
                <a:cs typeface="Times New Roman" panose="02020603050405020304" pitchFamily="18" charset="0"/>
              </a:rPr>
              <a:t>分别从大尺度和小尺度数据中</a:t>
            </a:r>
            <a:r>
              <a:rPr lang="zh-CN" altLang="zh-CN" sz="1800" b="1" i="1" kern="100" dirty="0">
                <a:effectLst/>
                <a:ea typeface="+mn-ea"/>
                <a:cs typeface="Times New Roman" panose="02020603050405020304" pitchFamily="18" charset="0"/>
              </a:rPr>
              <a:t>捕获目标区域整体轮廓和边界的细节</a:t>
            </a:r>
            <a:endParaRPr lang="en-US" altLang="zh-CN" sz="1800" b="1" i="1"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r>
              <a:rPr lang="zh-CN" altLang="zh-CN" sz="1800" kern="100" dirty="0">
                <a:effectLst/>
                <a:ea typeface="宋体" panose="02010600030101010101" pitchFamily="2" charset="-122"/>
                <a:cs typeface="Times New Roman" panose="02020603050405020304" pitchFamily="18" charset="0"/>
              </a:rPr>
              <a:t>利用多尺度信息提高肿瘤分割的性能。</a:t>
            </a:r>
            <a:endParaRPr lang="zh-CN" altLang="en-US" dirty="0"/>
          </a:p>
        </p:txBody>
      </p:sp>
    </p:spTree>
    <p:extLst>
      <p:ext uri="{BB962C8B-B14F-4D97-AF65-F5344CB8AC3E}">
        <p14:creationId xmlns:p14="http://schemas.microsoft.com/office/powerpoint/2010/main" val="3899293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接下来是实验部分，对于</a:t>
            </a:r>
            <a:r>
              <a:rPr lang="en-US" altLang="zh-CN" dirty="0"/>
              <a:t>3D</a:t>
            </a:r>
            <a:r>
              <a:rPr lang="zh-CN" altLang="en-US" dirty="0"/>
              <a:t>模型总共进行了</a:t>
            </a:r>
            <a:r>
              <a:rPr lang="en-US" altLang="zh-CN" dirty="0"/>
              <a:t>5</a:t>
            </a:r>
            <a:r>
              <a:rPr lang="zh-CN" altLang="en-US" dirty="0"/>
              <a:t>类实验，其中对比实验、消融实验和泛化实验与</a:t>
            </a:r>
            <a:r>
              <a:rPr lang="en-US" altLang="zh-CN" dirty="0"/>
              <a:t>2D</a:t>
            </a:r>
            <a:r>
              <a:rPr lang="zh-CN" altLang="en-US" dirty="0"/>
              <a:t>模型较为类似，这里就不再赘述，重点对半监督实验和通道数对比实验进行说明。</a:t>
            </a:r>
          </a:p>
        </p:txBody>
      </p:sp>
    </p:spTree>
    <p:extLst>
      <p:ext uri="{BB962C8B-B14F-4D97-AF65-F5344CB8AC3E}">
        <p14:creationId xmlns:p14="http://schemas.microsoft.com/office/powerpoint/2010/main" val="742988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40080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6822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ea typeface="宋体" panose="02010600030101010101" pitchFamily="2" charset="-122"/>
                <a:cs typeface="Times New Roman" panose="02020603050405020304" pitchFamily="18" charset="0"/>
              </a:rPr>
              <a:t>在判别器的半监督性能实验中，以全监督的</a:t>
            </a:r>
            <a:r>
              <a:rPr lang="en-US" altLang="zh-CN" sz="1800" kern="100" dirty="0">
                <a:effectLst/>
                <a:ea typeface="宋体" panose="02010600030101010101" pitchFamily="2" charset="-122"/>
                <a:cs typeface="Times New Roman" panose="02020603050405020304" pitchFamily="18" charset="0"/>
              </a:rPr>
              <a:t>Vox2Vox</a:t>
            </a:r>
            <a:r>
              <a:rPr lang="zh-CN" altLang="zh-CN" sz="1800" kern="100" dirty="0">
                <a:effectLst/>
                <a:ea typeface="宋体" panose="02010600030101010101" pitchFamily="2" charset="-122"/>
                <a:cs typeface="Times New Roman" panose="02020603050405020304" pitchFamily="18" charset="0"/>
              </a:rPr>
              <a:t>为参考，设计了六组对比实验，</a:t>
            </a:r>
            <a:r>
              <a:rPr lang="zh-CN" altLang="zh-CN" sz="1800" b="1" kern="100" dirty="0">
                <a:effectLst/>
                <a:ea typeface="宋体" panose="02010600030101010101" pitchFamily="2" charset="-122"/>
                <a:cs typeface="Times New Roman" panose="02020603050405020304" pitchFamily="18" charset="0"/>
              </a:rPr>
              <a:t>观察有标签数据占总样本数量</a:t>
            </a:r>
            <a:r>
              <a:rPr lang="zh-CN" altLang="zh-CN" sz="1800" b="1" kern="100" dirty="0">
                <a:effectLst/>
                <a:ea typeface="+mn-ea"/>
                <a:cs typeface="Times New Roman" panose="02020603050405020304" pitchFamily="18" charset="0"/>
              </a:rPr>
              <a:t>不同</a:t>
            </a:r>
            <a:r>
              <a:rPr lang="zh-CN" altLang="zh-CN" sz="1800" b="1" kern="100" dirty="0">
                <a:effectLst/>
                <a:ea typeface="宋体" panose="02010600030101010101" pitchFamily="2" charset="-122"/>
                <a:cs typeface="Times New Roman" panose="02020603050405020304" pitchFamily="18" charset="0"/>
              </a:rPr>
              <a:t>比例</a:t>
            </a:r>
            <a:r>
              <a:rPr lang="zh-CN" altLang="zh-CN" sz="1800" kern="100" dirty="0">
                <a:effectLst/>
                <a:ea typeface="宋体" panose="02010600030101010101" pitchFamily="2" charset="-122"/>
                <a:cs typeface="Times New Roman" panose="02020603050405020304" pitchFamily="18" charset="0"/>
              </a:rPr>
              <a:t>时模型的分割效果。</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r>
              <a:rPr lang="zh-CN" altLang="zh-CN" sz="1800" kern="100" dirty="0">
                <a:effectLst/>
                <a:ea typeface="宋体" panose="02010600030101010101" pitchFamily="2" charset="-122"/>
                <a:cs typeface="Times New Roman" panose="02020603050405020304" pitchFamily="18" charset="0"/>
              </a:rPr>
              <a:t>表格中用红色表示不同组实验中评分超过</a:t>
            </a:r>
            <a:r>
              <a:rPr lang="en-US" altLang="zh-CN" sz="1800" kern="100" dirty="0">
                <a:effectLst/>
                <a:ea typeface="宋体" panose="02010600030101010101" pitchFamily="2" charset="-122"/>
                <a:cs typeface="Times New Roman" panose="02020603050405020304" pitchFamily="18" charset="0"/>
              </a:rPr>
              <a:t>Vox2Vox</a:t>
            </a:r>
            <a:r>
              <a:rPr lang="zh-CN" altLang="zh-CN" sz="1800" kern="100" dirty="0">
                <a:effectLst/>
                <a:ea typeface="宋体" panose="02010600030101010101" pitchFamily="2" charset="-122"/>
                <a:cs typeface="Times New Roman" panose="02020603050405020304" pitchFamily="18" charset="0"/>
              </a:rPr>
              <a:t>的结果，当有标签数据</a:t>
            </a:r>
            <a:r>
              <a:rPr lang="zh-CN" altLang="en-US" sz="1800" kern="100" dirty="0">
                <a:effectLst/>
                <a:ea typeface="宋体" panose="02010600030101010101" pitchFamily="2" charset="-122"/>
                <a:cs typeface="Times New Roman" panose="02020603050405020304" pitchFamily="18" charset="0"/>
              </a:rPr>
              <a:t>仅</a:t>
            </a:r>
            <a:r>
              <a:rPr lang="zh-CN" altLang="zh-CN" sz="1800" kern="100" dirty="0">
                <a:effectLst/>
                <a:ea typeface="宋体" panose="02010600030101010101" pitchFamily="2" charset="-122"/>
                <a:cs typeface="Times New Roman" panose="02020603050405020304" pitchFamily="18" charset="0"/>
              </a:rPr>
              <a:t>为</a:t>
            </a:r>
            <a:r>
              <a:rPr lang="en-US" altLang="zh-CN" sz="1800" kern="100" dirty="0">
                <a:effectLst/>
                <a:ea typeface="宋体" panose="02010600030101010101" pitchFamily="2" charset="-122"/>
                <a:cs typeface="Times New Roman" panose="02020603050405020304" pitchFamily="18" charset="0"/>
              </a:rPr>
              <a:t>40</a:t>
            </a:r>
            <a:r>
              <a:rPr lang="zh-CN" altLang="zh-CN" sz="1800" kern="100" dirty="0">
                <a:effectLst/>
                <a:ea typeface="宋体" panose="02010600030101010101" pitchFamily="2" charset="-122"/>
                <a:cs typeface="Times New Roman" panose="02020603050405020304" pitchFamily="18" charset="0"/>
              </a:rPr>
              <a:t>例时，模型与</a:t>
            </a:r>
            <a:r>
              <a:rPr lang="en-US" altLang="zh-CN" sz="1800" kern="100" dirty="0">
                <a:effectLst/>
                <a:ea typeface="宋体" panose="02010600030101010101" pitchFamily="2" charset="-122"/>
                <a:cs typeface="Times New Roman" panose="02020603050405020304" pitchFamily="18" charset="0"/>
              </a:rPr>
              <a:t>Vox2Vox</a:t>
            </a:r>
            <a:r>
              <a:rPr lang="zh-CN" altLang="en-US" sz="1800" kern="100" dirty="0">
                <a:effectLst/>
                <a:ea typeface="宋体" panose="02010600030101010101" pitchFamily="2" charset="-122"/>
                <a:cs typeface="Times New Roman" panose="02020603050405020304" pitchFamily="18" charset="0"/>
              </a:rPr>
              <a:t>就</a:t>
            </a:r>
            <a:r>
              <a:rPr lang="zh-CN" altLang="zh-CN" sz="1800" kern="100" dirty="0">
                <a:effectLst/>
                <a:ea typeface="宋体" panose="02010600030101010101" pitchFamily="2" charset="-122"/>
                <a:cs typeface="Times New Roman" panose="02020603050405020304" pitchFamily="18" charset="0"/>
              </a:rPr>
              <a:t>有相似的性能</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r>
              <a:rPr lang="zh-CN" altLang="zh-CN" sz="1800" kern="100" dirty="0">
                <a:effectLst/>
                <a:ea typeface="宋体" panose="02010600030101010101" pitchFamily="2" charset="-122"/>
                <a:cs typeface="Times New Roman" panose="02020603050405020304" pitchFamily="18" charset="0"/>
              </a:rPr>
              <a:t>证明了将无标签数据作为训练集的一部分，可以提高目标区域的分割精度，因此模型能够更充分地利用相对容易获取的无标签图像数据。</a:t>
            </a:r>
            <a:endParaRPr lang="zh-CN" altLang="en-US" dirty="0"/>
          </a:p>
        </p:txBody>
      </p:sp>
    </p:spTree>
    <p:extLst>
      <p:ext uri="{BB962C8B-B14F-4D97-AF65-F5344CB8AC3E}">
        <p14:creationId xmlns:p14="http://schemas.microsoft.com/office/powerpoint/2010/main" val="806913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我将从以下</a:t>
            </a:r>
            <a:r>
              <a:rPr lang="en-US" altLang="zh-CN" dirty="0"/>
              <a:t>5</a:t>
            </a:r>
            <a:r>
              <a:rPr lang="zh-CN" altLang="en-US" dirty="0"/>
              <a:t>部分来介绍我的工作，首先是课题背景</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ea typeface="宋体" panose="02010600030101010101" pitchFamily="2" charset="-122"/>
                <a:cs typeface="Times New Roman" panose="02020603050405020304" pitchFamily="18" charset="0"/>
              </a:rPr>
              <a:t>为了研究不同通道数对肿瘤分割结果的影响，另外设置单分支网络和两种双分支网络这三组实验进行对比，</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r>
              <a:rPr lang="zh-CN" altLang="zh-CN" sz="1800" kern="100" dirty="0">
                <a:effectLst/>
                <a:ea typeface="宋体" panose="02010600030101010101" pitchFamily="2" charset="-122"/>
                <a:cs typeface="Times New Roman" panose="02020603050405020304" pitchFamily="18" charset="0"/>
              </a:rPr>
              <a:t>由结果可知，只有将多个尺度信息融合在一起时，才能达到最优的肿瘤分割效果。</a:t>
            </a:r>
            <a:endParaRPr lang="zh-CN" altLang="en-US" dirty="0"/>
          </a:p>
        </p:txBody>
      </p:sp>
    </p:spTree>
    <p:extLst>
      <p:ext uri="{BB962C8B-B14F-4D97-AF65-F5344CB8AC3E}">
        <p14:creationId xmlns:p14="http://schemas.microsoft.com/office/powerpoint/2010/main" val="4152281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12822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ea typeface="宋体" panose="02010600030101010101" pitchFamily="2" charset="-122"/>
                <a:cs typeface="Times New Roman" panose="02020603050405020304" pitchFamily="18" charset="0"/>
              </a:rPr>
              <a:t>接着，第四部分：在前述两种分割模型的基础上，利用可视化技术，设计并实现肝脏肿瘤辅助诊断系统。</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r>
              <a:rPr lang="zh-CN" altLang="zh-CN" sz="1800" kern="100" dirty="0">
                <a:effectLst/>
                <a:ea typeface="宋体" panose="02010600030101010101" pitchFamily="2" charset="-122"/>
                <a:cs typeface="Times New Roman" panose="02020603050405020304" pitchFamily="18" charset="0"/>
              </a:rPr>
              <a:t>软件架构设计上采用</a:t>
            </a:r>
            <a:r>
              <a:rPr lang="en-US" altLang="zh-CN" sz="1800" kern="100" dirty="0">
                <a:effectLst/>
                <a:ea typeface="宋体" panose="02010600030101010101" pitchFamily="2" charset="-122"/>
                <a:cs typeface="Times New Roman" panose="02020603050405020304" pitchFamily="18" charset="0"/>
              </a:rPr>
              <a:t>B/S</a:t>
            </a:r>
            <a:r>
              <a:rPr lang="zh-CN" altLang="zh-CN" sz="1800" kern="100" dirty="0">
                <a:effectLst/>
                <a:ea typeface="宋体" panose="02010600030101010101" pitchFamily="2" charset="-122"/>
                <a:cs typeface="Times New Roman" panose="02020603050405020304" pitchFamily="18" charset="0"/>
              </a:rPr>
              <a:t>的三层体系架构，各层之间通过接口通信，互不干扰。</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r>
              <a:rPr lang="zh-CN" altLang="zh-CN" sz="800" strike="noStrike" kern="100" dirty="0">
                <a:solidFill>
                  <a:srgbClr val="C00000"/>
                </a:solidFill>
                <a:effectLst/>
                <a:ea typeface="宋体" panose="02010600030101010101" pitchFamily="2" charset="-122"/>
                <a:cs typeface="Times New Roman" panose="02020603050405020304" pitchFamily="18" charset="0"/>
              </a:rPr>
              <a:t>其中表示层使用</a:t>
            </a:r>
            <a:r>
              <a:rPr lang="en-US" altLang="zh-CN" sz="800" strike="noStrike" kern="100" dirty="0">
                <a:solidFill>
                  <a:srgbClr val="C00000"/>
                </a:solidFill>
                <a:effectLst/>
                <a:ea typeface="宋体" panose="02010600030101010101" pitchFamily="2" charset="-122"/>
                <a:cs typeface="Times New Roman" panose="02020603050405020304" pitchFamily="18" charset="0"/>
              </a:rPr>
              <a:t>MVC</a:t>
            </a:r>
            <a:r>
              <a:rPr lang="zh-CN" altLang="zh-CN" sz="800" strike="noStrike" kern="100" dirty="0">
                <a:solidFill>
                  <a:srgbClr val="C00000"/>
                </a:solidFill>
                <a:effectLst/>
                <a:ea typeface="宋体" panose="02010600030101010101" pitchFamily="2" charset="-122"/>
                <a:cs typeface="Times New Roman" panose="02020603050405020304" pitchFamily="18" charset="0"/>
              </a:rPr>
              <a:t>设计模式，通过</a:t>
            </a:r>
            <a:r>
              <a:rPr lang="en-US" altLang="zh-CN" sz="800" strike="noStrike" kern="100" dirty="0">
                <a:solidFill>
                  <a:srgbClr val="C00000"/>
                </a:solidFill>
                <a:effectLst/>
                <a:ea typeface="宋体" panose="02010600030101010101" pitchFamily="2" charset="-122"/>
                <a:cs typeface="Times New Roman" panose="02020603050405020304" pitchFamily="18" charset="0"/>
              </a:rPr>
              <a:t>Ajax</a:t>
            </a:r>
            <a:r>
              <a:rPr lang="zh-CN" altLang="zh-CN" sz="800" strike="noStrike" kern="100" dirty="0">
                <a:solidFill>
                  <a:srgbClr val="C00000"/>
                </a:solidFill>
                <a:effectLst/>
                <a:ea typeface="宋体" panose="02010600030101010101" pitchFamily="2" charset="-122"/>
                <a:cs typeface="Times New Roman" panose="02020603050405020304" pitchFamily="18" charset="0"/>
              </a:rPr>
              <a:t>进行数据交互；</a:t>
            </a:r>
            <a:endParaRPr lang="en-US" altLang="zh-CN" sz="800" strike="noStrike" kern="100" dirty="0">
              <a:solidFill>
                <a:srgbClr val="C00000"/>
              </a:solidFill>
              <a:effectLst/>
              <a:ea typeface="宋体" panose="02010600030101010101" pitchFamily="2" charset="-122"/>
              <a:cs typeface="Times New Roman" panose="02020603050405020304" pitchFamily="18" charset="0"/>
            </a:endParaRPr>
          </a:p>
          <a:p>
            <a:endParaRPr lang="en-US" altLang="zh-CN" sz="800" strike="noStrike" kern="100" dirty="0">
              <a:solidFill>
                <a:srgbClr val="C00000"/>
              </a:solidFill>
              <a:effectLst/>
              <a:ea typeface="宋体" panose="02010600030101010101" pitchFamily="2" charset="-122"/>
              <a:cs typeface="Times New Roman" panose="02020603050405020304" pitchFamily="18" charset="0"/>
            </a:endParaRPr>
          </a:p>
          <a:p>
            <a:r>
              <a:rPr lang="zh-CN" altLang="zh-CN" sz="800" strike="noStrike" kern="100" dirty="0">
                <a:solidFill>
                  <a:srgbClr val="C00000"/>
                </a:solidFill>
                <a:effectLst/>
                <a:ea typeface="宋体" panose="02010600030101010101" pitchFamily="2" charset="-122"/>
                <a:cs typeface="Times New Roman" panose="02020603050405020304" pitchFamily="18" charset="0"/>
              </a:rPr>
              <a:t>数据访问层设计数据库数据的增、删、改、查操作和存储过程；</a:t>
            </a:r>
            <a:endParaRPr lang="en-US" altLang="zh-CN" sz="800" strike="noStrike" kern="100" dirty="0">
              <a:solidFill>
                <a:srgbClr val="C00000"/>
              </a:solidFill>
              <a:effectLst/>
              <a:ea typeface="宋体" panose="02010600030101010101" pitchFamily="2" charset="-122"/>
              <a:cs typeface="Times New Roman" panose="02020603050405020304" pitchFamily="18" charset="0"/>
            </a:endParaRPr>
          </a:p>
          <a:p>
            <a:endParaRPr lang="en-US" altLang="zh-CN" sz="800" strike="noStrike" kern="100" dirty="0">
              <a:solidFill>
                <a:srgbClr val="C00000"/>
              </a:solidFill>
              <a:effectLst/>
              <a:ea typeface="宋体" panose="02010600030101010101" pitchFamily="2" charset="-122"/>
              <a:cs typeface="Times New Roman" panose="02020603050405020304" pitchFamily="18" charset="0"/>
            </a:endParaRPr>
          </a:p>
          <a:p>
            <a:r>
              <a:rPr lang="zh-CN" altLang="zh-CN" sz="800" strike="noStrike" kern="100" dirty="0">
                <a:solidFill>
                  <a:srgbClr val="C00000"/>
                </a:solidFill>
                <a:effectLst/>
                <a:ea typeface="宋体" panose="02010600030101010101" pitchFamily="2" charset="-122"/>
                <a:cs typeface="Times New Roman" panose="02020603050405020304" pitchFamily="18" charset="0"/>
              </a:rPr>
              <a:t>业务逻辑层根据前端传送的用户业务请求，进行业务逻辑处理、调度各类算法、用户权限控制等活动。</a:t>
            </a:r>
            <a:endParaRPr lang="zh-CN" altLang="en-US" sz="800" strike="noStrike" dirty="0">
              <a:solidFill>
                <a:srgbClr val="C00000"/>
              </a:solidFill>
            </a:endParaRPr>
          </a:p>
        </p:txBody>
      </p:sp>
    </p:spTree>
    <p:extLst>
      <p:ext uri="{BB962C8B-B14F-4D97-AF65-F5344CB8AC3E}">
        <p14:creationId xmlns:p14="http://schemas.microsoft.com/office/powerpoint/2010/main" val="1934598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ea typeface="宋体" panose="02010600030101010101" pitchFamily="2" charset="-122"/>
                <a:cs typeface="Times New Roman" panose="02020603050405020304" pitchFamily="18" charset="0"/>
              </a:rPr>
              <a:t>整个系统包含</a:t>
            </a:r>
            <a:r>
              <a:rPr lang="en-US" altLang="zh-CN" sz="1800" kern="100" dirty="0">
                <a:effectLst/>
                <a:ea typeface="宋体" panose="02010600030101010101" pitchFamily="2" charset="-122"/>
                <a:cs typeface="Times New Roman" panose="02020603050405020304" pitchFamily="18" charset="0"/>
              </a:rPr>
              <a:t>6</a:t>
            </a:r>
            <a:r>
              <a:rPr lang="zh-CN" altLang="zh-CN" sz="1800" kern="100" dirty="0">
                <a:effectLst/>
                <a:ea typeface="宋体" panose="02010600030101010101" pitchFamily="2" charset="-122"/>
                <a:cs typeface="Times New Roman" panose="02020603050405020304" pitchFamily="18" charset="0"/>
              </a:rPr>
              <a:t>大功能模块，其中核心模块为图像分割模块和三维可视化模块。</a:t>
            </a:r>
            <a:endParaRPr lang="zh-CN" altLang="en-US" dirty="0"/>
          </a:p>
        </p:txBody>
      </p:sp>
    </p:spTree>
    <p:extLst>
      <p:ext uri="{BB962C8B-B14F-4D97-AF65-F5344CB8AC3E}">
        <p14:creationId xmlns:p14="http://schemas.microsoft.com/office/powerpoint/2010/main" val="572616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接下来展示主要页面效果：进入系统后点击患者，页面下方会展示该患者所有影像信息，</a:t>
            </a:r>
            <a:endParaRPr lang="en-US" altLang="zh-CN" dirty="0"/>
          </a:p>
          <a:p>
            <a:endParaRPr lang="en-US" altLang="zh-CN" dirty="0"/>
          </a:p>
          <a:p>
            <a:r>
              <a:rPr lang="zh-CN" altLang="en-US" dirty="0"/>
              <a:t>点击载入，会在子页面中展示指定影像的分割前的三视图</a:t>
            </a:r>
          </a:p>
        </p:txBody>
      </p:sp>
    </p:spTree>
    <p:extLst>
      <p:ext uri="{BB962C8B-B14F-4D97-AF65-F5344CB8AC3E}">
        <p14:creationId xmlns:p14="http://schemas.microsoft.com/office/powerpoint/2010/main" val="2433364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ea typeface="宋体" panose="02010600030101010101" pitchFamily="2" charset="-122"/>
                <a:cs typeface="Times New Roman" panose="02020603050405020304" pitchFamily="18" charset="0"/>
              </a:rPr>
              <a:t>在图像分割页面中，点击分割按钮触发请求，后台使用训练完成的模型进行分割并将分割结果保存为</a:t>
            </a:r>
            <a:r>
              <a:rPr lang="en-US" altLang="zh-CN" sz="1800" kern="100" dirty="0" err="1">
                <a:effectLst/>
                <a:ea typeface="宋体" panose="02010600030101010101" pitchFamily="2" charset="-122"/>
                <a:cs typeface="Times New Roman" panose="02020603050405020304" pitchFamily="18" charset="0"/>
              </a:rPr>
              <a:t>nii</a:t>
            </a:r>
            <a:r>
              <a:rPr lang="zh-CN" altLang="zh-CN" sz="1800" kern="100" dirty="0">
                <a:effectLst/>
                <a:ea typeface="宋体" panose="02010600030101010101" pitchFamily="2" charset="-122"/>
                <a:cs typeface="Times New Roman" panose="02020603050405020304" pitchFamily="18" charset="0"/>
              </a:rPr>
              <a:t>和</a:t>
            </a:r>
            <a:r>
              <a:rPr lang="en-US" altLang="zh-CN" sz="1800" kern="100" dirty="0" err="1">
                <a:effectLst/>
                <a:ea typeface="宋体" panose="02010600030101010101" pitchFamily="2" charset="-122"/>
                <a:cs typeface="Times New Roman" panose="02020603050405020304" pitchFamily="18" charset="0"/>
              </a:rPr>
              <a:t>vtk</a:t>
            </a:r>
            <a:r>
              <a:rPr lang="zh-CN" altLang="zh-CN" sz="1800" kern="100" dirty="0">
                <a:effectLst/>
                <a:ea typeface="宋体" panose="02010600030101010101" pitchFamily="2" charset="-122"/>
                <a:cs typeface="Times New Roman" panose="02020603050405020304" pitchFamily="18" charset="0"/>
              </a:rPr>
              <a:t>两种文件格式。</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r>
              <a:rPr lang="zh-CN" altLang="zh-CN" sz="1800" kern="100" dirty="0">
                <a:effectLst/>
                <a:ea typeface="宋体" panose="02010600030101010101" pitchFamily="2" charset="-122"/>
                <a:cs typeface="Times New Roman" panose="02020603050405020304" pitchFamily="18" charset="0"/>
              </a:rPr>
              <a:t>页面展示分割后的三视图，</a:t>
            </a:r>
            <a:r>
              <a:rPr lang="zh-CN" altLang="en-US" sz="1800" kern="100" dirty="0">
                <a:effectLst/>
                <a:ea typeface="宋体" panose="02010600030101010101" pitchFamily="2" charset="-122"/>
                <a:cs typeface="Times New Roman" panose="02020603050405020304" pitchFamily="18" charset="0"/>
              </a:rPr>
              <a:t>这里可以选择分别上色、勾画轮廓等多种展示方式</a:t>
            </a:r>
            <a:endParaRPr lang="zh-CN" altLang="en-US" dirty="0"/>
          </a:p>
        </p:txBody>
      </p:sp>
    </p:spTree>
    <p:extLst>
      <p:ext uri="{BB962C8B-B14F-4D97-AF65-F5344CB8AC3E}">
        <p14:creationId xmlns:p14="http://schemas.microsoft.com/office/powerpoint/2010/main" val="1435991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ea typeface="宋体" panose="02010600030101010101" pitchFamily="2" charset="-122"/>
                <a:cs typeface="Times New Roman" panose="02020603050405020304" pitchFamily="18" charset="0"/>
              </a:rPr>
              <a:t>接着使用</a:t>
            </a:r>
            <a:r>
              <a:rPr lang="en-US" altLang="zh-CN" sz="1800" kern="100" dirty="0">
                <a:effectLst/>
                <a:ea typeface="宋体" panose="02010600030101010101" pitchFamily="2" charset="-122"/>
                <a:cs typeface="Times New Roman" panose="02020603050405020304" pitchFamily="18" charset="0"/>
              </a:rPr>
              <a:t>3D</a:t>
            </a:r>
            <a:r>
              <a:rPr lang="zh-CN" altLang="zh-CN" sz="1800" kern="100" dirty="0">
                <a:effectLst/>
                <a:ea typeface="宋体" panose="02010600030101010101" pitchFamily="2" charset="-122"/>
                <a:cs typeface="Times New Roman" panose="02020603050405020304" pitchFamily="18" charset="0"/>
              </a:rPr>
              <a:t>图形</a:t>
            </a:r>
            <a:r>
              <a:rPr lang="en-US" altLang="zh-CN" sz="1800" kern="100" dirty="0">
                <a:effectLst/>
                <a:ea typeface="宋体" panose="02010600030101010101" pitchFamily="2" charset="-122"/>
                <a:cs typeface="Times New Roman" panose="02020603050405020304" pitchFamily="18" charset="0"/>
              </a:rPr>
              <a:t>JS</a:t>
            </a:r>
            <a:r>
              <a:rPr lang="zh-CN" altLang="zh-CN" sz="1800" kern="100" dirty="0">
                <a:effectLst/>
                <a:ea typeface="宋体" panose="02010600030101010101" pitchFamily="2" charset="-122"/>
                <a:cs typeface="Times New Roman" panose="02020603050405020304" pitchFamily="18" charset="0"/>
              </a:rPr>
              <a:t>库</a:t>
            </a:r>
            <a:r>
              <a:rPr lang="en-US" altLang="zh-CN" dirty="0">
                <a:effectLst/>
              </a:rPr>
              <a:t>three.js</a:t>
            </a:r>
            <a:r>
              <a:rPr lang="zh-CN" altLang="zh-CN" dirty="0">
                <a:effectLst/>
              </a:rPr>
              <a:t>对</a:t>
            </a:r>
            <a:r>
              <a:rPr lang="en-US" altLang="zh-CN" dirty="0" err="1">
                <a:effectLst/>
              </a:rPr>
              <a:t>vtk</a:t>
            </a:r>
            <a:r>
              <a:rPr lang="zh-CN" altLang="zh-CN" dirty="0">
                <a:effectLst/>
              </a:rPr>
              <a:t>文件进行渲染，将</a:t>
            </a:r>
            <a:r>
              <a:rPr lang="en-US" altLang="zh-CN" dirty="0">
                <a:effectLst/>
              </a:rPr>
              <a:t>3D</a:t>
            </a:r>
            <a:r>
              <a:rPr lang="zh-CN" altLang="zh-CN" dirty="0">
                <a:effectLst/>
              </a:rPr>
              <a:t>的效果展示在系统页面中。</a:t>
            </a:r>
            <a:endParaRPr lang="zh-CN" altLang="en-US" dirty="0"/>
          </a:p>
        </p:txBody>
      </p:sp>
    </p:spTree>
    <p:extLst>
      <p:ext uri="{BB962C8B-B14F-4D97-AF65-F5344CB8AC3E}">
        <p14:creationId xmlns:p14="http://schemas.microsoft.com/office/powerpoint/2010/main" val="4005778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最后进行简单的总结：</a:t>
            </a:r>
            <a:endParaRPr lang="en-US" altLang="zh-CN" dirty="0"/>
          </a:p>
          <a:p>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首先本文提出了两种方法，可以实现肝脏肿瘤的高精度自动分割。我们的方法能够更清晰地分割出目标区域的模糊边界，捕获空间形状特征，减少分割假阳性的情况产生，并且</a:t>
            </a:r>
            <a:r>
              <a:rPr lang="zh-CN" altLang="zh-CN" sz="1200" dirty="0">
                <a:solidFill>
                  <a:srgbClr val="024379"/>
                </a:solidFill>
                <a:latin typeface="微软雅黑" panose="020B0503020204020204" pitchFamily="34" charset="-122"/>
                <a:ea typeface="微软雅黑" panose="020B0503020204020204" pitchFamily="34" charset="-122"/>
              </a:rPr>
              <a:t>有效解决带标签医学图像获取难度大的问题。</a:t>
            </a:r>
            <a:endParaRPr lang="en-US" altLang="zh-CN" sz="1200" dirty="0">
              <a:solidFill>
                <a:srgbClr val="024379"/>
              </a:solidFill>
              <a:latin typeface="微软雅黑" panose="020B0503020204020204" pitchFamily="34" charset="-122"/>
              <a:ea typeface="微软雅黑" panose="020B0503020204020204" pitchFamily="34" charset="-122"/>
            </a:endParaRPr>
          </a:p>
          <a:p>
            <a:endParaRPr lang="en-US" altLang="zh-CN" dirty="0"/>
          </a:p>
          <a:p>
            <a:r>
              <a:rPr lang="zh-CN" altLang="en-US" sz="1200" dirty="0">
                <a:solidFill>
                  <a:srgbClr val="024379"/>
                </a:solidFill>
                <a:latin typeface="微软雅黑" panose="020B0503020204020204" pitchFamily="34" charset="-122"/>
                <a:ea typeface="微软雅黑" panose="020B0503020204020204" pitchFamily="34" charset="-122"/>
              </a:rPr>
              <a:t>接着，</a:t>
            </a:r>
            <a:r>
              <a:rPr lang="zh-CN" altLang="zh-CN" sz="1200" dirty="0">
                <a:solidFill>
                  <a:srgbClr val="024379"/>
                </a:solidFill>
                <a:latin typeface="微软雅黑" panose="020B0503020204020204" pitchFamily="34" charset="-122"/>
                <a:ea typeface="微软雅黑" panose="020B0503020204020204" pitchFamily="34" charset="-122"/>
              </a:rPr>
              <a:t>基于</a:t>
            </a:r>
            <a:r>
              <a:rPr lang="en-US" altLang="zh-CN" sz="1200" dirty="0">
                <a:solidFill>
                  <a:srgbClr val="024379"/>
                </a:solidFill>
                <a:latin typeface="微软雅黑" panose="020B0503020204020204" pitchFamily="34" charset="-122"/>
                <a:ea typeface="微软雅黑" panose="020B0503020204020204" pitchFamily="34" charset="-122"/>
              </a:rPr>
              <a:t>ITK</a:t>
            </a:r>
            <a:r>
              <a:rPr lang="zh-CN" altLang="zh-CN" sz="1200" dirty="0">
                <a:solidFill>
                  <a:srgbClr val="024379"/>
                </a:solidFill>
                <a:latin typeface="微软雅黑" panose="020B0503020204020204" pitchFamily="34" charset="-122"/>
                <a:ea typeface="微软雅黑" panose="020B0503020204020204" pitchFamily="34" charset="-122"/>
              </a:rPr>
              <a:t>和</a:t>
            </a:r>
            <a:r>
              <a:rPr lang="en-US" altLang="zh-CN" sz="1200" dirty="0">
                <a:solidFill>
                  <a:srgbClr val="024379"/>
                </a:solidFill>
                <a:latin typeface="微软雅黑" panose="020B0503020204020204" pitchFamily="34" charset="-122"/>
                <a:ea typeface="微软雅黑" panose="020B0503020204020204" pitchFamily="34" charset="-122"/>
              </a:rPr>
              <a:t>VTK</a:t>
            </a:r>
            <a:r>
              <a:rPr lang="zh-CN" altLang="zh-CN" sz="1200" dirty="0">
                <a:solidFill>
                  <a:srgbClr val="024379"/>
                </a:solidFill>
                <a:latin typeface="微软雅黑" panose="020B0503020204020204" pitchFamily="34" charset="-122"/>
                <a:ea typeface="微软雅黑" panose="020B0503020204020204" pitchFamily="34" charset="-122"/>
              </a:rPr>
              <a:t>可视化工具设计并实现了一款</a:t>
            </a:r>
            <a:r>
              <a:rPr lang="zh-CN" altLang="zh-CN" sz="1200" b="1" dirty="0">
                <a:solidFill>
                  <a:srgbClr val="024379"/>
                </a:solidFill>
                <a:latin typeface="微软雅黑" panose="020B0503020204020204" pitchFamily="34" charset="-122"/>
                <a:ea typeface="微软雅黑" panose="020B0503020204020204" pitchFamily="34" charset="-122"/>
              </a:rPr>
              <a:t>可视化分割系统</a:t>
            </a:r>
            <a:r>
              <a:rPr lang="zh-CN" altLang="zh-CN" sz="1200" dirty="0">
                <a:solidFill>
                  <a:srgbClr val="024379"/>
                </a:solidFill>
                <a:latin typeface="微软雅黑" panose="020B0503020204020204" pitchFamily="34" charset="-122"/>
                <a:ea typeface="微软雅黑" panose="020B0503020204020204" pitchFamily="34" charset="-122"/>
              </a:rPr>
              <a:t>用于辅助医疗诊断</a:t>
            </a:r>
            <a:r>
              <a:rPr lang="zh-CN" altLang="en-US" sz="1200" dirty="0">
                <a:solidFill>
                  <a:srgbClr val="024379"/>
                </a:solidFill>
                <a:latin typeface="微软雅黑" panose="020B0503020204020204" pitchFamily="34" charset="-122"/>
                <a:ea typeface="微软雅黑" panose="020B0503020204020204" pitchFamily="34" charset="-122"/>
              </a:rPr>
              <a:t>。</a:t>
            </a:r>
            <a:endParaRPr lang="zh-CN" altLang="en-US" dirty="0"/>
          </a:p>
        </p:txBody>
      </p:sp>
    </p:spTree>
    <p:extLst>
      <p:ext uri="{BB962C8B-B14F-4D97-AF65-F5344CB8AC3E}">
        <p14:creationId xmlns:p14="http://schemas.microsoft.com/office/powerpoint/2010/main" val="3599973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在未来的工作中，若能获取到足够量的真实数据，使用多</a:t>
            </a:r>
            <a:r>
              <a:rPr lang="zh-CN" altLang="zh-CN" sz="1200" b="1" dirty="0">
                <a:solidFill>
                  <a:srgbClr val="024379"/>
                </a:solidFill>
                <a:latin typeface="微软雅黑" panose="020B0503020204020204" pitchFamily="34" charset="-122"/>
                <a:ea typeface="微软雅黑" panose="020B0503020204020204" pitchFamily="34" charset="-122"/>
              </a:rPr>
              <a:t>模态、</a:t>
            </a:r>
            <a:r>
              <a:rPr lang="zh-CN" altLang="en-US" sz="1200" b="1" dirty="0">
                <a:solidFill>
                  <a:srgbClr val="024379"/>
                </a:solidFill>
                <a:latin typeface="微软雅黑" panose="020B0503020204020204" pitchFamily="34" charset="-122"/>
                <a:ea typeface="微软雅黑" panose="020B0503020204020204" pitchFamily="34" charset="-122"/>
              </a:rPr>
              <a:t>多</a:t>
            </a:r>
            <a:r>
              <a:rPr lang="zh-CN" altLang="zh-CN" sz="1200" b="1" dirty="0">
                <a:solidFill>
                  <a:srgbClr val="024379"/>
                </a:solidFill>
                <a:latin typeface="微软雅黑" panose="020B0503020204020204" pitchFamily="34" charset="-122"/>
                <a:ea typeface="微软雅黑" panose="020B0503020204020204" pitchFamily="34" charset="-122"/>
              </a:rPr>
              <a:t>期、</a:t>
            </a:r>
            <a:r>
              <a:rPr lang="zh-CN" altLang="en-US" sz="1200" b="1" dirty="0">
                <a:solidFill>
                  <a:srgbClr val="024379"/>
                </a:solidFill>
                <a:latin typeface="微软雅黑" panose="020B0503020204020204" pitchFamily="34" charset="-122"/>
                <a:ea typeface="微软雅黑" panose="020B0503020204020204" pitchFamily="34" charset="-122"/>
              </a:rPr>
              <a:t>多</a:t>
            </a:r>
            <a:r>
              <a:rPr lang="zh-CN" altLang="zh-CN" sz="1200" b="1" dirty="0">
                <a:solidFill>
                  <a:srgbClr val="024379"/>
                </a:solidFill>
                <a:latin typeface="微软雅黑" panose="020B0503020204020204" pitchFamily="34" charset="-122"/>
                <a:ea typeface="微软雅黑" panose="020B0503020204020204" pitchFamily="34" charset="-122"/>
              </a:rPr>
              <a:t>阶段的图像</a:t>
            </a:r>
            <a:r>
              <a:rPr lang="zh-CN" altLang="en-US" sz="1200" b="1" dirty="0">
                <a:solidFill>
                  <a:srgbClr val="024379"/>
                </a:solidFill>
                <a:latin typeface="微软雅黑" panose="020B0503020204020204" pitchFamily="34" charset="-122"/>
                <a:ea typeface="微软雅黑" panose="020B0503020204020204" pitchFamily="34" charset="-122"/>
              </a:rPr>
              <a:t>进行研究，能进一步增加分割精度。</a:t>
            </a:r>
            <a:endParaRPr lang="en-US" altLang="zh-CN" sz="1200" b="1" dirty="0">
              <a:solidFill>
                <a:srgbClr val="024379"/>
              </a:solidFill>
              <a:latin typeface="微软雅黑" panose="020B0503020204020204" pitchFamily="34" charset="-122"/>
              <a:ea typeface="微软雅黑" panose="020B0503020204020204" pitchFamily="34" charset="-122"/>
            </a:endParaRPr>
          </a:p>
          <a:p>
            <a:endParaRPr lang="en-US" altLang="zh-CN" sz="1200" b="1" dirty="0">
              <a:solidFill>
                <a:srgbClr val="024379"/>
              </a:solidFill>
              <a:latin typeface="微软雅黑" panose="020B0503020204020204" pitchFamily="34" charset="-122"/>
              <a:ea typeface="微软雅黑" panose="020B0503020204020204" pitchFamily="34" charset="-122"/>
            </a:endParaRPr>
          </a:p>
          <a:p>
            <a:r>
              <a:rPr lang="zh-CN" altLang="en-US" sz="1200" b="1">
                <a:solidFill>
                  <a:srgbClr val="024379"/>
                </a:solidFill>
                <a:latin typeface="微软雅黑" panose="020B0503020204020204" pitchFamily="34" charset="-122"/>
                <a:ea typeface="微软雅黑" panose="020B0503020204020204" pitchFamily="34" charset="-122"/>
              </a:rPr>
              <a:t>另外，在设计模型进行实验过程中，我更多关注的是分割性能的提升，而忽略了模型本身存在复杂度较高、计算量较大的问题，在以后的工作中可以考虑怎么达到两者的平衡。</a:t>
            </a:r>
            <a:endParaRPr lang="zh-CN" altLang="en-US" dirty="0"/>
          </a:p>
        </p:txBody>
      </p:sp>
    </p:spTree>
    <p:extLst>
      <p:ext uri="{BB962C8B-B14F-4D97-AF65-F5344CB8AC3E}">
        <p14:creationId xmlns:p14="http://schemas.microsoft.com/office/powerpoint/2010/main" val="603785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ea typeface="宋体" panose="02010600030101010101" pitchFamily="2" charset="-122"/>
                <a:cs typeface="Times New Roman" panose="02020603050405020304" pitchFamily="18" charset="0"/>
              </a:rPr>
              <a:t>近年来，全球肝癌发病率和死亡率持续上升，肝癌严重威胁人们的身体健康，及时发现肝脏病变并进行有效治疗对减少肝癌死亡率至关重要。</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r>
              <a:rPr lang="zh-CN" altLang="en-US" sz="1800" kern="100" dirty="0">
                <a:effectLst/>
                <a:ea typeface="宋体" panose="02010600030101010101" pitchFamily="2" charset="-122"/>
                <a:cs typeface="Times New Roman" panose="02020603050405020304" pitchFamily="18" charset="0"/>
              </a:rPr>
              <a:t>其次，</a:t>
            </a:r>
            <a:r>
              <a:rPr lang="zh-CN" altLang="zh-CN" sz="1800" kern="100" dirty="0">
                <a:effectLst/>
                <a:ea typeface="宋体" panose="02010600030101010101" pitchFamily="2" charset="-122"/>
                <a:cs typeface="Times New Roman" panose="02020603050405020304" pitchFamily="18" charset="0"/>
              </a:rPr>
              <a:t>计算机技术和生物医学不断发展，医学成像设备逐渐普及，多种医学成像技术在临床得到</a:t>
            </a:r>
            <a:r>
              <a:rPr lang="zh-CN" altLang="en-US" sz="1800" kern="100" dirty="0">
                <a:effectLst/>
                <a:ea typeface="宋体" panose="02010600030101010101" pitchFamily="2" charset="-122"/>
                <a:cs typeface="Times New Roman" panose="02020603050405020304" pitchFamily="18" charset="0"/>
              </a:rPr>
              <a:t>了</a:t>
            </a:r>
            <a:r>
              <a:rPr lang="zh-CN" altLang="zh-CN" sz="1800" kern="100" dirty="0">
                <a:effectLst/>
                <a:ea typeface="宋体" panose="02010600030101010101" pitchFamily="2" charset="-122"/>
                <a:cs typeface="Times New Roman" panose="02020603050405020304" pitchFamily="18" charset="0"/>
              </a:rPr>
              <a:t>广泛</a:t>
            </a:r>
            <a:r>
              <a:rPr lang="zh-CN" altLang="en-US" sz="1800" kern="100" dirty="0">
                <a:effectLst/>
                <a:ea typeface="宋体" panose="02010600030101010101" pitchFamily="2" charset="-122"/>
                <a:cs typeface="Times New Roman" panose="02020603050405020304" pitchFamily="18" charset="0"/>
              </a:rPr>
              <a:t>的</a:t>
            </a:r>
            <a:r>
              <a:rPr lang="zh-CN" altLang="zh-CN" sz="1800" kern="100" dirty="0">
                <a:effectLst/>
                <a:ea typeface="宋体" panose="02010600030101010101" pitchFamily="2" charset="-122"/>
                <a:cs typeface="Times New Roman" panose="02020603050405020304" pitchFamily="18" charset="0"/>
              </a:rPr>
              <a:t>应用。</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r>
              <a:rPr lang="zh-CN" altLang="zh-CN" sz="1800" kern="100" dirty="0">
                <a:effectLst/>
                <a:ea typeface="宋体" panose="02010600030101010101" pitchFamily="2" charset="-122"/>
                <a:cs typeface="Times New Roman" panose="02020603050405020304" pitchFamily="18" charset="0"/>
              </a:rPr>
              <a:t>医学图像分割在疾病诊断、病例分析、手术规划、预后评估中都有所应用，可以为医生提供器官发生病变的位置、病变区域大小、病灶严重程度等极具价值的信息</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ea typeface="宋体" panose="02010600030101010101" pitchFamily="2" charset="-122"/>
                <a:cs typeface="Times New Roman" panose="02020603050405020304" pitchFamily="18" charset="0"/>
              </a:rPr>
              <a:t>目前，如何实现肝脏肿瘤高精度自动分割，仍然是医学图像处理中最具挑战性的任务之一。</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r>
              <a:rPr lang="zh-CN" altLang="en-US" sz="1800" kern="100" dirty="0">
                <a:effectLst/>
                <a:ea typeface="宋体" panose="02010600030101010101" pitchFamily="2" charset="-122"/>
                <a:cs typeface="Times New Roman" panose="02020603050405020304" pitchFamily="18" charset="0"/>
              </a:rPr>
              <a:t>难点主要有以下几个：</a:t>
            </a:r>
            <a:endParaRPr lang="en-US" altLang="zh-CN" sz="1800" kern="100" dirty="0">
              <a:effectLst/>
              <a:ea typeface="宋体" panose="02010600030101010101" pitchFamily="2" charset="-122"/>
              <a:cs typeface="Times New Roman" panose="02020603050405020304" pitchFamily="18" charset="0"/>
            </a:endParaRPr>
          </a:p>
          <a:p>
            <a:r>
              <a:rPr lang="zh-CN" altLang="en-US" sz="1800" kern="100" dirty="0">
                <a:effectLst/>
                <a:ea typeface="宋体" panose="02010600030101010101" pitchFamily="2" charset="-122"/>
                <a:cs typeface="Times New Roman" panose="02020603050405020304" pitchFamily="18" charset="0"/>
              </a:rPr>
              <a:t>第一，</a:t>
            </a:r>
            <a:r>
              <a:rPr lang="zh-CN" altLang="zh-CN" sz="1800" kern="100" dirty="0">
                <a:effectLst/>
                <a:ea typeface="宋体" panose="02010600030101010101" pitchFamily="2" charset="-122"/>
                <a:cs typeface="Times New Roman" panose="02020603050405020304" pitchFamily="18" charset="0"/>
              </a:rPr>
              <a:t>由于人工成本和专业知识限制，很难在一个大型的肝脏图像数据集中，在体素水平上对肝脏及肝脏肿瘤进行标注，带标签数据缺乏这个问题需要解决。</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r>
              <a:rPr lang="zh-CN" altLang="zh-CN" sz="1800" kern="100" dirty="0">
                <a:effectLst/>
                <a:ea typeface="宋体" panose="02010600030101010101" pitchFamily="2" charset="-122"/>
                <a:cs typeface="Times New Roman" panose="02020603050405020304" pitchFamily="18" charset="0"/>
              </a:rPr>
              <a:t>其次，从下方图中我们可以看出，肝脏</a:t>
            </a:r>
            <a:r>
              <a:rPr lang="en-US" altLang="zh-CN" sz="1800" kern="100" dirty="0">
                <a:effectLst/>
                <a:ea typeface="宋体" panose="02010600030101010101" pitchFamily="2" charset="-122"/>
                <a:cs typeface="Times New Roman" panose="02020603050405020304" pitchFamily="18" charset="0"/>
              </a:rPr>
              <a:t>CT</a:t>
            </a:r>
            <a:r>
              <a:rPr lang="zh-CN" altLang="zh-CN" sz="1800" kern="100" dirty="0">
                <a:effectLst/>
                <a:ea typeface="宋体" panose="02010600030101010101" pitchFamily="2" charset="-122"/>
                <a:cs typeface="Times New Roman" panose="02020603050405020304" pitchFamily="18" charset="0"/>
              </a:rPr>
              <a:t>图像自身具有灰度分布不均匀、形态数目因人而异、边界模糊的特点，使肝脏肿瘤精细化分割难度进一步加大。</a:t>
            </a:r>
            <a:endParaRPr lang="zh-CN" altLang="en-US" dirty="0"/>
          </a:p>
        </p:txBody>
      </p:sp>
    </p:spTree>
    <p:extLst>
      <p:ext uri="{BB962C8B-B14F-4D97-AF65-F5344CB8AC3E}">
        <p14:creationId xmlns:p14="http://schemas.microsoft.com/office/powerpoint/2010/main" val="794234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所以针对这些问题，本文研究并梳理了目前已有的医学图像分割技术，针对</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2D</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图像和</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3D</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图像分别设计了两种新的分割模型</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并在两个模型基础上设计开发系统，实现了分割结果三视图展示及三维可视化等功能，在诊疗过程中发挥辅助诊断作用。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373568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ea typeface="宋体" panose="02010600030101010101" pitchFamily="2" charset="-122"/>
                <a:cs typeface="Times New Roman" panose="02020603050405020304" pitchFamily="18" charset="0"/>
              </a:rPr>
              <a:t>首先，针对</a:t>
            </a:r>
            <a:r>
              <a:rPr lang="en-US" altLang="zh-CN" sz="1800" kern="100" dirty="0">
                <a:effectLst/>
                <a:ea typeface="宋体" panose="02010600030101010101" pitchFamily="2" charset="-122"/>
                <a:cs typeface="Times New Roman" panose="02020603050405020304" pitchFamily="18" charset="0"/>
              </a:rPr>
              <a:t>2D</a:t>
            </a:r>
            <a:r>
              <a:rPr lang="zh-CN" altLang="zh-CN" sz="1800" kern="100" dirty="0">
                <a:effectLst/>
                <a:ea typeface="宋体" panose="02010600030101010101" pitchFamily="2" charset="-122"/>
                <a:cs typeface="Times New Roman" panose="02020603050405020304" pitchFamily="18" charset="0"/>
              </a:rPr>
              <a:t>图像，</a:t>
            </a:r>
            <a:r>
              <a:rPr lang="zh-CN" altLang="en-US" sz="1800" kern="100" dirty="0">
                <a:effectLst/>
                <a:ea typeface="宋体" panose="02010600030101010101" pitchFamily="2" charset="-122"/>
                <a:cs typeface="Times New Roman" panose="02020603050405020304" pitchFamily="18" charset="0"/>
              </a:rPr>
              <a:t>目前的研究主要存在以下问题：</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由于</a:t>
            </a:r>
            <a:r>
              <a:rPr lang="zh-CN" altLang="zh-CN" sz="1800" b="1" i="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患者的自身的差异和病变所处的时期</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等原因，肝脏肿瘤大小不一且形状多变，故而分割精度较差，准确率较低；</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此外，医学图像通常具有对比度低、组织特征多变、组织与病灶之间或不同组织之间边缘模糊、</a:t>
            </a:r>
            <a:r>
              <a:rPr lang="zh-CN" altLang="zh-CN" sz="1800" b="1" i="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细微结构分布较为复杂等特点，</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使得肝脏肿瘤分割结果边缘较为模糊，分割精度有所影响。</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r>
              <a:rPr lang="zh-CN" altLang="zh-CN" sz="1800" b="1" i="1" kern="100" dirty="0">
                <a:effectLst/>
                <a:ea typeface="宋体" panose="02010600030101010101" pitchFamily="2" charset="-122"/>
                <a:cs typeface="Times New Roman" panose="02020603050405020304" pitchFamily="18" charset="0"/>
              </a:rPr>
              <a:t>论文提出了</a:t>
            </a:r>
            <a:r>
              <a:rPr lang="zh-CN" altLang="zh-CN" sz="1800" kern="100" dirty="0">
                <a:effectLst/>
                <a:ea typeface="宋体" panose="02010600030101010101" pitchFamily="2" charset="-122"/>
                <a:cs typeface="Times New Roman" panose="02020603050405020304" pitchFamily="18" charset="0"/>
              </a:rPr>
              <a:t>基于边缘信息融合的肝脏肿瘤分割模型</a:t>
            </a:r>
            <a:r>
              <a:rPr lang="en-US" altLang="zh-CN" sz="1800" kern="100" dirty="0">
                <a:effectLst/>
                <a:ea typeface="宋体" panose="02010600030101010101" pitchFamily="2" charset="-122"/>
                <a:cs typeface="Times New Roman" panose="02020603050405020304" pitchFamily="18" charset="0"/>
              </a:rPr>
              <a:t>EIF-Net</a:t>
            </a:r>
            <a:r>
              <a:rPr lang="zh-CN" altLang="zh-CN" sz="1800" kern="100" dirty="0">
                <a:effectLst/>
                <a:ea typeface="宋体" panose="02010600030101010101" pitchFamily="2" charset="-122"/>
                <a:cs typeface="Times New Roman" panose="02020603050405020304" pitchFamily="18" charset="0"/>
              </a:rPr>
              <a:t>，</a:t>
            </a:r>
            <a:r>
              <a:rPr lang="zh-CN" altLang="en-US" sz="1800" kern="100" dirty="0">
                <a:effectLst/>
                <a:ea typeface="+mn-ea"/>
                <a:cs typeface="Times New Roman" panose="02020603050405020304" pitchFamily="18" charset="0"/>
              </a:rPr>
              <a:t>专注于边缘难分割的问题，</a:t>
            </a:r>
            <a:r>
              <a:rPr lang="zh-CN" altLang="zh-CN" sz="1800" kern="100" dirty="0">
                <a:effectLst/>
                <a:ea typeface="宋体" panose="02010600030101010101" pitchFamily="2" charset="-122"/>
                <a:cs typeface="Times New Roman" panose="02020603050405020304" pitchFamily="18" charset="0"/>
              </a:rPr>
              <a:t>将</a:t>
            </a:r>
            <a:r>
              <a:rPr lang="zh-CN" altLang="zh-CN" sz="1800" b="1" kern="100" dirty="0">
                <a:effectLst/>
                <a:ea typeface="宋体" panose="02010600030101010101" pitchFamily="2" charset="-122"/>
                <a:cs typeface="Times New Roman" panose="02020603050405020304" pitchFamily="18" charset="0"/>
              </a:rPr>
              <a:t>边缘检测和区域语义分割任务相结合</a:t>
            </a:r>
            <a:r>
              <a:rPr lang="zh-CN" altLang="zh-CN" sz="1800" kern="100" dirty="0">
                <a:effectLst/>
                <a:ea typeface="宋体" panose="02010600030101010101" pitchFamily="2" charset="-122"/>
                <a:cs typeface="Times New Roman" panose="02020603050405020304" pitchFamily="18" charset="0"/>
              </a:rPr>
              <a:t>，实现了肝脏肿瘤与背景的精确分割。该模型分为三个部分：</a:t>
            </a:r>
            <a:endParaRPr lang="zh-CN" altLang="en-US" dirty="0"/>
          </a:p>
        </p:txBody>
      </p:sp>
    </p:spTree>
    <p:extLst>
      <p:ext uri="{BB962C8B-B14F-4D97-AF65-F5344CB8AC3E}">
        <p14:creationId xmlns:p14="http://schemas.microsoft.com/office/powerpoint/2010/main" val="888783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ea typeface="宋体" panose="02010600030101010101" pitchFamily="2" charset="-122"/>
                <a:cs typeface="Times New Roman" panose="02020603050405020304" pitchFamily="18" charset="0"/>
              </a:rPr>
              <a:t>第一部分是主体网络模块。采用了编码器</a:t>
            </a:r>
            <a:r>
              <a:rPr lang="en-US" altLang="zh-CN" sz="1800" kern="100" dirty="0">
                <a:effectLst/>
                <a:ea typeface="宋体" panose="02010600030101010101" pitchFamily="2" charset="-122"/>
                <a:cs typeface="Times New Roman" panose="02020603050405020304" pitchFamily="18" charset="0"/>
              </a:rPr>
              <a:t>-</a:t>
            </a:r>
            <a:r>
              <a:rPr lang="zh-CN" altLang="zh-CN" sz="1800" kern="100" dirty="0">
                <a:effectLst/>
                <a:ea typeface="宋体" panose="02010600030101010101" pitchFamily="2" charset="-122"/>
                <a:cs typeface="Times New Roman" panose="02020603050405020304" pitchFamily="18" charset="0"/>
              </a:rPr>
              <a:t>解码器结构，编码器由卷积层和</a:t>
            </a:r>
            <a:r>
              <a:rPr lang="en-US" altLang="zh-CN" sz="1800" kern="100" dirty="0">
                <a:effectLst/>
                <a:ea typeface="宋体" panose="02010600030101010101" pitchFamily="2" charset="-122"/>
                <a:cs typeface="Times New Roman" panose="02020603050405020304" pitchFamily="18" charset="0"/>
              </a:rPr>
              <a:t>Transformer</a:t>
            </a:r>
            <a:r>
              <a:rPr lang="zh-CN" altLang="zh-CN" sz="1800" kern="100" dirty="0">
                <a:effectLst/>
                <a:ea typeface="宋体" panose="02010600030101010101" pitchFamily="2" charset="-122"/>
                <a:cs typeface="Times New Roman" panose="02020603050405020304" pitchFamily="18" charset="0"/>
              </a:rPr>
              <a:t>层混合构建，能够把握全局特征，也可以专注于获取细节特征。</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39420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zh-CN" sz="1800" kern="100" dirty="0">
                <a:effectLst/>
                <a:ea typeface="宋体" panose="02010600030101010101" pitchFamily="2" charset="-122"/>
                <a:cs typeface="Times New Roman" panose="02020603050405020304" pitchFamily="18" charset="0"/>
              </a:rPr>
              <a:t>主体模型主要的不足之处是肿瘤的边缘分割较为粗糙，因此引入第二部分边缘特征学习模块。</a:t>
            </a:r>
            <a:endParaRPr lang="en-US" altLang="zh-CN" sz="1800" kern="100" dirty="0">
              <a:effectLst/>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800" kern="100" dirty="0">
              <a:effectLst/>
              <a:ea typeface="宋体" panose="02010600030101010101" pitchFamily="2" charset="-122"/>
              <a:cs typeface="Times New Roman" panose="02020603050405020304" pitchFamily="18" charset="0"/>
            </a:endParaRPr>
          </a:p>
          <a:p>
            <a:r>
              <a:rPr lang="zh-CN" altLang="zh-CN" sz="1800" kern="100" dirty="0">
                <a:effectLst/>
                <a:ea typeface="宋体" panose="02010600030101010101" pitchFamily="2" charset="-122"/>
                <a:cs typeface="Times New Roman" panose="02020603050405020304" pitchFamily="18" charset="0"/>
              </a:rPr>
              <a:t>将主体模块解码器产生的不同尺度的特征图，通过五个分支</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zh-CN" sz="1800" kern="100" dirty="0">
                <a:effectLst/>
                <a:ea typeface="宋体" panose="02010600030101010101" pitchFamily="2" charset="-122"/>
                <a:cs typeface="Times New Roman" panose="02020603050405020304" pitchFamily="18" charset="0"/>
              </a:rPr>
              <a:t>每个分支中的残差卷积块提取到不同分辨率下肿瘤的边缘特征，</a:t>
            </a:r>
            <a:r>
              <a:rPr lang="zh-CN" altLang="en-US" sz="1800" kern="100" dirty="0">
                <a:effectLst/>
                <a:ea typeface="宋体" panose="02010600030101010101" pitchFamily="2" charset="-122"/>
                <a:cs typeface="Times New Roman" panose="02020603050405020304" pitchFamily="18" charset="0"/>
              </a:rPr>
              <a:t>这个过程可以</a:t>
            </a:r>
            <a:r>
              <a:rPr lang="zh-CN" altLang="zh-CN" sz="1800" b="1" dirty="0">
                <a:solidFill>
                  <a:schemeClr val="tx2"/>
                </a:solidFill>
                <a:latin typeface="微软雅黑" panose="020B0503020204020204" pitchFamily="34" charset="-122"/>
                <a:ea typeface="微软雅黑" panose="020B0503020204020204" pitchFamily="34" charset="-122"/>
              </a:rPr>
              <a:t>强化边缘信息，补充缺失区域</a:t>
            </a:r>
            <a:endParaRPr lang="en-US" altLang="zh-CN" sz="1800" kern="100" dirty="0">
              <a:effectLst/>
              <a:ea typeface="宋体" panose="02010600030101010101" pitchFamily="2" charset="-122"/>
              <a:cs typeface="Times New Roman" panose="02020603050405020304" pitchFamily="18" charset="0"/>
            </a:endParaRPr>
          </a:p>
          <a:p>
            <a:endParaRPr lang="en-US" altLang="zh-CN" sz="1800" kern="100" dirty="0">
              <a:effectLst/>
              <a:ea typeface="宋体" panose="02010600030101010101" pitchFamily="2" charset="-122"/>
              <a:cs typeface="Times New Roman" panose="02020603050405020304" pitchFamily="18" charset="0"/>
            </a:endParaRPr>
          </a:p>
          <a:p>
            <a:r>
              <a:rPr lang="zh-CN" altLang="zh-CN" sz="1800" kern="100" dirty="0">
                <a:effectLst/>
                <a:ea typeface="宋体" panose="02010600030101010101" pitchFamily="2" charset="-122"/>
                <a:cs typeface="Times New Roman" panose="02020603050405020304" pitchFamily="18" charset="0"/>
              </a:rPr>
              <a:t>将不同层的特征图进行拼</a:t>
            </a:r>
            <a:r>
              <a:rPr lang="zh-CN" altLang="en-US" sz="1800" kern="100" dirty="0">
                <a:effectLst/>
                <a:ea typeface="宋体" panose="02010600030101010101" pitchFamily="2" charset="-122"/>
                <a:cs typeface="Times New Roman" panose="02020603050405020304" pitchFamily="18" charset="0"/>
              </a:rPr>
              <a:t>后通过</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融合注意力模块</a:t>
            </a:r>
            <a:r>
              <a:rPr lang="en-US" altLang="zh-CN" sz="1200" kern="100" dirty="0">
                <a:effectLst/>
                <a:latin typeface="等线" panose="02010600030101010101" pitchFamily="2" charset="-122"/>
                <a:ea typeface="宋体" panose="02010600030101010101" pitchFamily="2" charset="-122"/>
                <a:cs typeface="Times New Roman" panose="02020603050405020304" pitchFamily="18" charset="0"/>
              </a:rPr>
              <a:t>FAM</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a:t>
            </a:r>
            <a:endParaRPr lang="en-US" altLang="zh-CN" sz="1200" kern="100" dirty="0">
              <a:effectLst/>
              <a:latin typeface="等线" panose="02010600030101010101" pitchFamily="2" charset="-122"/>
              <a:ea typeface="宋体" panose="02010600030101010101" pitchFamily="2" charset="-122"/>
              <a:cs typeface="Times New Roman" panose="02020603050405020304" pitchFamily="18" charset="0"/>
            </a:endParaRPr>
          </a:p>
          <a:p>
            <a:endParaRPr lang="en-US" altLang="zh-CN" sz="1200" kern="100" dirty="0">
              <a:effectLst/>
              <a:latin typeface="等线" panose="02010600030101010101" pitchFamily="2" charset="-122"/>
              <a:ea typeface="宋体" panose="02010600030101010101" pitchFamily="2" charset="-122"/>
              <a:cs typeface="Times New Roman" panose="02020603050405020304" pitchFamily="18" charset="0"/>
            </a:endParaRPr>
          </a:p>
          <a:p>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通过通道域注意力和空间域注意力两个分支，让特征图中更为重要的位置变得突出，而抑制相对价值较小的位置。</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816106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本文最主要的数据来源是</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LiTS2017</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数据集，它包含了</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201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组人体腹部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CT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图像，其中带标签数据有</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131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张，分别使用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0</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代表背景、肝脏和肿瘤。</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在使用这些数据之前，需要进行一系列预处理操作。</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首先通过窗口技术</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调整窗宽窗位，</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增大肝脏区域与其他组织区域的对比度，</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通过</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直方图均衡化</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使目标区域更加清晰；</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通过剪裁，去除与肝脏物理位置较远的无关器官；</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接着</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进行数据増强，通过翻转、旋转等方式，</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扩大</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数据量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862310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矩形 1"/>
          <p:cNvSpPr/>
          <p:nvPr userDrawn="1"/>
        </p:nvSpPr>
        <p:spPr>
          <a:xfrm>
            <a:off x="0" y="-20638"/>
            <a:ext cx="9144000" cy="503238"/>
          </a:xfrm>
          <a:prstGeom prst="rect">
            <a:avLst/>
          </a:prstGeom>
          <a:solidFill>
            <a:srgbClr val="03539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 name="图片 7" descr="logo"/>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24750" y="-6350"/>
            <a:ext cx="11064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5076825"/>
            <a:ext cx="9144000" cy="73025"/>
          </a:xfrm>
          <a:prstGeom prst="rect">
            <a:avLst/>
          </a:prstGeom>
          <a:solidFill>
            <a:srgbClr val="03539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E887E3B-1448-459E-B7B6-8B8172DDB147}" type="slidenum">
              <a:rPr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36AB2942-2366-41E6-907C-7DF688E23751}" type="slidenum">
              <a:rPr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390649"/>
            <a:ext cx="6858000" cy="1241822"/>
          </a:xfrm>
        </p:spPr>
        <p:txBody>
          <a:bodyPr anchor="b">
            <a:normAutofit/>
          </a:bodyPr>
          <a:lstStyle>
            <a:lvl1pPr algn="ctr">
              <a:defRPr sz="5400" b="0"/>
            </a:lvl1pPr>
          </a:lstStyle>
          <a:p>
            <a:r>
              <a:rPr lang="zh-CN" altLang="en-US" dirty="0"/>
              <a:t>单击此处编辑母版标题样式</a:t>
            </a:r>
          </a:p>
        </p:txBody>
      </p:sp>
      <p:sp>
        <p:nvSpPr>
          <p:cNvPr id="3" name="副标题 2"/>
          <p:cNvSpPr>
            <a:spLocks noGrp="1"/>
          </p:cNvSpPr>
          <p:nvPr>
            <p:ph type="subTitle" idx="1"/>
          </p:nvPr>
        </p:nvSpPr>
        <p:spPr>
          <a:xfrm>
            <a:off x="1143000" y="2701529"/>
            <a:ext cx="6858000" cy="1241822"/>
          </a:xfrm>
        </p:spPr>
        <p:txBody>
          <a:bodyPr/>
          <a:lstStyle>
            <a:lvl1pPr marL="0" indent="0" algn="ctr">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34CB43E8-BD7A-47EA-9D66-E48F4EC3B2F8}" type="slidenum">
              <a:rPr lang="zh-CN" altLang="en-US"/>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a:defRPr sz="1800"/>
            </a:lvl1pPr>
            <a:lvl2pPr>
              <a:defRPr sz="1500"/>
            </a:lvl2pPr>
            <a:lvl3pPr>
              <a:defRPr sz="1350"/>
            </a:lvl3pPr>
            <a:lvl4pPr>
              <a:defRPr sz="1350"/>
            </a:lvl4pPr>
            <a:lvl5pPr>
              <a:defRPr sz="135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34A0A89-DE86-41CF-AF6C-0E6D0E8F9E3B}" type="slidenum">
              <a:rPr lang="zh-CN" altLang="en-US"/>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5" name="标题 4"/>
          <p:cNvSpPr>
            <a:spLocks noGrp="1"/>
          </p:cNvSpPr>
          <p:nvPr>
            <p:ph type="title"/>
          </p:nvPr>
        </p:nvSpPr>
        <p:spPr>
          <a:xfrm>
            <a:off x="628650" y="1640582"/>
            <a:ext cx="7886700" cy="1862336"/>
          </a:xfrm>
        </p:spPr>
        <p:txBody>
          <a:bodyPr>
            <a:normAutofit/>
          </a:bodyPr>
          <a:lstStyle>
            <a:lvl1pPr algn="ctr">
              <a:defRPr sz="4500" b="0"/>
            </a:lvl1pPr>
          </a:lstStyle>
          <a:p>
            <a:r>
              <a:rPr lang="zh-CN" altLang="en-US" dirty="0"/>
              <a:t>单击此处编辑母版标题样式</a:t>
            </a:r>
          </a:p>
        </p:txBody>
      </p:sp>
      <p:sp>
        <p:nvSpPr>
          <p:cNvPr id="3" name="日期占位符 3"/>
          <p:cNvSpPr>
            <a:spLocks noGrp="1"/>
          </p:cNvSpPr>
          <p:nvPr>
            <p:ph type="dt" sz="half" idx="10"/>
          </p:nvPr>
        </p:nvSpPr>
        <p:spPr/>
        <p:txBody>
          <a:bodyPr/>
          <a:lstStyle>
            <a:lvl1pPr>
              <a:defRPr/>
            </a:lvl1pPr>
          </a:lstStyle>
          <a:p>
            <a:pPr>
              <a:defRPr/>
            </a:pPr>
            <a:endParaRPr lang="zh-CN" altLang="en-US" dirty="0"/>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62E9EED0-21D4-4693-8A53-4FCFCD4BC68D}" type="slidenum">
              <a:rPr lang="zh-CN" altLang="en-US"/>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29150" y="1369219"/>
            <a:ext cx="3886200" cy="326350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3"/>
          <p:cNvSpPr>
            <a:spLocks noGrp="1"/>
          </p:cNvSpPr>
          <p:nvPr>
            <p:ph type="dt" sz="half" idx="10"/>
          </p:nvPr>
        </p:nvSpPr>
        <p:spPr/>
        <p:txBody>
          <a:bodyPr/>
          <a:lstStyle>
            <a:lvl1pPr>
              <a:defRPr/>
            </a:lvl1pPr>
          </a:lstStyle>
          <a:p>
            <a:pPr>
              <a:defRPr/>
            </a:pPr>
            <a:endParaRPr lang="zh-CN" altLang="en-US" dirty="0"/>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E77DCE5E-1D1A-4104-837F-912935AF1E5D}" type="slidenum">
              <a:rPr lang="zh-CN" altLang="en-US"/>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29841" y="1308721"/>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4" name="内容占位符 3"/>
          <p:cNvSpPr>
            <a:spLocks noGrp="1"/>
          </p:cNvSpPr>
          <p:nvPr>
            <p:ph sz="half" idx="2"/>
          </p:nvPr>
        </p:nvSpPr>
        <p:spPr>
          <a:xfrm>
            <a:off x="629841" y="1961707"/>
            <a:ext cx="3868340" cy="268054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29150" y="1308721"/>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6" name="内容占位符 5"/>
          <p:cNvSpPr>
            <a:spLocks noGrp="1"/>
          </p:cNvSpPr>
          <p:nvPr>
            <p:ph sz="quarter" idx="4"/>
          </p:nvPr>
        </p:nvSpPr>
        <p:spPr>
          <a:xfrm>
            <a:off x="4629150" y="1961707"/>
            <a:ext cx="3887391" cy="268054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3"/>
          <p:cNvSpPr>
            <a:spLocks noGrp="1"/>
          </p:cNvSpPr>
          <p:nvPr>
            <p:ph type="dt" sz="half" idx="10"/>
          </p:nvPr>
        </p:nvSpPr>
        <p:spPr/>
        <p:txBody>
          <a:bodyPr/>
          <a:lstStyle>
            <a:lvl1pPr>
              <a:defRPr/>
            </a:lvl1pPr>
          </a:lstStyle>
          <a:p>
            <a:pPr>
              <a:defRPr/>
            </a:pPr>
            <a:endParaRPr lang="zh-CN" altLang="en-US" dirty="0"/>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0CF03817-A084-49E2-B726-D3F71E78AEB8}" type="slidenum">
              <a:rPr lang="zh-CN" altLang="en-US"/>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428875" y="1619250"/>
            <a:ext cx="4286250" cy="1036838"/>
          </a:xfrm>
        </p:spPr>
        <p:txBody>
          <a:bodyPr anchor="b">
            <a:normAutofit/>
          </a:bodyPr>
          <a:lstStyle>
            <a:lvl1pPr algn="ctr">
              <a:defRPr sz="6000" b="0">
                <a:solidFill>
                  <a:schemeClr val="tx1"/>
                </a:solidFill>
              </a:defRPr>
            </a:lvl1pPr>
          </a:lstStyle>
          <a:p>
            <a:r>
              <a:rPr lang="zh-CN" altLang="en-US" dirty="0"/>
              <a:t>单击此处编辑母版标题样式</a:t>
            </a:r>
          </a:p>
        </p:txBody>
      </p:sp>
      <p:sp>
        <p:nvSpPr>
          <p:cNvPr id="37" name="内容占位符 36"/>
          <p:cNvSpPr>
            <a:spLocks noGrp="1"/>
          </p:cNvSpPr>
          <p:nvPr>
            <p:ph sz="quarter" idx="13"/>
          </p:nvPr>
        </p:nvSpPr>
        <p:spPr>
          <a:xfrm>
            <a:off x="2428875" y="2799901"/>
            <a:ext cx="4286250" cy="889453"/>
          </a:xfrm>
        </p:spPr>
        <p:txBody>
          <a:bodyPr/>
          <a:lstStyle>
            <a:lvl1pPr marL="0" indent="0" algn="ctr">
              <a:buNone/>
              <a:defRPr sz="2400">
                <a:solidFill>
                  <a:schemeClr val="tx1"/>
                </a:solidFill>
              </a:defRPr>
            </a:lvl1pPr>
          </a:lstStyle>
          <a:p>
            <a:pPr lvl="0"/>
            <a:r>
              <a:rPr lang="zh-CN" altLang="en-US" dirty="0"/>
              <a:t>单击此处编辑母版文本样式</a:t>
            </a:r>
          </a:p>
        </p:txBody>
      </p:sp>
      <p:sp>
        <p:nvSpPr>
          <p:cNvPr id="4" name="日期占位符 3"/>
          <p:cNvSpPr>
            <a:spLocks noGrp="1"/>
          </p:cNvSpPr>
          <p:nvPr>
            <p:ph type="dt" sz="half" idx="14"/>
          </p:nvPr>
        </p:nvSpPr>
        <p:spPr/>
        <p:txBody>
          <a:bodyPr/>
          <a:lstStyle>
            <a:lvl1pPr>
              <a:defRPr/>
            </a:lvl1pPr>
          </a:lstStyle>
          <a:p>
            <a:pPr>
              <a:defRPr/>
            </a:pPr>
            <a:endParaRPr lang="zh-CN" altLang="en-US" dirty="0"/>
          </a:p>
        </p:txBody>
      </p:sp>
      <p:sp>
        <p:nvSpPr>
          <p:cNvPr id="5" name="页脚占位符 4"/>
          <p:cNvSpPr>
            <a:spLocks noGrp="1"/>
          </p:cNvSpPr>
          <p:nvPr>
            <p:ph type="ftr" sz="quarter" idx="15"/>
          </p:nvPr>
        </p:nvSpPr>
        <p:spPr/>
        <p:txBody>
          <a:bodyPr/>
          <a:lstStyle>
            <a:lvl1pPr>
              <a:defRPr/>
            </a:lvl1pPr>
          </a:lstStyle>
          <a:p>
            <a:pPr>
              <a:defRPr/>
            </a:pPr>
            <a:endParaRPr lang="zh-CN" altLang="en-US"/>
          </a:p>
        </p:txBody>
      </p:sp>
      <p:sp>
        <p:nvSpPr>
          <p:cNvPr id="6" name="灯片编号占位符 5"/>
          <p:cNvSpPr>
            <a:spLocks noGrp="1"/>
          </p:cNvSpPr>
          <p:nvPr>
            <p:ph type="sldNum" sz="quarter" idx="16"/>
          </p:nvPr>
        </p:nvSpPr>
        <p:spPr/>
        <p:txBody>
          <a:bodyPr/>
          <a:lstStyle>
            <a:lvl1pPr>
              <a:defRPr/>
            </a:lvl1pPr>
          </a:lstStyle>
          <a:p>
            <a:fld id="{4FE95E1C-83F4-454C-BD81-8C14178C71D4}" type="slidenum">
              <a:rPr lang="zh-CN" altLang="en-US"/>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dirty="0"/>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C34A7503-1C30-4EA5-9EAA-8ED9E195D001}"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535255"/>
            <a:ext cx="3511241" cy="1071121"/>
          </a:xfrm>
        </p:spPr>
        <p:txBody>
          <a:bodyPr anchor="t">
            <a:normAutofit/>
          </a:bodyPr>
          <a:lstStyle>
            <a:lvl1pPr>
              <a:defRPr sz="2700"/>
            </a:lvl1pPr>
          </a:lstStyle>
          <a:p>
            <a:r>
              <a:rPr lang="zh-CN" altLang="en-US" dirty="0"/>
              <a:t>单击此处编辑母版标题样式</a:t>
            </a:r>
          </a:p>
        </p:txBody>
      </p:sp>
      <p:sp>
        <p:nvSpPr>
          <p:cNvPr id="3" name="图片占位符 2"/>
          <p:cNvSpPr>
            <a:spLocks noGrp="1" noChangeAspect="1"/>
          </p:cNvSpPr>
          <p:nvPr>
            <p:ph type="pic" idx="1"/>
          </p:nvPr>
        </p:nvSpPr>
        <p:spPr>
          <a:xfrm>
            <a:off x="4231888" y="535255"/>
            <a:ext cx="4283912" cy="40527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dirty="0"/>
          </a:p>
        </p:txBody>
      </p:sp>
      <p:sp>
        <p:nvSpPr>
          <p:cNvPr id="4" name="文本占位符 3"/>
          <p:cNvSpPr>
            <a:spLocks noGrp="1"/>
          </p:cNvSpPr>
          <p:nvPr>
            <p:ph type="body" sz="half" idx="2"/>
          </p:nvPr>
        </p:nvSpPr>
        <p:spPr>
          <a:xfrm>
            <a:off x="628650" y="1735405"/>
            <a:ext cx="3511241" cy="2858691"/>
          </a:xfrm>
        </p:spPr>
        <p:txBody>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dirty="0"/>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55C4D33-4083-4CA2-B945-86A1304C661E}" type="slidenum">
              <a:rPr lang="zh-CN" altLang="en-US"/>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B14668B2-E6AF-4A4B-B27E-2DCDA696E247}" type="slidenum">
              <a:rPr altLang="en-US"/>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833674" y="273844"/>
            <a:ext cx="681676" cy="4358879"/>
          </a:xfrm>
        </p:spPr>
        <p:txBody>
          <a:bodyPr vert="eaVert">
            <a:normAutofit/>
          </a:bodyPr>
          <a:lstStyle>
            <a:lvl1pPr>
              <a:defRPr sz="3300"/>
            </a:lvl1pPr>
          </a:lstStyle>
          <a:p>
            <a:r>
              <a:rPr lang="zh-CN" altLang="en-US" dirty="0"/>
              <a:t>单击此处编辑母版标题样式</a:t>
            </a:r>
          </a:p>
        </p:txBody>
      </p:sp>
      <p:sp>
        <p:nvSpPr>
          <p:cNvPr id="3" name="竖排文字占位符 2"/>
          <p:cNvSpPr>
            <a:spLocks noGrp="1"/>
          </p:cNvSpPr>
          <p:nvPr>
            <p:ph type="body" orient="vert" idx="1"/>
          </p:nvPr>
        </p:nvSpPr>
        <p:spPr>
          <a:xfrm>
            <a:off x="628649" y="273844"/>
            <a:ext cx="7084832" cy="4358879"/>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CA3608D-B83E-4631-8396-D886D30474A2}" type="slidenum">
              <a:rPr lang="zh-CN" altLang="en-US"/>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28650" y="413657"/>
            <a:ext cx="7886700" cy="416922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3"/>
          <p:cNvSpPr>
            <a:spLocks noGrp="1"/>
          </p:cNvSpPr>
          <p:nvPr>
            <p:ph type="dt" sz="half" idx="14"/>
          </p:nvPr>
        </p:nvSpPr>
        <p:spPr/>
        <p:txBody>
          <a:bodyPr/>
          <a:lstStyle>
            <a:lvl1pPr>
              <a:defRPr/>
            </a:lvl1pPr>
          </a:lstStyle>
          <a:p>
            <a:pPr>
              <a:defRPr/>
            </a:pPr>
            <a:endParaRPr lang="zh-CN" altLang="en-US" dirty="0"/>
          </a:p>
        </p:txBody>
      </p:sp>
      <p:sp>
        <p:nvSpPr>
          <p:cNvPr id="4" name="页脚占位符 4"/>
          <p:cNvSpPr>
            <a:spLocks noGrp="1"/>
          </p:cNvSpPr>
          <p:nvPr>
            <p:ph type="ftr" sz="quarter" idx="15"/>
          </p:nvPr>
        </p:nvSpPr>
        <p:spPr/>
        <p:txBody>
          <a:bodyPr/>
          <a:lstStyle>
            <a:lvl1pPr>
              <a:defRPr/>
            </a:lvl1pPr>
          </a:lstStyle>
          <a:p>
            <a:pPr>
              <a:defRPr/>
            </a:pPr>
            <a:endParaRPr lang="zh-CN" altLang="en-US"/>
          </a:p>
        </p:txBody>
      </p:sp>
      <p:sp>
        <p:nvSpPr>
          <p:cNvPr id="5" name="灯片编号占位符 5"/>
          <p:cNvSpPr>
            <a:spLocks noGrp="1"/>
          </p:cNvSpPr>
          <p:nvPr>
            <p:ph type="sldNum" sz="quarter" idx="16"/>
          </p:nvPr>
        </p:nvSpPr>
        <p:spPr/>
        <p:txBody>
          <a:bodyPr/>
          <a:lstStyle>
            <a:lvl1pPr>
              <a:defRPr/>
            </a:lvl1pPr>
          </a:lstStyle>
          <a:p>
            <a:fld id="{0A8E55A4-AE0C-47C7-BA05-C9C31F227F5D}" type="slidenum">
              <a:rPr lang="zh-CN" altLang="en-US"/>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90166D00-9B32-4487-90ED-8CC5FC7FB5B0}" type="slidenum">
              <a:rPr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5C26539A-ECE9-4153-826E-D2E6B5211E9F}" type="slidenum">
              <a:rPr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894C358A-4E2F-4F1C-BCDF-8595BA625B03}" type="slidenum">
              <a:rPr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03552879-8489-40A4-A6AD-823C3AFC524A}" type="slidenum">
              <a:rPr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D2EFEC80-C177-4EEF-9320-A00DE3C9E654}" type="slidenum">
              <a:rPr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3358A9F-C9A6-4CD7-B565-E8E0BD1A3A90}" type="slidenum">
              <a:rPr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367297B-5157-482C-B3F4-BCB49183FF25}" type="slidenum">
              <a:rPr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ags" Target="../tags/tag1.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lstStyle>
            <a:lvl1pPr algn="r">
              <a:defRPr sz="1200" noProof="1">
                <a:solidFill>
                  <a:srgbClr val="898989"/>
                </a:solidFill>
                <a:latin typeface="Calibri" panose="020F0502020204030204" pitchFamily="34" charset="0"/>
              </a:defRPr>
            </a:lvl1pPr>
          </a:lstStyle>
          <a:p>
            <a:fld id="{47973569-AC4C-4AE0-B3FF-B11D8D4343AD}" type="slidenum">
              <a:rPr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标题占位符 1"/>
          <p:cNvSpPr>
            <a:spLocks noGrp="1"/>
          </p:cNvSpPr>
          <p:nvPr>
            <p:ph type="title"/>
            <p:custDataLst>
              <p:tags r:id="rId12"/>
            </p:custDataLst>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8" name="文本占位符 2"/>
          <p:cNvSpPr>
            <a:spLocks noGrp="1"/>
          </p:cNvSpPr>
          <p:nvPr>
            <p:ph type="body" idx="1"/>
            <p:custDataLst>
              <p:tags r:id="rId13"/>
            </p:custDataLst>
          </p:nvPr>
        </p:nvSpPr>
        <p:spPr>
          <a:xfrm>
            <a:off x="628650" y="1370013"/>
            <a:ext cx="7886700" cy="326231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normAutofit/>
          </a:bodyPr>
          <a:lstStyle>
            <a:lvl1pPr algn="ctr">
              <a:defRPr sz="900" smtClean="0">
                <a:solidFill>
                  <a:schemeClr val="bg1">
                    <a:lumMod val="50000"/>
                  </a:schemeClr>
                </a:solidFill>
                <a:latin typeface="黑体" panose="02010609060101010101" charset="-122"/>
                <a:ea typeface="黑体" panose="02010609060101010101" charset="-122"/>
              </a:defRPr>
            </a:lvl1pPr>
          </a:lstStyle>
          <a:p>
            <a:pPr>
              <a:defRPr/>
            </a:pPr>
            <a:endParaRPr lang="zh-CN" altLang="en-US" dirty="0"/>
          </a:p>
        </p:txBody>
      </p:sp>
      <p:sp>
        <p:nvSpPr>
          <p:cNvPr id="10"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charset="-122"/>
                <a:ea typeface="黑体" panose="02010609060101010101" charset="-122"/>
              </a:defRPr>
            </a:lvl1pPr>
          </a:lstStyle>
          <a:p>
            <a:pPr>
              <a:defRPr/>
            </a:pPr>
            <a:endParaRPr lang="zh-CN" altLang="en-US"/>
          </a:p>
        </p:txBody>
      </p:sp>
      <p:sp>
        <p:nvSpPr>
          <p:cNvPr id="11" name="灯片编号占位符 5"/>
          <p:cNvSpPr>
            <a:spLocks noGrp="1"/>
          </p:cNvSpPr>
          <p:nvPr>
            <p:ph type="sldNum" sz="quarter" idx="4"/>
          </p:nvPr>
        </p:nvSpPr>
        <p:spPr>
          <a:xfrm>
            <a:off x="6457950" y="4767263"/>
            <a:ext cx="2057400" cy="274637"/>
          </a:xfrm>
          <a:prstGeom prst="rect">
            <a:avLst/>
          </a:prstGeom>
        </p:spPr>
        <p:txBody>
          <a:bodyPr vert="horz" wrap="square" lIns="91440" tIns="45720" rIns="91440" bIns="45720" numCol="1" anchor="ctr" anchorCtr="0" compatLnSpc="1">
            <a:normAutofit/>
          </a:bodyPr>
          <a:lstStyle>
            <a:lvl1pPr algn="ctr">
              <a:defRPr sz="900">
                <a:solidFill>
                  <a:srgbClr val="7F7F7F"/>
                </a:solidFill>
                <a:latin typeface="黑体" panose="02010609060101010101" charset="-122"/>
                <a:ea typeface="黑体" panose="02010609060101010101" charset="-122"/>
              </a:defRPr>
            </a:lvl1pPr>
          </a:lstStyle>
          <a:p>
            <a:fld id="{CF9C11DE-AC9D-4600-A1EA-E0E9AF2E8CF1}" type="slidenum">
              <a:rPr lang="zh-CN" altLang="en-US"/>
              <a:t>‹#›</a:t>
            </a:fld>
            <a:endParaRPr lang="en-US" altLang="zh-CN"/>
          </a:p>
        </p:txBody>
      </p:sp>
      <p:sp>
        <p:nvSpPr>
          <p:cNvPr id="2"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ftr="0" dt="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2pPr>
      <a:lvl3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3pPr>
      <a:lvl4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4pPr>
      <a:lvl5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5pPr>
      <a:lvl6pPr marL="4572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6pPr>
      <a:lvl7pPr marL="9144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7pPr>
      <a:lvl8pPr marL="13716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8pPr>
      <a:lvl9pPr marL="18288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55.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7.png"/><Relationship Id="rId5" Type="http://schemas.openxmlformats.org/officeDocument/2006/relationships/tags" Target="../tags/tag57.xml"/><Relationship Id="rId10" Type="http://schemas.openxmlformats.org/officeDocument/2006/relationships/image" Target="../media/image18.svg"/><Relationship Id="rId4" Type="http://schemas.openxmlformats.org/officeDocument/2006/relationships/tags" Target="../tags/tag56.xml"/><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openxmlformats.org/officeDocument/2006/relationships/tags" Target="../tags/tag61.xml"/><Relationship Id="rId7" Type="http://schemas.openxmlformats.org/officeDocument/2006/relationships/slideLayout" Target="../slideLayouts/slideLayout7.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10" Type="http://schemas.microsoft.com/office/2007/relationships/hdphoto" Target="../media/hdphoto1.wdp"/><Relationship Id="rId4" Type="http://schemas.openxmlformats.org/officeDocument/2006/relationships/tags" Target="../tags/tag62.xml"/><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67.xml"/><Relationship Id="rId7" Type="http://schemas.openxmlformats.org/officeDocument/2006/relationships/slideLayout" Target="../slideLayouts/slideLayout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5" Type="http://schemas.openxmlformats.org/officeDocument/2006/relationships/tags" Target="../tags/tag69.xml"/><Relationship Id="rId10" Type="http://schemas.microsoft.com/office/2007/relationships/hdphoto" Target="../media/hdphoto1.wdp"/><Relationship Id="rId4" Type="http://schemas.openxmlformats.org/officeDocument/2006/relationships/tags" Target="../tags/tag68.xml"/><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73.xml"/><Relationship Id="rId7" Type="http://schemas.openxmlformats.org/officeDocument/2006/relationships/slideLayout" Target="../slideLayouts/slideLayout7.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microsoft.com/office/2007/relationships/hdphoto" Target="../media/hdphoto1.wdp"/><Relationship Id="rId5" Type="http://schemas.openxmlformats.org/officeDocument/2006/relationships/tags" Target="../tags/tag75.xml"/><Relationship Id="rId10" Type="http://schemas.openxmlformats.org/officeDocument/2006/relationships/image" Target="../media/image7.png"/><Relationship Id="rId4" Type="http://schemas.openxmlformats.org/officeDocument/2006/relationships/tags" Target="../tags/tag74.xm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13" Type="http://schemas.openxmlformats.org/officeDocument/2006/relationships/image" Target="../media/image23.svg"/><Relationship Id="rId3" Type="http://schemas.openxmlformats.org/officeDocument/2006/relationships/tags" Target="../tags/tag79.xml"/><Relationship Id="rId7" Type="http://schemas.openxmlformats.org/officeDocument/2006/relationships/slideLayout" Target="../slideLayouts/slideLayout7.xml"/><Relationship Id="rId12" Type="http://schemas.openxmlformats.org/officeDocument/2006/relationships/image" Target="../media/image22.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21.svg"/><Relationship Id="rId5" Type="http://schemas.openxmlformats.org/officeDocument/2006/relationships/tags" Target="../tags/tag81.xml"/><Relationship Id="rId15" Type="http://schemas.microsoft.com/office/2007/relationships/hdphoto" Target="../media/hdphoto1.wdp"/><Relationship Id="rId10" Type="http://schemas.openxmlformats.org/officeDocument/2006/relationships/image" Target="../media/image20.png"/><Relationship Id="rId4" Type="http://schemas.openxmlformats.org/officeDocument/2006/relationships/tags" Target="../tags/tag80.xml"/><Relationship Id="rId9" Type="http://schemas.openxmlformats.org/officeDocument/2006/relationships/image" Target="../media/image19.png"/><Relationship Id="rId1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microsoft.com/office/2007/relationships/hdphoto" Target="../media/hdphoto1.wdp"/><Relationship Id="rId3" Type="http://schemas.openxmlformats.org/officeDocument/2006/relationships/tags" Target="../tags/tag85.xml"/><Relationship Id="rId7" Type="http://schemas.openxmlformats.org/officeDocument/2006/relationships/slideLayout" Target="../slideLayouts/slideLayout7.xml"/><Relationship Id="rId12" Type="http://schemas.openxmlformats.org/officeDocument/2006/relationships/image" Target="../media/image7.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image" Target="../media/image25.svg"/><Relationship Id="rId5" Type="http://schemas.openxmlformats.org/officeDocument/2006/relationships/tags" Target="../tags/tag87.xml"/><Relationship Id="rId10" Type="http://schemas.openxmlformats.org/officeDocument/2006/relationships/image" Target="../media/image24.png"/><Relationship Id="rId4" Type="http://schemas.openxmlformats.org/officeDocument/2006/relationships/tags" Target="../tags/tag86.xml"/><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91.xml"/><Relationship Id="rId7" Type="http://schemas.openxmlformats.org/officeDocument/2006/relationships/slideLayout" Target="../slideLayouts/slideLayout7.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5" Type="http://schemas.openxmlformats.org/officeDocument/2006/relationships/tags" Target="../tags/tag93.xml"/><Relationship Id="rId10" Type="http://schemas.microsoft.com/office/2007/relationships/hdphoto" Target="../media/hdphoto1.wdp"/><Relationship Id="rId4" Type="http://schemas.openxmlformats.org/officeDocument/2006/relationships/tags" Target="../tags/tag92.xml"/><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97.xml"/><Relationship Id="rId7" Type="http://schemas.openxmlformats.org/officeDocument/2006/relationships/slideLayout" Target="../slideLayouts/slideLayout7.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5" Type="http://schemas.openxmlformats.org/officeDocument/2006/relationships/tags" Target="../tags/tag99.xml"/><Relationship Id="rId10" Type="http://schemas.microsoft.com/office/2007/relationships/hdphoto" Target="../media/hdphoto1.wdp"/><Relationship Id="rId4" Type="http://schemas.openxmlformats.org/officeDocument/2006/relationships/tags" Target="../tags/tag98.xml"/><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10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7.png"/><Relationship Id="rId5" Type="http://schemas.openxmlformats.org/officeDocument/2006/relationships/tags" Target="../tags/tag105.xml"/><Relationship Id="rId10" Type="http://schemas.openxmlformats.org/officeDocument/2006/relationships/image" Target="../media/image27.svg"/><Relationship Id="rId4" Type="http://schemas.openxmlformats.org/officeDocument/2006/relationships/tags" Target="../tags/tag104.xml"/><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109.xml"/><Relationship Id="rId7" Type="http://schemas.openxmlformats.org/officeDocument/2006/relationships/slideLayout" Target="../slideLayouts/slideLayout7.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5" Type="http://schemas.openxmlformats.org/officeDocument/2006/relationships/tags" Target="../tags/tag111.xml"/><Relationship Id="rId10" Type="http://schemas.microsoft.com/office/2007/relationships/hdphoto" Target="../media/hdphoto1.wdp"/><Relationship Id="rId4" Type="http://schemas.openxmlformats.org/officeDocument/2006/relationships/tags" Target="../tags/tag110.xml"/><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6.png"/><Relationship Id="rId3" Type="http://schemas.openxmlformats.org/officeDocument/2006/relationships/tags" Target="../tags/tag7.xml"/><Relationship Id="rId7" Type="http://schemas.openxmlformats.org/officeDocument/2006/relationships/slideLayout" Target="../slideLayouts/slideLayout7.xml"/><Relationship Id="rId12" Type="http://schemas.openxmlformats.org/officeDocument/2006/relationships/image" Target="../media/image5.jpe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4.jpeg"/><Relationship Id="rId5" Type="http://schemas.openxmlformats.org/officeDocument/2006/relationships/tags" Target="../tags/tag9.xml"/><Relationship Id="rId10" Type="http://schemas.openxmlformats.org/officeDocument/2006/relationships/image" Target="../media/image1.png"/><Relationship Id="rId4" Type="http://schemas.openxmlformats.org/officeDocument/2006/relationships/tags" Target="../tags/tag8.xml"/><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115.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image" Target="../media/image7.png"/><Relationship Id="rId5" Type="http://schemas.openxmlformats.org/officeDocument/2006/relationships/tags" Target="../tags/tag117.xml"/><Relationship Id="rId10" Type="http://schemas.openxmlformats.org/officeDocument/2006/relationships/image" Target="../media/image29.svg"/><Relationship Id="rId4" Type="http://schemas.openxmlformats.org/officeDocument/2006/relationships/tags" Target="../tags/tag116.xml"/><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121.xml"/><Relationship Id="rId7" Type="http://schemas.openxmlformats.org/officeDocument/2006/relationships/slideLayout" Target="../slideLayouts/slideLayout7.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5" Type="http://schemas.openxmlformats.org/officeDocument/2006/relationships/tags" Target="../tags/tag123.xml"/><Relationship Id="rId10" Type="http://schemas.microsoft.com/office/2007/relationships/hdphoto" Target="../media/hdphoto1.wdp"/><Relationship Id="rId4" Type="http://schemas.openxmlformats.org/officeDocument/2006/relationships/tags" Target="../tags/tag122.xml"/><Relationship Id="rId9"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127.xml"/><Relationship Id="rId7" Type="http://schemas.openxmlformats.org/officeDocument/2006/relationships/slideLayout" Target="../slideLayouts/slideLayout7.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5" Type="http://schemas.openxmlformats.org/officeDocument/2006/relationships/tags" Target="../tags/tag129.xml"/><Relationship Id="rId10" Type="http://schemas.microsoft.com/office/2007/relationships/hdphoto" Target="../media/hdphoto1.wdp"/><Relationship Id="rId4" Type="http://schemas.openxmlformats.org/officeDocument/2006/relationships/tags" Target="../tags/tag128.xml"/><Relationship Id="rId9"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133.xml"/><Relationship Id="rId7" Type="http://schemas.openxmlformats.org/officeDocument/2006/relationships/slideLayout" Target="../slideLayouts/slideLayout7.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5" Type="http://schemas.openxmlformats.org/officeDocument/2006/relationships/tags" Target="../tags/tag135.xml"/><Relationship Id="rId10" Type="http://schemas.microsoft.com/office/2007/relationships/hdphoto" Target="../media/hdphoto1.wdp"/><Relationship Id="rId4" Type="http://schemas.openxmlformats.org/officeDocument/2006/relationships/tags" Target="../tags/tag134.xml"/><Relationship Id="rId9"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openxmlformats.org/officeDocument/2006/relationships/tags" Target="../tags/tag139.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image" Target="../media/image7.png"/><Relationship Id="rId5" Type="http://schemas.openxmlformats.org/officeDocument/2006/relationships/tags" Target="../tags/tag141.xml"/><Relationship Id="rId10" Type="http://schemas.openxmlformats.org/officeDocument/2006/relationships/image" Target="../media/image31.jpeg"/><Relationship Id="rId4" Type="http://schemas.openxmlformats.org/officeDocument/2006/relationships/tags" Target="../tags/tag140.xml"/><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13" Type="http://schemas.microsoft.com/office/2007/relationships/hdphoto" Target="../media/hdphoto1.wdp"/><Relationship Id="rId3" Type="http://schemas.openxmlformats.org/officeDocument/2006/relationships/tags" Target="../tags/tag145.xml"/><Relationship Id="rId7" Type="http://schemas.openxmlformats.org/officeDocument/2006/relationships/slideLayout" Target="../slideLayouts/slideLayout7.xml"/><Relationship Id="rId12" Type="http://schemas.openxmlformats.org/officeDocument/2006/relationships/image" Target="../media/image7.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tags" Target="../tags/tag148.xml"/><Relationship Id="rId11" Type="http://schemas.openxmlformats.org/officeDocument/2006/relationships/image" Target="../media/image34.svg"/><Relationship Id="rId5" Type="http://schemas.openxmlformats.org/officeDocument/2006/relationships/tags" Target="../tags/tag147.xml"/><Relationship Id="rId10" Type="http://schemas.openxmlformats.org/officeDocument/2006/relationships/image" Target="../media/image33.png"/><Relationship Id="rId4" Type="http://schemas.openxmlformats.org/officeDocument/2006/relationships/tags" Target="../tags/tag146.xml"/><Relationship Id="rId9"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13" Type="http://schemas.microsoft.com/office/2007/relationships/hdphoto" Target="../media/hdphoto1.wdp"/><Relationship Id="rId3" Type="http://schemas.openxmlformats.org/officeDocument/2006/relationships/tags" Target="../tags/tag151.xml"/><Relationship Id="rId7" Type="http://schemas.openxmlformats.org/officeDocument/2006/relationships/slideLayout" Target="../slideLayouts/slideLayout7.xml"/><Relationship Id="rId12" Type="http://schemas.openxmlformats.org/officeDocument/2006/relationships/image" Target="../media/image7.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image" Target="../media/image37.svg"/><Relationship Id="rId5" Type="http://schemas.openxmlformats.org/officeDocument/2006/relationships/tags" Target="../tags/tag153.xml"/><Relationship Id="rId10" Type="http://schemas.openxmlformats.org/officeDocument/2006/relationships/image" Target="../media/image36.png"/><Relationship Id="rId4" Type="http://schemas.openxmlformats.org/officeDocument/2006/relationships/tags" Target="../tags/tag152.xml"/><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3" Type="http://schemas.openxmlformats.org/officeDocument/2006/relationships/tags" Target="../tags/tag157.xml"/><Relationship Id="rId7" Type="http://schemas.openxmlformats.org/officeDocument/2006/relationships/slideLayout" Target="../slideLayouts/slideLayout7.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tags" Target="../tags/tag160.xml"/><Relationship Id="rId5" Type="http://schemas.openxmlformats.org/officeDocument/2006/relationships/tags" Target="../tags/tag159.xml"/><Relationship Id="rId10" Type="http://schemas.microsoft.com/office/2007/relationships/hdphoto" Target="../media/hdphoto1.wdp"/><Relationship Id="rId4" Type="http://schemas.openxmlformats.org/officeDocument/2006/relationships/tags" Target="../tags/tag158.xml"/><Relationship Id="rId9"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3" Type="http://schemas.openxmlformats.org/officeDocument/2006/relationships/tags" Target="../tags/tag163.xml"/><Relationship Id="rId7" Type="http://schemas.openxmlformats.org/officeDocument/2006/relationships/slideLayout" Target="../slideLayouts/slideLayout7.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5" Type="http://schemas.openxmlformats.org/officeDocument/2006/relationships/tags" Target="../tags/tag165.xml"/><Relationship Id="rId10" Type="http://schemas.microsoft.com/office/2007/relationships/hdphoto" Target="../media/hdphoto1.wdp"/><Relationship Id="rId4" Type="http://schemas.openxmlformats.org/officeDocument/2006/relationships/tags" Target="../tags/tag164.xml"/><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tags" Target="../tags/tag169.xml"/><Relationship Id="rId7" Type="http://schemas.openxmlformats.org/officeDocument/2006/relationships/image" Target="../media/image38.jpe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13.xml"/><Relationship Id="rId7"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microsoft.com/office/2007/relationships/hdphoto" Target="../media/hdphoto1.wdp"/><Relationship Id="rId5" Type="http://schemas.openxmlformats.org/officeDocument/2006/relationships/tags" Target="../tags/tag15.xml"/><Relationship Id="rId10" Type="http://schemas.openxmlformats.org/officeDocument/2006/relationships/image" Target="../media/image7.png"/><Relationship Id="rId4" Type="http://schemas.openxmlformats.org/officeDocument/2006/relationships/tags" Target="../tags/tag14.xml"/><Relationship Id="rId9" Type="http://schemas.openxmlformats.org/officeDocument/2006/relationships/chart" Target="../charts/chart1.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9.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7.png"/><Relationship Id="rId5" Type="http://schemas.openxmlformats.org/officeDocument/2006/relationships/tags" Target="../tags/tag21.xml"/><Relationship Id="rId10" Type="http://schemas.openxmlformats.org/officeDocument/2006/relationships/image" Target="../media/image9.svg"/><Relationship Id="rId4" Type="http://schemas.openxmlformats.org/officeDocument/2006/relationships/tags" Target="../tags/tag20.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25.xml"/><Relationship Id="rId7"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10" Type="http://schemas.microsoft.com/office/2007/relationships/hdphoto" Target="../media/hdphoto1.wdp"/><Relationship Id="rId4" Type="http://schemas.openxmlformats.org/officeDocument/2006/relationships/tags" Target="../tags/tag26.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31.xml"/><Relationship Id="rId7" Type="http://schemas.openxmlformats.org/officeDocument/2006/relationships/slideLayout" Target="../slideLayouts/slideLayout7.xml"/><Relationship Id="rId12" Type="http://schemas.openxmlformats.org/officeDocument/2006/relationships/image" Target="../media/image11.sv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10.png"/><Relationship Id="rId5" Type="http://schemas.openxmlformats.org/officeDocument/2006/relationships/tags" Target="../tags/tag33.xml"/><Relationship Id="rId10" Type="http://schemas.microsoft.com/office/2007/relationships/hdphoto" Target="../media/hdphoto1.wdp"/><Relationship Id="rId4" Type="http://schemas.openxmlformats.org/officeDocument/2006/relationships/tags" Target="../tags/tag32.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37.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image" Target="../media/image7.png"/><Relationship Id="rId5" Type="http://schemas.openxmlformats.org/officeDocument/2006/relationships/tags" Target="../tags/tag39.xml"/><Relationship Id="rId10" Type="http://schemas.openxmlformats.org/officeDocument/2006/relationships/image" Target="../media/image11.svg"/><Relationship Id="rId4" Type="http://schemas.openxmlformats.org/officeDocument/2006/relationships/tags" Target="../tags/tag38.xm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13" Type="http://schemas.openxmlformats.org/officeDocument/2006/relationships/image" Target="../media/image14.png"/><Relationship Id="rId3" Type="http://schemas.openxmlformats.org/officeDocument/2006/relationships/tags" Target="../tags/tag4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7.png"/><Relationship Id="rId5" Type="http://schemas.openxmlformats.org/officeDocument/2006/relationships/tags" Target="../tags/tag45.xml"/><Relationship Id="rId10" Type="http://schemas.openxmlformats.org/officeDocument/2006/relationships/image" Target="../media/image13.svg"/><Relationship Id="rId4" Type="http://schemas.openxmlformats.org/officeDocument/2006/relationships/tags" Target="../tags/tag44.xml"/><Relationship Id="rId9" Type="http://schemas.openxmlformats.org/officeDocument/2006/relationships/image" Target="../media/image12.png"/><Relationship Id="rId14" Type="http://schemas.openxmlformats.org/officeDocument/2006/relationships/image" Target="../media/image15.sv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microsoft.com/office/2007/relationships/diagramDrawing" Target="../diagrams/drawing1.xml"/><Relationship Id="rId3" Type="http://schemas.openxmlformats.org/officeDocument/2006/relationships/tags" Target="../tags/tag49.xml"/><Relationship Id="rId7" Type="http://schemas.openxmlformats.org/officeDocument/2006/relationships/slideLayout" Target="../slideLayouts/slideLayout7.xml"/><Relationship Id="rId12" Type="http://schemas.openxmlformats.org/officeDocument/2006/relationships/diagramColors" Target="../diagrams/colors1.xml"/><Relationship Id="rId2" Type="http://schemas.openxmlformats.org/officeDocument/2006/relationships/tags" Target="../tags/tag48.xml"/><Relationship Id="rId16" Type="http://schemas.microsoft.com/office/2007/relationships/hdphoto" Target="../media/hdphoto1.wdp"/><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diagramQuickStyle" Target="../diagrams/quickStyle1.xml"/><Relationship Id="rId5" Type="http://schemas.openxmlformats.org/officeDocument/2006/relationships/tags" Target="../tags/tag51.xml"/><Relationship Id="rId15" Type="http://schemas.openxmlformats.org/officeDocument/2006/relationships/image" Target="../media/image7.png"/><Relationship Id="rId10" Type="http://schemas.openxmlformats.org/officeDocument/2006/relationships/diagramLayout" Target="../diagrams/layout1.xml"/><Relationship Id="rId4" Type="http://schemas.openxmlformats.org/officeDocument/2006/relationships/tags" Target="../tags/tag50.xml"/><Relationship Id="rId9" Type="http://schemas.openxmlformats.org/officeDocument/2006/relationships/diagramData" Target="../diagrams/data1.xml"/><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25" descr="logo"/>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67625" y="0"/>
            <a:ext cx="121285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1203598"/>
            <a:ext cx="9144000" cy="3023915"/>
          </a:xfrm>
          <a:prstGeom prst="rect">
            <a:avLst/>
          </a:prstGeom>
          <a:solidFill>
            <a:srgbClr val="02437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p:cNvSpPr/>
          <p:nvPr/>
        </p:nvSpPr>
        <p:spPr>
          <a:xfrm flipV="1">
            <a:off x="0" y="4286250"/>
            <a:ext cx="9144000" cy="76200"/>
          </a:xfrm>
          <a:prstGeom prst="rect">
            <a:avLst/>
          </a:prstGeom>
          <a:solidFill>
            <a:srgbClr val="03539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文本框 11"/>
          <p:cNvSpPr txBox="1"/>
          <p:nvPr/>
        </p:nvSpPr>
        <p:spPr>
          <a:xfrm>
            <a:off x="94456" y="1566744"/>
            <a:ext cx="8955087" cy="531749"/>
          </a:xfrm>
          <a:prstGeom prst="rect">
            <a:avLst/>
          </a:prstGeom>
          <a:noFill/>
        </p:spPr>
        <p:txBody>
          <a:bodyPr>
            <a:spAutoFit/>
          </a:bodyPr>
          <a:lstStyle/>
          <a:p>
            <a:pPr algn="ctr">
              <a:lnSpc>
                <a:spcPct val="120000"/>
              </a:lnSpc>
              <a:defRPr/>
            </a:pPr>
            <a:r>
              <a:rPr lang="zh-CN" altLang="en-US" sz="2600" b="1" spc="267" noProof="1">
                <a:solidFill>
                  <a:srgbClr val="FFFFFF"/>
                </a:solidFill>
                <a:latin typeface="微软雅黑" panose="020B0503020204020204" pitchFamily="34" charset="-122"/>
                <a:ea typeface="微软雅黑" panose="020B0503020204020204" pitchFamily="34" charset="-122"/>
                <a:sym typeface="思源黑体 HW Regular" pitchFamily="34" charset="-122"/>
              </a:rPr>
              <a:t>肝脏肿瘤</a:t>
            </a:r>
            <a:r>
              <a:rPr lang="en-US" altLang="zh-CN" sz="2600" b="1" spc="267" noProof="1">
                <a:solidFill>
                  <a:srgbClr val="FFFFFF"/>
                </a:solidFill>
                <a:latin typeface="微软雅黑" panose="020B0503020204020204" pitchFamily="34" charset="-122"/>
                <a:ea typeface="微软雅黑" panose="020B0503020204020204" pitchFamily="34" charset="-122"/>
                <a:sym typeface="思源黑体 HW Regular" pitchFamily="34" charset="-122"/>
              </a:rPr>
              <a:t>CT</a:t>
            </a:r>
            <a:r>
              <a:rPr lang="zh-CN" altLang="en-US" sz="2600" b="1" spc="267" noProof="1">
                <a:solidFill>
                  <a:srgbClr val="FFFFFF"/>
                </a:solidFill>
                <a:latin typeface="微软雅黑" panose="020B0503020204020204" pitchFamily="34" charset="-122"/>
                <a:ea typeface="微软雅黑" panose="020B0503020204020204" pitchFamily="34" charset="-122"/>
                <a:sym typeface="思源黑体 HW Regular" pitchFamily="34" charset="-122"/>
              </a:rPr>
              <a:t>图像分割方法研究</a:t>
            </a:r>
          </a:p>
        </p:txBody>
      </p:sp>
      <p:pic>
        <p:nvPicPr>
          <p:cNvPr id="26631" name="Picture 1"/>
          <p:cNvPicPr>
            <a:picLocks noChangeAspect="1" noChangeArrowheads="1"/>
          </p:cNvPicPr>
          <p:nvPr/>
        </p:nvPicPr>
        <p:blipFill>
          <a:blip r:embed="rId5">
            <a:extLst>
              <a:ext uri="{28A0092B-C50C-407E-A947-70E740481C1C}">
                <a14:useLocalDpi xmlns:a14="http://schemas.microsoft.com/office/drawing/2010/main" val="0"/>
              </a:ext>
            </a:extLst>
          </a:blip>
          <a:srcRect l="11086" r="14032"/>
          <a:stretch>
            <a:fillRect/>
          </a:stretch>
        </p:blipFill>
        <p:spPr bwMode="auto">
          <a:xfrm>
            <a:off x="467544" y="219545"/>
            <a:ext cx="1752600"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188913" y="2376648"/>
            <a:ext cx="8955087" cy="1059008"/>
          </a:xfrm>
          <a:prstGeom prst="rect">
            <a:avLst/>
          </a:prstGeom>
          <a:noFill/>
        </p:spPr>
        <p:txBody>
          <a:bodyPr wrap="square">
            <a:spAutoFit/>
          </a:bodyPr>
          <a:lstStyle/>
          <a:p>
            <a:pPr algn="ctr">
              <a:lnSpc>
                <a:spcPct val="120000"/>
              </a:lnSpc>
              <a:defRPr/>
            </a:pPr>
            <a:r>
              <a:rPr lang="en-US" altLang="zh-CN" b="1" spc="267" dirty="0">
                <a:solidFill>
                  <a:srgbClr val="FFFFFF"/>
                </a:solidFill>
                <a:ea typeface="微软雅黑" panose="020B0503020204020204" pitchFamily="34" charset="-122"/>
                <a:cs typeface="Arial" panose="020B0604020202020204" pitchFamily="34" charset="0"/>
              </a:rPr>
              <a:t>Research and System Design of Segmentation </a:t>
            </a:r>
          </a:p>
          <a:p>
            <a:pPr algn="ctr">
              <a:lnSpc>
                <a:spcPct val="120000"/>
              </a:lnSpc>
              <a:defRPr/>
            </a:pPr>
            <a:r>
              <a:rPr lang="en-US" altLang="zh-CN" b="1" spc="267" dirty="0">
                <a:solidFill>
                  <a:srgbClr val="FFFFFF"/>
                </a:solidFill>
                <a:ea typeface="微软雅黑" panose="020B0503020204020204" pitchFamily="34" charset="-122"/>
                <a:cs typeface="Arial" panose="020B0604020202020204" pitchFamily="34" charset="0"/>
              </a:rPr>
              <a:t>Methods of Liver Tumor in CT Image</a:t>
            </a:r>
            <a:endParaRPr lang="zh-CN" altLang="zh-CN" b="1" spc="267" dirty="0">
              <a:solidFill>
                <a:srgbClr val="FFFFFF"/>
              </a:solidFill>
              <a:ea typeface="微软雅黑" panose="020B0503020204020204" pitchFamily="34" charset="-122"/>
              <a:cs typeface="Arial" panose="020B0604020202020204" pitchFamily="34" charset="0"/>
            </a:endParaRPr>
          </a:p>
          <a:p>
            <a:pPr algn="ctr">
              <a:lnSpc>
                <a:spcPct val="120000"/>
              </a:lnSpc>
              <a:defRPr/>
            </a:pPr>
            <a:endParaRPr lang="en-US" altLang="zh-CN" b="1" spc="267" noProof="1">
              <a:solidFill>
                <a:srgbClr val="FFFFFF"/>
              </a:solidFill>
              <a:ea typeface="微软雅黑" panose="020B0503020204020204" pitchFamily="34" charset="-122"/>
              <a:cs typeface="Arial" panose="020B0604020202020204" pitchFamily="34" charset="0"/>
              <a:sym typeface="思源黑体 HW Regular" pitchFamily="34" charset="-122"/>
            </a:endParaRPr>
          </a:p>
        </p:txBody>
      </p:sp>
      <p:sp>
        <p:nvSpPr>
          <p:cNvPr id="4" name="灯片编号占位符 3">
            <a:extLst>
              <a:ext uri="{FF2B5EF4-FFF2-40B4-BE49-F238E27FC236}">
                <a16:creationId xmlns:a16="http://schemas.microsoft.com/office/drawing/2014/main" id="{44FD9351-C3CE-33D0-762A-33F336367C56}"/>
              </a:ext>
            </a:extLst>
          </p:cNvPr>
          <p:cNvSpPr>
            <a:spLocks noGrp="1"/>
          </p:cNvSpPr>
          <p:nvPr>
            <p:ph type="sldNum" sz="quarter" idx="12"/>
          </p:nvPr>
        </p:nvSpPr>
        <p:spPr/>
        <p:txBody>
          <a:bodyPr/>
          <a:lstStyle/>
          <a:p>
            <a:fld id="{D2EFEC80-C177-4EEF-9320-A00DE3C9E654}" type="slidenum">
              <a:rPr lang="en-US" altLang="zh-CN"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C2957447-7A1B-9A77-1B13-FF0DE8F17AD1}"/>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7BE304D7-E4AF-394C-3E35-4CF34E08CDAA}"/>
              </a:ext>
            </a:extLst>
          </p:cNvPr>
          <p:cNvSpPr>
            <a:spLocks noChangeArrowheads="1"/>
          </p:cNvSpPr>
          <p:nvPr>
            <p:custDataLst>
              <p:tags r:id="rId3"/>
            </p:custDataLst>
          </p:nvPr>
        </p:nvSpPr>
        <p:spPr bwMode="auto">
          <a:xfrm>
            <a:off x="-32157" y="1856997"/>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noProof="1">
                <a:solidFill>
                  <a:schemeClr val="bg1"/>
                </a:solidFill>
                <a:ea typeface="微软雅黑" panose="020B0503020204020204" pitchFamily="34" charset="-122"/>
                <a:sym typeface="Arial" panose="020B0604020202020204" pitchFamily="34" charset="0"/>
              </a:rPr>
              <a:t>2D</a:t>
            </a:r>
            <a:r>
              <a:rPr lang="zh-CN" altLang="en-US" sz="1400" b="1" noProof="1">
                <a:solidFill>
                  <a:schemeClr val="bg1"/>
                </a:solidFill>
                <a:ea typeface="微软雅黑" panose="020B0503020204020204" pitchFamily="34" charset="-122"/>
                <a:sym typeface="Arial" panose="020B0604020202020204" pitchFamily="34" charset="0"/>
              </a:rPr>
              <a:t>肝脏肿瘤分割</a:t>
            </a:r>
          </a:p>
        </p:txBody>
      </p:sp>
      <p:sp>
        <p:nvSpPr>
          <p:cNvPr id="10" name="MH_SubTitle_1">
            <a:extLst>
              <a:ext uri="{FF2B5EF4-FFF2-40B4-BE49-F238E27FC236}">
                <a16:creationId xmlns:a16="http://schemas.microsoft.com/office/drawing/2014/main" id="{D3D482B4-F3E3-D2D7-5574-89571CCCC0E3}"/>
              </a:ext>
            </a:extLst>
          </p:cNvPr>
          <p:cNvSpPr>
            <a:spLocks noChangeArrowheads="1"/>
          </p:cNvSpPr>
          <p:nvPr>
            <p:custDataLst>
              <p:tags r:id="rId4"/>
            </p:custDataLst>
          </p:nvPr>
        </p:nvSpPr>
        <p:spPr bwMode="auto">
          <a:xfrm>
            <a:off x="-32157" y="2529433"/>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en-US" altLang="zh-CN"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3D</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CAA4B5EC-9602-287B-0513-0947ECAEEE98}"/>
              </a:ext>
            </a:extLst>
          </p:cNvPr>
          <p:cNvSpPr>
            <a:spLocks noChangeArrowheads="1"/>
          </p:cNvSpPr>
          <p:nvPr>
            <p:custDataLst>
              <p:tags r:id="rId5"/>
            </p:custDataLst>
          </p:nvPr>
        </p:nvSpPr>
        <p:spPr bwMode="auto">
          <a:xfrm>
            <a:off x="-32157" y="3201869"/>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肝脏肿瘤辅助诊断</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endParaRPr>
          </a:p>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系统</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设计</a:t>
            </a:r>
          </a:p>
        </p:txBody>
      </p:sp>
      <p:sp>
        <p:nvSpPr>
          <p:cNvPr id="12" name="MH_SubTitle_1">
            <a:extLst>
              <a:ext uri="{FF2B5EF4-FFF2-40B4-BE49-F238E27FC236}">
                <a16:creationId xmlns:a16="http://schemas.microsoft.com/office/drawing/2014/main" id="{C96809CD-E382-4AE3-3274-86FD8E37D6F0}"/>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矩形 12">
            <a:extLst>
              <a:ext uri="{FF2B5EF4-FFF2-40B4-BE49-F238E27FC236}">
                <a16:creationId xmlns:a16="http://schemas.microsoft.com/office/drawing/2014/main" id="{A947AA29-B7CD-B09C-4715-26B6D7D468E0}"/>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Calibri" panose="020F0502020204030204"/>
                <a:ea typeface="宋体" panose="02010600030101010101" pitchFamily="2" charset="-122"/>
              </a:rPr>
              <a:t>3</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4" name="矩形 13">
            <a:extLst>
              <a:ext uri="{FF2B5EF4-FFF2-40B4-BE49-F238E27FC236}">
                <a16:creationId xmlns:a16="http://schemas.microsoft.com/office/drawing/2014/main" id="{1154525B-C168-A747-B740-B0939183F2EE}"/>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实验分析</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 name="灯片编号占位符 1">
            <a:extLst>
              <a:ext uri="{FF2B5EF4-FFF2-40B4-BE49-F238E27FC236}">
                <a16:creationId xmlns:a16="http://schemas.microsoft.com/office/drawing/2014/main" id="{7717474C-64EE-A847-DDD9-236A44FA07A8}"/>
              </a:ext>
            </a:extLst>
          </p:cNvPr>
          <p:cNvSpPr>
            <a:spLocks noGrp="1"/>
          </p:cNvSpPr>
          <p:nvPr>
            <p:ph type="sldNum" sz="quarter" idx="12"/>
          </p:nvPr>
        </p:nvSpPr>
        <p:spPr/>
        <p:txBody>
          <a:bodyPr/>
          <a:lstStyle/>
          <a:p>
            <a:fld id="{D2EFEC80-C177-4EEF-9320-A00DE3C9E654}" type="slidenum">
              <a:rPr lang="en-US" altLang="zh-CN" smtClean="0"/>
              <a:t>10</a:t>
            </a:fld>
            <a:endParaRPr lang="zh-CN" altLang="en-US"/>
          </a:p>
        </p:txBody>
      </p:sp>
      <p:graphicFrame>
        <p:nvGraphicFramePr>
          <p:cNvPr id="3" name="表格 2">
            <a:extLst>
              <a:ext uri="{FF2B5EF4-FFF2-40B4-BE49-F238E27FC236}">
                <a16:creationId xmlns:a16="http://schemas.microsoft.com/office/drawing/2014/main" id="{3D153E3B-A0CE-5B74-3A25-32C89301C8E7}"/>
              </a:ext>
            </a:extLst>
          </p:cNvPr>
          <p:cNvGraphicFramePr>
            <a:graphicFrameLocks noGrp="1"/>
          </p:cNvGraphicFramePr>
          <p:nvPr>
            <p:extLst>
              <p:ext uri="{D42A27DB-BD31-4B8C-83A1-F6EECF244321}">
                <p14:modId xmlns:p14="http://schemas.microsoft.com/office/powerpoint/2010/main" val="148915629"/>
              </p:ext>
            </p:extLst>
          </p:nvPr>
        </p:nvGraphicFramePr>
        <p:xfrm>
          <a:off x="1835696" y="3139604"/>
          <a:ext cx="6851104" cy="1841313"/>
        </p:xfrm>
        <a:graphic>
          <a:graphicData uri="http://schemas.openxmlformats.org/drawingml/2006/table">
            <a:tbl>
              <a:tblPr firstRow="1" firstCol="1" bandRow="1">
                <a:tableStyleId>{5C22544A-7EE6-4342-B048-85BDC9FD1C3A}</a:tableStyleId>
              </a:tblPr>
              <a:tblGrid>
                <a:gridCol w="856388">
                  <a:extLst>
                    <a:ext uri="{9D8B030D-6E8A-4147-A177-3AD203B41FA5}">
                      <a16:colId xmlns:a16="http://schemas.microsoft.com/office/drawing/2014/main" val="3859799299"/>
                    </a:ext>
                  </a:extLst>
                </a:gridCol>
                <a:gridCol w="856388">
                  <a:extLst>
                    <a:ext uri="{9D8B030D-6E8A-4147-A177-3AD203B41FA5}">
                      <a16:colId xmlns:a16="http://schemas.microsoft.com/office/drawing/2014/main" val="2088204979"/>
                    </a:ext>
                  </a:extLst>
                </a:gridCol>
                <a:gridCol w="856388">
                  <a:extLst>
                    <a:ext uri="{9D8B030D-6E8A-4147-A177-3AD203B41FA5}">
                      <a16:colId xmlns:a16="http://schemas.microsoft.com/office/drawing/2014/main" val="631318882"/>
                    </a:ext>
                  </a:extLst>
                </a:gridCol>
                <a:gridCol w="856388">
                  <a:extLst>
                    <a:ext uri="{9D8B030D-6E8A-4147-A177-3AD203B41FA5}">
                      <a16:colId xmlns:a16="http://schemas.microsoft.com/office/drawing/2014/main" val="2932889086"/>
                    </a:ext>
                  </a:extLst>
                </a:gridCol>
                <a:gridCol w="856388">
                  <a:extLst>
                    <a:ext uri="{9D8B030D-6E8A-4147-A177-3AD203B41FA5}">
                      <a16:colId xmlns:a16="http://schemas.microsoft.com/office/drawing/2014/main" val="2897083086"/>
                    </a:ext>
                  </a:extLst>
                </a:gridCol>
                <a:gridCol w="856388">
                  <a:extLst>
                    <a:ext uri="{9D8B030D-6E8A-4147-A177-3AD203B41FA5}">
                      <a16:colId xmlns:a16="http://schemas.microsoft.com/office/drawing/2014/main" val="424365667"/>
                    </a:ext>
                  </a:extLst>
                </a:gridCol>
                <a:gridCol w="856388">
                  <a:extLst>
                    <a:ext uri="{9D8B030D-6E8A-4147-A177-3AD203B41FA5}">
                      <a16:colId xmlns:a16="http://schemas.microsoft.com/office/drawing/2014/main" val="3413988250"/>
                    </a:ext>
                  </a:extLst>
                </a:gridCol>
                <a:gridCol w="856388">
                  <a:extLst>
                    <a:ext uri="{9D8B030D-6E8A-4147-A177-3AD203B41FA5}">
                      <a16:colId xmlns:a16="http://schemas.microsoft.com/office/drawing/2014/main" val="2688710977"/>
                    </a:ext>
                  </a:extLst>
                </a:gridCol>
              </a:tblGrid>
              <a:tr h="452340">
                <a:tc>
                  <a:txBody>
                    <a:bodyPr/>
                    <a:lstStyle/>
                    <a:p>
                      <a:pPr algn="ctr">
                        <a:lnSpc>
                          <a:spcPts val="2000"/>
                        </a:lnSpc>
                      </a:pPr>
                      <a:r>
                        <a:rPr lang="en-US" sz="1200" dirty="0">
                          <a:solidFill>
                            <a:schemeClr val="bg1"/>
                          </a:solidFill>
                          <a:effectLst/>
                          <a:latin typeface="微软雅黑" panose="020B0503020204020204" pitchFamily="34" charset="-122"/>
                          <a:ea typeface="微软雅黑" panose="020B0503020204020204" pitchFamily="34" charset="-122"/>
                        </a:rPr>
                        <a:t>Method</a:t>
                      </a:r>
                      <a:endParaRPr lang="zh-CN" sz="12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solidFill>
                            <a:srgbClr val="C00000"/>
                          </a:solidFill>
                          <a:effectLst/>
                          <a:latin typeface="微软雅黑" panose="020B0503020204020204" pitchFamily="34" charset="-122"/>
                          <a:ea typeface="微软雅黑" panose="020B0503020204020204" pitchFamily="34" charset="-122"/>
                        </a:rPr>
                        <a:t>DICE</a:t>
                      </a:r>
                      <a:endParaRPr lang="zh-CN" sz="1200" dirty="0">
                        <a:solidFill>
                          <a:srgbClr val="C00000"/>
                        </a:solidFill>
                        <a:effectLst/>
                        <a:latin typeface="微软雅黑" panose="020B0503020204020204" pitchFamily="34" charset="-122"/>
                        <a:ea typeface="微软雅黑" panose="020B0503020204020204" pitchFamily="34" charset="-122"/>
                      </a:endParaRPr>
                    </a:p>
                    <a:p>
                      <a:pPr algn="ctr">
                        <a:lnSpc>
                          <a:spcPts val="2000"/>
                        </a:lnSpc>
                      </a:pPr>
                      <a:r>
                        <a:rPr lang="en-US" sz="1200" dirty="0">
                          <a:solidFill>
                            <a:srgbClr val="C00000"/>
                          </a:solidFill>
                          <a:effectLst/>
                          <a:latin typeface="微软雅黑" panose="020B0503020204020204" pitchFamily="34" charset="-122"/>
                          <a:ea typeface="微软雅黑" panose="020B0503020204020204" pitchFamily="34" charset="-122"/>
                        </a:rPr>
                        <a:t>(%)</a:t>
                      </a:r>
                      <a:endParaRPr lang="zh-CN" sz="1200" dirty="0">
                        <a:solidFill>
                          <a:srgbClr val="C00000"/>
                        </a:solidFill>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solidFill>
                            <a:srgbClr val="C00000"/>
                          </a:solidFill>
                          <a:effectLst/>
                          <a:latin typeface="微软雅黑" panose="020B0503020204020204" pitchFamily="34" charset="-122"/>
                          <a:ea typeface="微软雅黑" panose="020B0503020204020204" pitchFamily="34" charset="-122"/>
                        </a:rPr>
                        <a:t>ACC</a:t>
                      </a:r>
                      <a:endParaRPr lang="zh-CN" sz="1200" dirty="0">
                        <a:solidFill>
                          <a:srgbClr val="C00000"/>
                        </a:solidFill>
                        <a:effectLst/>
                        <a:latin typeface="微软雅黑" panose="020B0503020204020204" pitchFamily="34" charset="-122"/>
                        <a:ea typeface="微软雅黑" panose="020B0503020204020204" pitchFamily="34" charset="-122"/>
                      </a:endParaRPr>
                    </a:p>
                    <a:p>
                      <a:pPr algn="ctr">
                        <a:lnSpc>
                          <a:spcPts val="2000"/>
                        </a:lnSpc>
                      </a:pPr>
                      <a:r>
                        <a:rPr lang="en-US" sz="1200" dirty="0">
                          <a:solidFill>
                            <a:srgbClr val="C00000"/>
                          </a:solidFill>
                          <a:effectLst/>
                          <a:latin typeface="微软雅黑" panose="020B0503020204020204" pitchFamily="34" charset="-122"/>
                          <a:ea typeface="微软雅黑" panose="020B0503020204020204" pitchFamily="34" charset="-122"/>
                        </a:rPr>
                        <a:t>(%)</a:t>
                      </a:r>
                      <a:endParaRPr lang="zh-CN" sz="1200" dirty="0">
                        <a:solidFill>
                          <a:srgbClr val="C00000"/>
                        </a:solidFill>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solidFill>
                            <a:schemeClr val="bg1"/>
                          </a:solidFill>
                          <a:effectLst/>
                          <a:latin typeface="微软雅黑" panose="020B0503020204020204" pitchFamily="34" charset="-122"/>
                          <a:ea typeface="微软雅黑" panose="020B0503020204020204" pitchFamily="34" charset="-122"/>
                        </a:rPr>
                        <a:t>VOE</a:t>
                      </a:r>
                      <a:endParaRPr lang="zh-CN" sz="1200" dirty="0">
                        <a:solidFill>
                          <a:schemeClr val="bg1"/>
                        </a:solidFill>
                        <a:effectLst/>
                        <a:latin typeface="微软雅黑" panose="020B0503020204020204" pitchFamily="34" charset="-122"/>
                        <a:ea typeface="微软雅黑" panose="020B0503020204020204" pitchFamily="34" charset="-122"/>
                      </a:endParaRPr>
                    </a:p>
                    <a:p>
                      <a:pPr algn="ctr">
                        <a:lnSpc>
                          <a:spcPts val="2000"/>
                        </a:lnSpc>
                      </a:pPr>
                      <a:r>
                        <a:rPr lang="en-US" sz="1200" dirty="0">
                          <a:solidFill>
                            <a:schemeClr val="bg1"/>
                          </a:solidFill>
                          <a:effectLst/>
                          <a:latin typeface="微软雅黑" panose="020B0503020204020204" pitchFamily="34" charset="-122"/>
                          <a:ea typeface="微软雅黑" panose="020B0503020204020204" pitchFamily="34" charset="-122"/>
                        </a:rPr>
                        <a:t>(%)</a:t>
                      </a:r>
                      <a:endParaRPr lang="zh-CN" sz="12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solidFill>
                            <a:schemeClr val="bg1"/>
                          </a:solidFill>
                          <a:effectLst/>
                          <a:latin typeface="微软雅黑" panose="020B0503020204020204" pitchFamily="34" charset="-122"/>
                          <a:ea typeface="微软雅黑" panose="020B0503020204020204" pitchFamily="34" charset="-122"/>
                        </a:rPr>
                        <a:t>RVD</a:t>
                      </a:r>
                      <a:endParaRPr lang="zh-CN" sz="1200" dirty="0">
                        <a:solidFill>
                          <a:schemeClr val="bg1"/>
                        </a:solidFill>
                        <a:effectLst/>
                        <a:latin typeface="微软雅黑" panose="020B0503020204020204" pitchFamily="34" charset="-122"/>
                        <a:ea typeface="微软雅黑" panose="020B0503020204020204" pitchFamily="34" charset="-122"/>
                      </a:endParaRPr>
                    </a:p>
                    <a:p>
                      <a:pPr algn="ctr">
                        <a:lnSpc>
                          <a:spcPts val="2000"/>
                        </a:lnSpc>
                      </a:pPr>
                      <a:r>
                        <a:rPr lang="en-US" sz="1200" dirty="0">
                          <a:solidFill>
                            <a:schemeClr val="bg1"/>
                          </a:solidFill>
                          <a:effectLst/>
                          <a:latin typeface="微软雅黑" panose="020B0503020204020204" pitchFamily="34" charset="-122"/>
                          <a:ea typeface="微软雅黑" panose="020B0503020204020204" pitchFamily="34" charset="-122"/>
                        </a:rPr>
                        <a:t>(%)</a:t>
                      </a:r>
                      <a:endParaRPr lang="zh-CN" sz="12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marL="0" algn="ctr" defTabSz="914400" rtl="0" eaLnBrk="1" latinLnBrk="0" hangingPunct="1">
                        <a:lnSpc>
                          <a:spcPts val="2000"/>
                        </a:lnSpc>
                      </a:pPr>
                      <a:r>
                        <a:rPr lang="en-US" sz="1200" b="1" kern="1200" dirty="0">
                          <a:solidFill>
                            <a:srgbClr val="C00000"/>
                          </a:solidFill>
                          <a:effectLst/>
                          <a:latin typeface="微软雅黑" panose="020B0503020204020204" pitchFamily="34" charset="-122"/>
                          <a:ea typeface="微软雅黑" panose="020B0503020204020204" pitchFamily="34" charset="-122"/>
                          <a:cs typeface="+mn-cs"/>
                        </a:rPr>
                        <a:t>SP</a:t>
                      </a:r>
                      <a:endParaRPr lang="zh-CN" altLang="en-US" sz="1200" b="1" kern="1200" dirty="0">
                        <a:solidFill>
                          <a:srgbClr val="C00000"/>
                        </a:solidFill>
                        <a:effectLst/>
                        <a:latin typeface="微软雅黑" panose="020B0503020204020204" pitchFamily="34" charset="-122"/>
                        <a:ea typeface="微软雅黑" panose="020B0503020204020204" pitchFamily="34" charset="-122"/>
                        <a:cs typeface="+mn-cs"/>
                      </a:endParaRPr>
                    </a:p>
                    <a:p>
                      <a:pPr marL="0" algn="ctr" defTabSz="914400" rtl="0" eaLnBrk="1" latinLnBrk="0" hangingPunct="1">
                        <a:lnSpc>
                          <a:spcPts val="2000"/>
                        </a:lnSpc>
                      </a:pPr>
                      <a:r>
                        <a:rPr lang="en-US" sz="1200" b="1" kern="1200" dirty="0">
                          <a:solidFill>
                            <a:srgbClr val="C00000"/>
                          </a:solidFill>
                          <a:effectLst/>
                          <a:latin typeface="微软雅黑" panose="020B0503020204020204" pitchFamily="34" charset="-122"/>
                          <a:ea typeface="微软雅黑" panose="020B0503020204020204" pitchFamily="34" charset="-122"/>
                          <a:cs typeface="+mn-cs"/>
                        </a:rPr>
                        <a:t>(%)</a:t>
                      </a:r>
                      <a:endParaRPr lang="zh-CN" altLang="en-US" sz="1200" b="1" kern="1200" dirty="0">
                        <a:solidFill>
                          <a:srgbClr val="C00000"/>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024379"/>
                    </a:solidFill>
                  </a:tcPr>
                </a:tc>
                <a:tc>
                  <a:txBody>
                    <a:bodyPr/>
                    <a:lstStyle/>
                    <a:p>
                      <a:pPr marL="0" algn="ctr" defTabSz="914400" rtl="0" eaLnBrk="1" latinLnBrk="0" hangingPunct="1">
                        <a:lnSpc>
                          <a:spcPts val="2000"/>
                        </a:lnSpc>
                      </a:pPr>
                      <a:r>
                        <a:rPr lang="en-US" sz="1200" b="1" kern="1200" dirty="0">
                          <a:solidFill>
                            <a:srgbClr val="C00000"/>
                          </a:solidFill>
                          <a:effectLst/>
                          <a:latin typeface="微软雅黑" panose="020B0503020204020204" pitchFamily="34" charset="-122"/>
                          <a:ea typeface="微软雅黑" panose="020B0503020204020204" pitchFamily="34" charset="-122"/>
                          <a:cs typeface="+mn-cs"/>
                        </a:rPr>
                        <a:t>SE</a:t>
                      </a:r>
                      <a:endParaRPr lang="zh-CN" altLang="en-US" sz="1200" b="1" kern="1200" dirty="0">
                        <a:solidFill>
                          <a:srgbClr val="C00000"/>
                        </a:solidFill>
                        <a:effectLst/>
                        <a:latin typeface="微软雅黑" panose="020B0503020204020204" pitchFamily="34" charset="-122"/>
                        <a:ea typeface="微软雅黑" panose="020B0503020204020204" pitchFamily="34" charset="-122"/>
                        <a:cs typeface="+mn-cs"/>
                      </a:endParaRPr>
                    </a:p>
                    <a:p>
                      <a:pPr marL="0" algn="ctr" defTabSz="914400" rtl="0" eaLnBrk="1" latinLnBrk="0" hangingPunct="1">
                        <a:lnSpc>
                          <a:spcPts val="2000"/>
                        </a:lnSpc>
                      </a:pPr>
                      <a:r>
                        <a:rPr lang="en-US" sz="1200" b="1" kern="1200" dirty="0">
                          <a:solidFill>
                            <a:srgbClr val="C00000"/>
                          </a:solidFill>
                          <a:effectLst/>
                          <a:latin typeface="微软雅黑" panose="020B0503020204020204" pitchFamily="34" charset="-122"/>
                          <a:ea typeface="微软雅黑" panose="020B0503020204020204" pitchFamily="34" charset="-122"/>
                          <a:cs typeface="+mn-cs"/>
                        </a:rPr>
                        <a:t>(%)</a:t>
                      </a:r>
                      <a:endParaRPr lang="zh-CN" altLang="en-US" sz="1200" b="1" kern="1200" dirty="0">
                        <a:solidFill>
                          <a:srgbClr val="C00000"/>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024379"/>
                    </a:solidFill>
                  </a:tcPr>
                </a:tc>
                <a:tc>
                  <a:txBody>
                    <a:bodyPr/>
                    <a:lstStyle/>
                    <a:p>
                      <a:pPr algn="ctr">
                        <a:lnSpc>
                          <a:spcPts val="2000"/>
                        </a:lnSpc>
                      </a:pPr>
                      <a:r>
                        <a:rPr lang="en-US" sz="1200" dirty="0">
                          <a:solidFill>
                            <a:schemeClr val="bg1"/>
                          </a:solidFill>
                          <a:effectLst/>
                          <a:latin typeface="微软雅黑" panose="020B0503020204020204" pitchFamily="34" charset="-122"/>
                          <a:ea typeface="微软雅黑" panose="020B0503020204020204" pitchFamily="34" charset="-122"/>
                        </a:rPr>
                        <a:t>ASD</a:t>
                      </a:r>
                      <a:endParaRPr lang="zh-CN" sz="1200" dirty="0">
                        <a:solidFill>
                          <a:schemeClr val="bg1"/>
                        </a:solidFill>
                        <a:effectLst/>
                        <a:latin typeface="微软雅黑" panose="020B0503020204020204" pitchFamily="34" charset="-122"/>
                        <a:ea typeface="微软雅黑" panose="020B0503020204020204" pitchFamily="34" charset="-122"/>
                      </a:endParaRPr>
                    </a:p>
                    <a:p>
                      <a:pPr algn="ctr">
                        <a:lnSpc>
                          <a:spcPts val="2000"/>
                        </a:lnSpc>
                      </a:pPr>
                      <a:r>
                        <a:rPr lang="en-US" sz="1200" dirty="0">
                          <a:solidFill>
                            <a:schemeClr val="bg1"/>
                          </a:solidFill>
                          <a:effectLst/>
                          <a:latin typeface="微软雅黑" panose="020B0503020204020204" pitchFamily="34" charset="-122"/>
                          <a:ea typeface="微软雅黑" panose="020B0503020204020204" pitchFamily="34" charset="-122"/>
                        </a:rPr>
                        <a:t>(mm)</a:t>
                      </a:r>
                      <a:endParaRPr lang="zh-CN" sz="12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solidFill>
                      <a:srgbClr val="024379"/>
                    </a:solidFill>
                  </a:tcPr>
                </a:tc>
                <a:extLst>
                  <a:ext uri="{0D108BD9-81ED-4DB2-BD59-A6C34878D82A}">
                    <a16:rowId xmlns:a16="http://schemas.microsoft.com/office/drawing/2014/main" val="17299960"/>
                  </a:ext>
                </a:extLst>
              </a:tr>
              <a:tr h="225582">
                <a:tc>
                  <a:txBody>
                    <a:bodyPr/>
                    <a:lstStyle/>
                    <a:p>
                      <a:pPr marL="0" algn="ctr" defTabSz="914400" rtl="0" eaLnBrk="1" latinLnBrk="0" hangingPunct="1">
                        <a:lnSpc>
                          <a:spcPts val="2000"/>
                        </a:lnSpc>
                      </a:pPr>
                      <a:r>
                        <a:rPr lang="en-US" sz="1200" b="1" kern="1200" dirty="0">
                          <a:solidFill>
                            <a:schemeClr val="bg1"/>
                          </a:solidFill>
                          <a:effectLst/>
                          <a:latin typeface="微软雅黑" panose="020B0503020204020204" pitchFamily="34" charset="-122"/>
                          <a:ea typeface="微软雅黑" panose="020B0503020204020204" pitchFamily="34" charset="-122"/>
                          <a:cs typeface="+mn-cs"/>
                        </a:rPr>
                        <a:t>[a]</a:t>
                      </a:r>
                      <a:endParaRPr lang="zh-CN" alt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024379"/>
                    </a:solidFill>
                  </a:tcPr>
                </a:tc>
                <a:tc>
                  <a:txBody>
                    <a:bodyPr/>
                    <a:lstStyle/>
                    <a:p>
                      <a:pPr algn="ctr">
                        <a:lnSpc>
                          <a:spcPts val="2000"/>
                        </a:lnSpc>
                      </a:pPr>
                      <a:r>
                        <a:rPr lang="en-US" sz="1200" dirty="0">
                          <a:solidFill>
                            <a:schemeClr val="tx1"/>
                          </a:solidFill>
                          <a:effectLst/>
                          <a:latin typeface="微软雅黑" panose="020B0503020204020204" pitchFamily="34" charset="-122"/>
                          <a:ea typeface="微软雅黑" panose="020B0503020204020204" pitchFamily="34" charset="-122"/>
                        </a:rPr>
                        <a:t>74.93</a:t>
                      </a:r>
                      <a:endParaRPr lang="zh-CN" sz="12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solidFill>
                            <a:schemeClr val="tx1"/>
                          </a:solidFill>
                          <a:effectLst/>
                          <a:latin typeface="微软雅黑" panose="020B0503020204020204" pitchFamily="34" charset="-122"/>
                          <a:ea typeface="微软雅黑" panose="020B0503020204020204" pitchFamily="34" charset="-122"/>
                        </a:rPr>
                        <a:t>84.27</a:t>
                      </a:r>
                      <a:endParaRPr lang="zh-CN" sz="12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solidFill>
                            <a:schemeClr val="tx1"/>
                          </a:solidFill>
                          <a:effectLst/>
                          <a:latin typeface="微软雅黑" panose="020B0503020204020204" pitchFamily="34" charset="-122"/>
                          <a:ea typeface="微软雅黑" panose="020B0503020204020204" pitchFamily="34" charset="-122"/>
                        </a:rPr>
                        <a:t>8.36</a:t>
                      </a:r>
                      <a:endParaRPr lang="zh-CN" sz="12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solidFill>
                            <a:schemeClr val="tx1"/>
                          </a:solidFill>
                          <a:effectLst/>
                          <a:latin typeface="微软雅黑" panose="020B0503020204020204" pitchFamily="34" charset="-122"/>
                          <a:ea typeface="微软雅黑" panose="020B0503020204020204" pitchFamily="34" charset="-122"/>
                        </a:rPr>
                        <a:t>1.70</a:t>
                      </a:r>
                      <a:endParaRPr lang="zh-CN" sz="12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solidFill>
                            <a:schemeClr val="tx1"/>
                          </a:solidFill>
                          <a:effectLst/>
                          <a:latin typeface="微软雅黑" panose="020B0503020204020204" pitchFamily="34" charset="-122"/>
                          <a:ea typeface="微软雅黑" panose="020B0503020204020204" pitchFamily="34" charset="-122"/>
                        </a:rPr>
                        <a:t>88.54</a:t>
                      </a:r>
                      <a:endParaRPr lang="zh-CN" sz="12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solidFill>
                            <a:schemeClr val="tx1"/>
                          </a:solidFill>
                          <a:effectLst/>
                          <a:latin typeface="微软雅黑" panose="020B0503020204020204" pitchFamily="34" charset="-122"/>
                          <a:ea typeface="微软雅黑" panose="020B0503020204020204" pitchFamily="34" charset="-122"/>
                        </a:rPr>
                        <a:t>74.45</a:t>
                      </a:r>
                      <a:endParaRPr lang="zh-CN" sz="12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solidFill>
                            <a:schemeClr val="tx1"/>
                          </a:solidFill>
                          <a:effectLst/>
                          <a:latin typeface="微软雅黑" panose="020B0503020204020204" pitchFamily="34" charset="-122"/>
                          <a:ea typeface="微软雅黑" panose="020B0503020204020204" pitchFamily="34" charset="-122"/>
                        </a:rPr>
                        <a:t>2.29</a:t>
                      </a:r>
                      <a:endParaRPr lang="zh-CN" sz="12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solidFill>
                      <a:srgbClr val="D9D9D9"/>
                    </a:solidFill>
                  </a:tcPr>
                </a:tc>
                <a:extLst>
                  <a:ext uri="{0D108BD9-81ED-4DB2-BD59-A6C34878D82A}">
                    <a16:rowId xmlns:a16="http://schemas.microsoft.com/office/drawing/2014/main" val="3903136021"/>
                  </a:ext>
                </a:extLst>
              </a:tr>
              <a:tr h="225582">
                <a:tc>
                  <a:txBody>
                    <a:bodyPr/>
                    <a:lstStyle/>
                    <a:p>
                      <a:pPr marL="0" algn="ctr" defTabSz="914400" rtl="0" eaLnBrk="1" latinLnBrk="0" hangingPunct="1">
                        <a:lnSpc>
                          <a:spcPts val="2000"/>
                        </a:lnSpc>
                      </a:pPr>
                      <a:r>
                        <a:rPr lang="en-US" sz="1200" b="1" kern="1200" dirty="0">
                          <a:solidFill>
                            <a:schemeClr val="bg1"/>
                          </a:solidFill>
                          <a:effectLst/>
                          <a:latin typeface="微软雅黑" panose="020B0503020204020204" pitchFamily="34" charset="-122"/>
                          <a:ea typeface="微软雅黑" panose="020B0503020204020204" pitchFamily="34" charset="-122"/>
                          <a:cs typeface="+mn-cs"/>
                        </a:rPr>
                        <a:t>[b]</a:t>
                      </a:r>
                      <a:endParaRPr lang="zh-CN" alt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024379"/>
                    </a:solidFill>
                  </a:tcPr>
                </a:tc>
                <a:tc>
                  <a:txBody>
                    <a:bodyPr/>
                    <a:lstStyle/>
                    <a:p>
                      <a:pPr algn="ctr">
                        <a:lnSpc>
                          <a:spcPts val="2000"/>
                        </a:lnSpc>
                      </a:pPr>
                      <a:r>
                        <a:rPr lang="en-US" sz="1200">
                          <a:solidFill>
                            <a:schemeClr val="tx1"/>
                          </a:solidFill>
                          <a:effectLst/>
                          <a:latin typeface="微软雅黑" panose="020B0503020204020204" pitchFamily="34" charset="-122"/>
                          <a:ea typeface="微软雅黑" panose="020B0503020204020204" pitchFamily="34" charset="-122"/>
                        </a:rPr>
                        <a:t>72.14</a:t>
                      </a:r>
                      <a:endParaRPr lang="zh-CN" sz="12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solidFill>
                            <a:schemeClr val="tx1"/>
                          </a:solidFill>
                          <a:effectLst/>
                          <a:latin typeface="微软雅黑" panose="020B0503020204020204" pitchFamily="34" charset="-122"/>
                          <a:ea typeface="微软雅黑" panose="020B0503020204020204" pitchFamily="34" charset="-122"/>
                        </a:rPr>
                        <a:t>82.72</a:t>
                      </a:r>
                      <a:endParaRPr lang="zh-CN" sz="12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solidFill>
                            <a:schemeClr val="tx1"/>
                          </a:solidFill>
                          <a:effectLst/>
                          <a:latin typeface="微软雅黑" panose="020B0503020204020204" pitchFamily="34" charset="-122"/>
                          <a:ea typeface="微软雅黑" panose="020B0503020204020204" pitchFamily="34" charset="-122"/>
                        </a:rPr>
                        <a:t>13.53</a:t>
                      </a:r>
                      <a:endParaRPr lang="zh-CN" sz="12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solidFill>
                            <a:schemeClr val="tx1"/>
                          </a:solidFill>
                          <a:effectLst/>
                          <a:latin typeface="微软雅黑" panose="020B0503020204020204" pitchFamily="34" charset="-122"/>
                          <a:ea typeface="微软雅黑" panose="020B0503020204020204" pitchFamily="34" charset="-122"/>
                        </a:rPr>
                        <a:t>6.54</a:t>
                      </a:r>
                      <a:endParaRPr lang="zh-CN" sz="12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solidFill>
                            <a:schemeClr val="tx1"/>
                          </a:solidFill>
                          <a:effectLst/>
                          <a:latin typeface="微软雅黑" panose="020B0503020204020204" pitchFamily="34" charset="-122"/>
                          <a:ea typeface="微软雅黑" panose="020B0503020204020204" pitchFamily="34" charset="-122"/>
                        </a:rPr>
                        <a:t>86.14</a:t>
                      </a:r>
                      <a:endParaRPr lang="zh-CN" sz="12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solidFill>
                            <a:schemeClr val="tx1"/>
                          </a:solidFill>
                          <a:effectLst/>
                          <a:latin typeface="微软雅黑" panose="020B0503020204020204" pitchFamily="34" charset="-122"/>
                          <a:ea typeface="微软雅黑" panose="020B0503020204020204" pitchFamily="34" charset="-122"/>
                        </a:rPr>
                        <a:t>74.87</a:t>
                      </a:r>
                      <a:endParaRPr lang="zh-CN" sz="12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solidFill>
                            <a:schemeClr val="tx1"/>
                          </a:solidFill>
                          <a:effectLst/>
                          <a:latin typeface="微软雅黑" panose="020B0503020204020204" pitchFamily="34" charset="-122"/>
                          <a:ea typeface="微软雅黑" panose="020B0503020204020204" pitchFamily="34" charset="-122"/>
                        </a:rPr>
                        <a:t>3.10</a:t>
                      </a:r>
                      <a:endParaRPr lang="zh-CN" sz="12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solidFill>
                      <a:srgbClr val="D9D9D9"/>
                    </a:solidFill>
                  </a:tcPr>
                </a:tc>
                <a:extLst>
                  <a:ext uri="{0D108BD9-81ED-4DB2-BD59-A6C34878D82A}">
                    <a16:rowId xmlns:a16="http://schemas.microsoft.com/office/drawing/2014/main" val="477872899"/>
                  </a:ext>
                </a:extLst>
              </a:tr>
              <a:tr h="225582">
                <a:tc>
                  <a:txBody>
                    <a:bodyPr/>
                    <a:lstStyle/>
                    <a:p>
                      <a:pPr marL="0" algn="ctr" defTabSz="914400" rtl="0" eaLnBrk="1" latinLnBrk="0" hangingPunct="1">
                        <a:lnSpc>
                          <a:spcPts val="2000"/>
                        </a:lnSpc>
                      </a:pPr>
                      <a:r>
                        <a:rPr lang="en-US" sz="1200" b="1" kern="1200" dirty="0">
                          <a:solidFill>
                            <a:schemeClr val="bg1"/>
                          </a:solidFill>
                          <a:effectLst/>
                          <a:latin typeface="微软雅黑" panose="020B0503020204020204" pitchFamily="34" charset="-122"/>
                          <a:ea typeface="微软雅黑" panose="020B0503020204020204" pitchFamily="34" charset="-122"/>
                          <a:cs typeface="+mn-cs"/>
                        </a:rPr>
                        <a:t>[c]</a:t>
                      </a:r>
                      <a:endParaRPr lang="zh-CN" alt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024379"/>
                    </a:solidFill>
                  </a:tcPr>
                </a:tc>
                <a:tc>
                  <a:txBody>
                    <a:bodyPr/>
                    <a:lstStyle/>
                    <a:p>
                      <a:pPr algn="ctr">
                        <a:lnSpc>
                          <a:spcPts val="2000"/>
                        </a:lnSpc>
                      </a:pPr>
                      <a:r>
                        <a:rPr lang="en-US" sz="1200">
                          <a:solidFill>
                            <a:schemeClr val="tx1"/>
                          </a:solidFill>
                          <a:effectLst/>
                          <a:latin typeface="微软雅黑" panose="020B0503020204020204" pitchFamily="34" charset="-122"/>
                          <a:ea typeface="微软雅黑" panose="020B0503020204020204" pitchFamily="34" charset="-122"/>
                        </a:rPr>
                        <a:t>68.85</a:t>
                      </a:r>
                      <a:endParaRPr lang="zh-CN" sz="12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solidFill>
                            <a:schemeClr val="tx1"/>
                          </a:solidFill>
                          <a:effectLst/>
                          <a:latin typeface="微软雅黑" panose="020B0503020204020204" pitchFamily="34" charset="-122"/>
                          <a:ea typeface="微软雅黑" panose="020B0503020204020204" pitchFamily="34" charset="-122"/>
                        </a:rPr>
                        <a:t>78.06</a:t>
                      </a:r>
                      <a:endParaRPr lang="zh-CN" sz="12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solidFill>
                            <a:schemeClr val="tx1"/>
                          </a:solidFill>
                          <a:effectLst/>
                          <a:latin typeface="微软雅黑" panose="020B0503020204020204" pitchFamily="34" charset="-122"/>
                          <a:ea typeface="微软雅黑" panose="020B0503020204020204" pitchFamily="34" charset="-122"/>
                        </a:rPr>
                        <a:t>18.24</a:t>
                      </a:r>
                      <a:endParaRPr lang="zh-CN" sz="12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solidFill>
                            <a:schemeClr val="tx1"/>
                          </a:solidFill>
                          <a:effectLst/>
                          <a:latin typeface="微软雅黑" panose="020B0503020204020204" pitchFamily="34" charset="-122"/>
                          <a:ea typeface="微软雅黑" panose="020B0503020204020204" pitchFamily="34" charset="-122"/>
                        </a:rPr>
                        <a:t>7.23</a:t>
                      </a:r>
                      <a:endParaRPr lang="zh-CN" sz="12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solidFill>
                            <a:schemeClr val="tx1"/>
                          </a:solidFill>
                          <a:effectLst/>
                          <a:latin typeface="微软雅黑" panose="020B0503020204020204" pitchFamily="34" charset="-122"/>
                          <a:ea typeface="微软雅黑" panose="020B0503020204020204" pitchFamily="34" charset="-122"/>
                        </a:rPr>
                        <a:t>82.71</a:t>
                      </a:r>
                      <a:endParaRPr lang="zh-CN" sz="12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solidFill>
                            <a:schemeClr val="tx1"/>
                          </a:solidFill>
                          <a:effectLst/>
                          <a:latin typeface="微软雅黑" panose="020B0503020204020204" pitchFamily="34" charset="-122"/>
                          <a:ea typeface="微软雅黑" panose="020B0503020204020204" pitchFamily="34" charset="-122"/>
                        </a:rPr>
                        <a:t>69.96</a:t>
                      </a:r>
                      <a:endParaRPr lang="zh-CN" sz="12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solidFill>
                            <a:schemeClr val="tx1"/>
                          </a:solidFill>
                          <a:effectLst/>
                          <a:latin typeface="微软雅黑" panose="020B0503020204020204" pitchFamily="34" charset="-122"/>
                          <a:ea typeface="微软雅黑" panose="020B0503020204020204" pitchFamily="34" charset="-122"/>
                        </a:rPr>
                        <a:t>6.12</a:t>
                      </a:r>
                      <a:endParaRPr lang="zh-CN" sz="12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solidFill>
                      <a:srgbClr val="D9D9D9"/>
                    </a:solidFill>
                  </a:tcPr>
                </a:tc>
                <a:extLst>
                  <a:ext uri="{0D108BD9-81ED-4DB2-BD59-A6C34878D82A}">
                    <a16:rowId xmlns:a16="http://schemas.microsoft.com/office/drawing/2014/main" val="2452309145"/>
                  </a:ext>
                </a:extLst>
              </a:tr>
              <a:tr h="225582">
                <a:tc>
                  <a:txBody>
                    <a:bodyPr/>
                    <a:lstStyle/>
                    <a:p>
                      <a:pPr marL="0" algn="ctr" defTabSz="914400" rtl="0" eaLnBrk="1" latinLnBrk="0" hangingPunct="1">
                        <a:lnSpc>
                          <a:spcPts val="2000"/>
                        </a:lnSpc>
                      </a:pPr>
                      <a:r>
                        <a:rPr lang="en-US" sz="1200" b="1" kern="1200" dirty="0">
                          <a:solidFill>
                            <a:schemeClr val="bg1"/>
                          </a:solidFill>
                          <a:effectLst/>
                          <a:latin typeface="微软雅黑" panose="020B0503020204020204" pitchFamily="34" charset="-122"/>
                          <a:ea typeface="微软雅黑" panose="020B0503020204020204" pitchFamily="34" charset="-122"/>
                          <a:cs typeface="+mn-cs"/>
                        </a:rPr>
                        <a:t>[d]</a:t>
                      </a:r>
                      <a:endParaRPr lang="zh-CN" alt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024379"/>
                    </a:solidFill>
                  </a:tcPr>
                </a:tc>
                <a:tc>
                  <a:txBody>
                    <a:bodyPr/>
                    <a:lstStyle/>
                    <a:p>
                      <a:pPr algn="ctr">
                        <a:lnSpc>
                          <a:spcPts val="2000"/>
                        </a:lnSpc>
                      </a:pPr>
                      <a:r>
                        <a:rPr lang="en-US" sz="1200" dirty="0">
                          <a:solidFill>
                            <a:schemeClr val="tx1"/>
                          </a:solidFill>
                          <a:effectLst/>
                          <a:latin typeface="微软雅黑" panose="020B0503020204020204" pitchFamily="34" charset="-122"/>
                          <a:ea typeface="微软雅黑" panose="020B0503020204020204" pitchFamily="34" charset="-122"/>
                        </a:rPr>
                        <a:t>70.44</a:t>
                      </a:r>
                      <a:endParaRPr lang="zh-CN" sz="12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solidFill>
                            <a:schemeClr val="tx1"/>
                          </a:solidFill>
                          <a:effectLst/>
                          <a:latin typeface="微软雅黑" panose="020B0503020204020204" pitchFamily="34" charset="-122"/>
                          <a:ea typeface="微软雅黑" panose="020B0503020204020204" pitchFamily="34" charset="-122"/>
                        </a:rPr>
                        <a:t>81.68</a:t>
                      </a:r>
                      <a:endParaRPr lang="zh-CN" sz="12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solidFill>
                            <a:schemeClr val="tx1"/>
                          </a:solidFill>
                          <a:effectLst/>
                          <a:latin typeface="微软雅黑" panose="020B0503020204020204" pitchFamily="34" charset="-122"/>
                          <a:ea typeface="微软雅黑" panose="020B0503020204020204" pitchFamily="34" charset="-122"/>
                        </a:rPr>
                        <a:t>16.66</a:t>
                      </a:r>
                      <a:endParaRPr lang="zh-CN" sz="12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solidFill>
                            <a:schemeClr val="tx1"/>
                          </a:solidFill>
                          <a:effectLst/>
                          <a:latin typeface="微软雅黑" panose="020B0503020204020204" pitchFamily="34" charset="-122"/>
                          <a:ea typeface="微软雅黑" panose="020B0503020204020204" pitchFamily="34" charset="-122"/>
                        </a:rPr>
                        <a:t>5.96</a:t>
                      </a:r>
                      <a:endParaRPr lang="zh-CN" sz="12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solidFill>
                            <a:schemeClr val="tx1"/>
                          </a:solidFill>
                          <a:effectLst/>
                          <a:latin typeface="微软雅黑" panose="020B0503020204020204" pitchFamily="34" charset="-122"/>
                          <a:ea typeface="微软雅黑" panose="020B0503020204020204" pitchFamily="34" charset="-122"/>
                        </a:rPr>
                        <a:t>85.57</a:t>
                      </a:r>
                      <a:endParaRPr lang="zh-CN" sz="12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solidFill>
                            <a:schemeClr val="tx1"/>
                          </a:solidFill>
                          <a:effectLst/>
                          <a:latin typeface="微软雅黑" panose="020B0503020204020204" pitchFamily="34" charset="-122"/>
                          <a:ea typeface="微软雅黑" panose="020B0503020204020204" pitchFamily="34" charset="-122"/>
                        </a:rPr>
                        <a:t>72.73</a:t>
                      </a:r>
                      <a:endParaRPr lang="zh-CN" sz="12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solidFill>
                            <a:schemeClr val="tx1"/>
                          </a:solidFill>
                          <a:effectLst/>
                          <a:latin typeface="微软雅黑" panose="020B0503020204020204" pitchFamily="34" charset="-122"/>
                          <a:ea typeface="微软雅黑" panose="020B0503020204020204" pitchFamily="34" charset="-122"/>
                        </a:rPr>
                        <a:t>3.98</a:t>
                      </a:r>
                      <a:endParaRPr lang="zh-CN" sz="12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solidFill>
                      <a:srgbClr val="D9D9D9"/>
                    </a:solidFill>
                  </a:tcPr>
                </a:tc>
                <a:extLst>
                  <a:ext uri="{0D108BD9-81ED-4DB2-BD59-A6C34878D82A}">
                    <a16:rowId xmlns:a16="http://schemas.microsoft.com/office/drawing/2014/main" val="1267719325"/>
                  </a:ext>
                </a:extLst>
              </a:tr>
              <a:tr h="225582">
                <a:tc>
                  <a:txBody>
                    <a:bodyPr/>
                    <a:lstStyle/>
                    <a:p>
                      <a:pPr marL="0" algn="ctr" defTabSz="914400" rtl="0" eaLnBrk="1" latinLnBrk="0" hangingPunct="1">
                        <a:lnSpc>
                          <a:spcPts val="2000"/>
                        </a:lnSpc>
                      </a:pPr>
                      <a:r>
                        <a:rPr lang="en-US" sz="1200" b="1" kern="1200" dirty="0">
                          <a:solidFill>
                            <a:schemeClr val="bg1"/>
                          </a:solidFill>
                          <a:effectLst/>
                          <a:latin typeface="微软雅黑" panose="020B0503020204020204" pitchFamily="34" charset="-122"/>
                          <a:ea typeface="微软雅黑" panose="020B0503020204020204" pitchFamily="34" charset="-122"/>
                          <a:cs typeface="+mn-cs"/>
                        </a:rPr>
                        <a:t>[e]</a:t>
                      </a:r>
                      <a:endParaRPr lang="zh-CN" alt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024379"/>
                    </a:solidFill>
                  </a:tcPr>
                </a:tc>
                <a:tc>
                  <a:txBody>
                    <a:bodyPr/>
                    <a:lstStyle/>
                    <a:p>
                      <a:pPr algn="ctr">
                        <a:lnSpc>
                          <a:spcPts val="2000"/>
                        </a:lnSpc>
                      </a:pPr>
                      <a:r>
                        <a:rPr lang="en-US" sz="1200">
                          <a:solidFill>
                            <a:schemeClr val="tx1"/>
                          </a:solidFill>
                          <a:effectLst/>
                          <a:latin typeface="微软雅黑" panose="020B0503020204020204" pitchFamily="34" charset="-122"/>
                          <a:ea typeface="微软雅黑" panose="020B0503020204020204" pitchFamily="34" charset="-122"/>
                        </a:rPr>
                        <a:t>73.15</a:t>
                      </a:r>
                      <a:endParaRPr lang="zh-CN" sz="12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solidFill>
                            <a:schemeClr val="tx1"/>
                          </a:solidFill>
                          <a:effectLst/>
                          <a:latin typeface="微软雅黑" panose="020B0503020204020204" pitchFamily="34" charset="-122"/>
                          <a:ea typeface="微软雅黑" panose="020B0503020204020204" pitchFamily="34" charset="-122"/>
                        </a:rPr>
                        <a:t>83.70</a:t>
                      </a:r>
                      <a:endParaRPr lang="zh-CN" sz="12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solidFill>
                            <a:schemeClr val="tx1"/>
                          </a:solidFill>
                          <a:effectLst/>
                          <a:latin typeface="微软雅黑" panose="020B0503020204020204" pitchFamily="34" charset="-122"/>
                          <a:ea typeface="微软雅黑" panose="020B0503020204020204" pitchFamily="34" charset="-122"/>
                        </a:rPr>
                        <a:t>10.68</a:t>
                      </a:r>
                      <a:endParaRPr lang="zh-CN" sz="12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solidFill>
                            <a:schemeClr val="tx1"/>
                          </a:solidFill>
                          <a:effectLst/>
                          <a:latin typeface="微软雅黑" panose="020B0503020204020204" pitchFamily="34" charset="-122"/>
                          <a:ea typeface="微软雅黑" panose="020B0503020204020204" pitchFamily="34" charset="-122"/>
                        </a:rPr>
                        <a:t>2.28</a:t>
                      </a:r>
                      <a:endParaRPr lang="zh-CN" sz="12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solidFill>
                            <a:schemeClr val="tx1"/>
                          </a:solidFill>
                          <a:effectLst/>
                          <a:latin typeface="微软雅黑" panose="020B0503020204020204" pitchFamily="34" charset="-122"/>
                          <a:ea typeface="微软雅黑" panose="020B0503020204020204" pitchFamily="34" charset="-122"/>
                        </a:rPr>
                        <a:t>87.86</a:t>
                      </a:r>
                      <a:endParaRPr lang="zh-CN" sz="12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solidFill>
                            <a:schemeClr val="tx1"/>
                          </a:solidFill>
                          <a:effectLst/>
                          <a:latin typeface="微软雅黑" panose="020B0503020204020204" pitchFamily="34" charset="-122"/>
                          <a:ea typeface="微软雅黑" panose="020B0503020204020204" pitchFamily="34" charset="-122"/>
                        </a:rPr>
                        <a:t>74.06</a:t>
                      </a:r>
                      <a:endParaRPr lang="zh-CN" sz="12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solidFill>
                            <a:schemeClr val="tx1"/>
                          </a:solidFill>
                          <a:effectLst/>
                          <a:latin typeface="微软雅黑" panose="020B0503020204020204" pitchFamily="34" charset="-122"/>
                          <a:ea typeface="微软雅黑" panose="020B0503020204020204" pitchFamily="34" charset="-122"/>
                        </a:rPr>
                        <a:t>2.77</a:t>
                      </a:r>
                      <a:endParaRPr lang="zh-CN" sz="12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solidFill>
                      <a:srgbClr val="D9D9D9"/>
                    </a:solidFill>
                  </a:tcPr>
                </a:tc>
                <a:extLst>
                  <a:ext uri="{0D108BD9-81ED-4DB2-BD59-A6C34878D82A}">
                    <a16:rowId xmlns:a16="http://schemas.microsoft.com/office/drawing/2014/main" val="3835310376"/>
                  </a:ext>
                </a:extLst>
              </a:tr>
              <a:tr h="225582">
                <a:tc>
                  <a:txBody>
                    <a:bodyPr/>
                    <a:lstStyle/>
                    <a:p>
                      <a:pPr marL="0" algn="ctr" defTabSz="914400" rtl="0" eaLnBrk="1" latinLnBrk="0" hangingPunct="1">
                        <a:lnSpc>
                          <a:spcPts val="2000"/>
                        </a:lnSpc>
                      </a:pPr>
                      <a:r>
                        <a:rPr lang="en-US" sz="1200" b="1" kern="1200" dirty="0">
                          <a:solidFill>
                            <a:schemeClr val="bg1"/>
                          </a:solidFill>
                          <a:effectLst/>
                          <a:latin typeface="微软雅黑" panose="020B0503020204020204" pitchFamily="34" charset="-122"/>
                          <a:ea typeface="微软雅黑" panose="020B0503020204020204" pitchFamily="34" charset="-122"/>
                          <a:cs typeface="+mn-cs"/>
                        </a:rPr>
                        <a:t>Ours</a:t>
                      </a:r>
                      <a:endParaRPr lang="zh-CN" altLang="en-US" sz="1200" b="1" kern="120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024379"/>
                    </a:solidFill>
                  </a:tcPr>
                </a:tc>
                <a:tc>
                  <a:txBody>
                    <a:bodyPr/>
                    <a:lstStyle/>
                    <a:p>
                      <a:pPr algn="ctr">
                        <a:lnSpc>
                          <a:spcPts val="2000"/>
                        </a:lnSpc>
                      </a:pPr>
                      <a:r>
                        <a:rPr lang="en-US" sz="1200" b="1" dirty="0">
                          <a:solidFill>
                            <a:schemeClr val="tx1"/>
                          </a:solidFill>
                          <a:effectLst/>
                          <a:latin typeface="微软雅黑" panose="020B0503020204020204" pitchFamily="34" charset="-122"/>
                          <a:ea typeface="微软雅黑" panose="020B0503020204020204" pitchFamily="34" charset="-122"/>
                        </a:rPr>
                        <a:t>75.94</a:t>
                      </a:r>
                      <a:endParaRPr lang="zh-CN" sz="12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solidFill>
                            <a:schemeClr val="tx1"/>
                          </a:solidFill>
                          <a:effectLst/>
                          <a:latin typeface="微软雅黑" panose="020B0503020204020204" pitchFamily="34" charset="-122"/>
                          <a:ea typeface="微软雅黑" panose="020B0503020204020204" pitchFamily="34" charset="-122"/>
                        </a:rPr>
                        <a:t>85.68</a:t>
                      </a:r>
                      <a:endParaRPr lang="zh-CN" sz="12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solidFill>
                            <a:schemeClr val="tx1"/>
                          </a:solidFill>
                          <a:effectLst/>
                          <a:latin typeface="微软雅黑" panose="020B0503020204020204" pitchFamily="34" charset="-122"/>
                          <a:ea typeface="微软雅黑" panose="020B0503020204020204" pitchFamily="34" charset="-122"/>
                        </a:rPr>
                        <a:t>6.62</a:t>
                      </a:r>
                      <a:endParaRPr lang="zh-CN" sz="12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solidFill>
                            <a:schemeClr val="tx1"/>
                          </a:solidFill>
                          <a:effectLst/>
                          <a:latin typeface="微软雅黑" panose="020B0503020204020204" pitchFamily="34" charset="-122"/>
                          <a:ea typeface="微软雅黑" panose="020B0503020204020204" pitchFamily="34" charset="-122"/>
                        </a:rPr>
                        <a:t>1.32</a:t>
                      </a:r>
                      <a:endParaRPr lang="zh-CN" sz="12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solidFill>
                            <a:schemeClr val="tx1"/>
                          </a:solidFill>
                          <a:effectLst/>
                          <a:latin typeface="微软雅黑" panose="020B0503020204020204" pitchFamily="34" charset="-122"/>
                          <a:ea typeface="微软雅黑" panose="020B0503020204020204" pitchFamily="34" charset="-122"/>
                        </a:rPr>
                        <a:t>89.63</a:t>
                      </a:r>
                      <a:endParaRPr lang="zh-CN" sz="12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solidFill>
                            <a:schemeClr val="tx1"/>
                          </a:solidFill>
                          <a:effectLst/>
                          <a:latin typeface="微软雅黑" panose="020B0503020204020204" pitchFamily="34" charset="-122"/>
                          <a:ea typeface="微软雅黑" panose="020B0503020204020204" pitchFamily="34" charset="-122"/>
                        </a:rPr>
                        <a:t>76.47</a:t>
                      </a:r>
                      <a:endParaRPr lang="zh-CN" sz="12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solidFill>
                            <a:schemeClr val="tx1"/>
                          </a:solidFill>
                          <a:effectLst/>
                          <a:latin typeface="微软雅黑" panose="020B0503020204020204" pitchFamily="34" charset="-122"/>
                          <a:ea typeface="微软雅黑" panose="020B0503020204020204" pitchFamily="34" charset="-122"/>
                        </a:rPr>
                        <a:t>1.21</a:t>
                      </a:r>
                      <a:endParaRPr lang="zh-CN" sz="12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solidFill>
                      <a:srgbClr val="D9D9D9"/>
                    </a:solidFill>
                  </a:tcPr>
                </a:tc>
                <a:extLst>
                  <a:ext uri="{0D108BD9-81ED-4DB2-BD59-A6C34878D82A}">
                    <a16:rowId xmlns:a16="http://schemas.microsoft.com/office/drawing/2014/main" val="1801773461"/>
                  </a:ext>
                </a:extLst>
              </a:tr>
            </a:tbl>
          </a:graphicData>
        </a:graphic>
      </p:graphicFrame>
      <p:pic>
        <p:nvPicPr>
          <p:cNvPr id="15" name="图形 1123">
            <a:extLst>
              <a:ext uri="{FF2B5EF4-FFF2-40B4-BE49-F238E27FC236}">
                <a16:creationId xmlns:a16="http://schemas.microsoft.com/office/drawing/2014/main" id="{817AE924-AAF5-266A-919D-DBA57AC1EB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0032" y="70114"/>
            <a:ext cx="3826768" cy="3043760"/>
          </a:xfrm>
          <a:prstGeom prst="rect">
            <a:avLst/>
          </a:prstGeom>
        </p:spPr>
      </p:pic>
      <p:sp>
        <p:nvSpPr>
          <p:cNvPr id="16" name="矩形 15">
            <a:extLst>
              <a:ext uri="{FF2B5EF4-FFF2-40B4-BE49-F238E27FC236}">
                <a16:creationId xmlns:a16="http://schemas.microsoft.com/office/drawing/2014/main" id="{EF3566C2-4ABD-CCCC-0724-E8DE325A0004}"/>
              </a:ext>
            </a:extLst>
          </p:cNvPr>
          <p:cNvSpPr/>
          <p:nvPr/>
        </p:nvSpPr>
        <p:spPr bwMode="auto">
          <a:xfrm>
            <a:off x="1835696" y="499946"/>
            <a:ext cx="2736304" cy="2407070"/>
          </a:xfrm>
          <a:prstGeom prst="rect">
            <a:avLst/>
          </a:prstGeom>
          <a:solidFill>
            <a:srgbClr val="EDF2F8"/>
          </a:solidFill>
          <a:ln w="19050">
            <a:solidFill>
              <a:srgbClr val="024379"/>
            </a:solidFill>
            <a:prstDash val="dash"/>
          </a:ln>
        </p:spPr>
        <p:txBody>
          <a:bodyPr wrap="square" lIns="180000" tIns="252000" rIns="180000" bIns="252000" rtlCol="0" anchor="ctr">
            <a:spAutoFit/>
          </a:bodyPr>
          <a:lstStyle/>
          <a:p>
            <a:pPr algn="just">
              <a:lnSpc>
                <a:spcPct val="150000"/>
              </a:lnSpc>
            </a:pPr>
            <a:r>
              <a:rPr lang="zh-CN" altLang="en-US" sz="1400" b="1" dirty="0">
                <a:solidFill>
                  <a:schemeClr val="tx2"/>
                </a:solidFill>
                <a:latin typeface="微软雅黑" panose="020B0503020204020204" pitchFamily="34" charset="-122"/>
                <a:ea typeface="微软雅黑" panose="020B0503020204020204" pitchFamily="34" charset="-122"/>
              </a:rPr>
              <a:t>对比模型：</a:t>
            </a:r>
            <a:endParaRPr lang="en-US" altLang="zh-CN" sz="1400" b="1" dirty="0">
              <a:solidFill>
                <a:schemeClr val="tx2"/>
              </a:solidFill>
              <a:latin typeface="微软雅黑" panose="020B0503020204020204" pitchFamily="34" charset="-122"/>
              <a:ea typeface="微软雅黑" panose="020B0503020204020204" pitchFamily="34" charset="-122"/>
            </a:endParaRPr>
          </a:p>
          <a:p>
            <a:pPr algn="just">
              <a:lnSpc>
                <a:spcPct val="150000"/>
              </a:lnSpc>
            </a:pPr>
            <a:r>
              <a:rPr lang="en-US" altLang="zh-CN" sz="1400" dirty="0">
                <a:solidFill>
                  <a:schemeClr val="tx2"/>
                </a:solidFill>
                <a:latin typeface="微软雅黑" panose="020B0503020204020204" pitchFamily="34" charset="-122"/>
                <a:ea typeface="微软雅黑" panose="020B0503020204020204" pitchFamily="34" charset="-122"/>
              </a:rPr>
              <a:t>[a] </a:t>
            </a:r>
            <a:r>
              <a:rPr kumimoji="0" lang="en-US" altLang="zh-CN" sz="1400" i="0" u="none" strike="noStrike" cap="none" normalizeH="0" baseline="0" dirty="0" err="1">
                <a:ln>
                  <a:noFill/>
                </a:ln>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rPr>
              <a:t>CaraNet</a:t>
            </a:r>
            <a:endParaRPr lang="en-US" altLang="zh-CN" sz="1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kumimoji="0" lang="en-US" altLang="zh-CN" sz="140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rPr>
              <a:t>[b] Med-Transformer</a:t>
            </a:r>
            <a:endParaRPr lang="en-US" altLang="zh-CN" sz="1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kumimoji="0" lang="en-US" altLang="zh-CN" sz="140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rPr>
              <a:t>[c] U-Net</a:t>
            </a:r>
            <a:endParaRPr lang="en-US" altLang="zh-CN" sz="1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kumimoji="0" lang="en-US" altLang="zh-CN" sz="140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rPr>
              <a:t>[d] </a:t>
            </a:r>
            <a:r>
              <a:rPr kumimoji="0" lang="en-US" altLang="zh-CN" sz="1400" i="0" u="none" strike="noStrike" cap="none" normalizeH="0" baseline="0" dirty="0" err="1">
                <a:ln>
                  <a:noFill/>
                </a:ln>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rPr>
              <a:t>UNet</a:t>
            </a:r>
            <a:r>
              <a:rPr kumimoji="0" lang="en-US" altLang="zh-CN" sz="140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rPr>
              <a:t>++</a:t>
            </a:r>
          </a:p>
          <a:p>
            <a:pPr algn="just">
              <a:lnSpc>
                <a:spcPct val="150000"/>
              </a:lnSpc>
            </a:pPr>
            <a:r>
              <a:rPr lang="en-US" altLang="zh-CN" sz="1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[e]</a:t>
            </a:r>
            <a:r>
              <a:rPr kumimoji="0" lang="en-US" altLang="zh-CN" sz="1400" i="0" u="none" strike="noStrike" cap="none" normalizeH="0" baseline="0" dirty="0" err="1">
                <a:ln>
                  <a:noFill/>
                </a:ln>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rPr>
              <a:t>Transunet</a:t>
            </a:r>
            <a:r>
              <a:rPr kumimoji="0" lang="en-US" altLang="zh-CN" sz="140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rPr>
              <a:t> </a:t>
            </a:r>
          </a:p>
        </p:txBody>
      </p:sp>
      <p:pic>
        <p:nvPicPr>
          <p:cNvPr id="17" name="图片 16">
            <a:extLst>
              <a:ext uri="{FF2B5EF4-FFF2-40B4-BE49-F238E27FC236}">
                <a16:creationId xmlns:a16="http://schemas.microsoft.com/office/drawing/2014/main" id="{95C47DFC-B7A5-BF68-2D61-856E2A40C844}"/>
              </a:ext>
            </a:extLst>
          </p:cNvPr>
          <p:cNvPicPr>
            <a:picLocks noChangeAspect="1"/>
          </p:cNvPicPr>
          <p:nvPr/>
        </p:nvPicPr>
        <p:blipFill>
          <a:blip r:embed="rId11" cstate="print">
            <a:extLst>
              <a:ext uri="{BEBA8EAE-BF5A-486C-A8C5-ECC9F3942E4B}">
                <a14:imgProps xmlns:a14="http://schemas.microsoft.com/office/drawing/2010/main">
                  <a14:imgLayer r:embed="rId12">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spTree>
    <p:custDataLst>
      <p:tags r:id="rId1"/>
    </p:custDataLst>
    <p:extLst>
      <p:ext uri="{BB962C8B-B14F-4D97-AF65-F5344CB8AC3E}">
        <p14:creationId xmlns:p14="http://schemas.microsoft.com/office/powerpoint/2010/main" val="3233794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C2957447-7A1B-9A77-1B13-FF0DE8F17AD1}"/>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7BE304D7-E4AF-394C-3E35-4CF34E08CDAA}"/>
              </a:ext>
            </a:extLst>
          </p:cNvPr>
          <p:cNvSpPr>
            <a:spLocks noChangeArrowheads="1"/>
          </p:cNvSpPr>
          <p:nvPr>
            <p:custDataLst>
              <p:tags r:id="rId3"/>
            </p:custDataLst>
          </p:nvPr>
        </p:nvSpPr>
        <p:spPr bwMode="auto">
          <a:xfrm>
            <a:off x="-32157" y="1856997"/>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noProof="1">
                <a:solidFill>
                  <a:schemeClr val="bg1"/>
                </a:solidFill>
                <a:ea typeface="微软雅黑" panose="020B0503020204020204" pitchFamily="34" charset="-122"/>
                <a:sym typeface="Arial" panose="020B0604020202020204" pitchFamily="34" charset="0"/>
              </a:rPr>
              <a:t>2D</a:t>
            </a:r>
            <a:r>
              <a:rPr lang="zh-CN" altLang="en-US" sz="1400" b="1" noProof="1">
                <a:solidFill>
                  <a:schemeClr val="bg1"/>
                </a:solidFill>
                <a:ea typeface="微软雅黑" panose="020B0503020204020204" pitchFamily="34" charset="-122"/>
                <a:sym typeface="Arial" panose="020B0604020202020204" pitchFamily="34" charset="0"/>
              </a:rPr>
              <a:t>肝脏肿瘤分割</a:t>
            </a:r>
          </a:p>
        </p:txBody>
      </p:sp>
      <p:sp>
        <p:nvSpPr>
          <p:cNvPr id="10" name="MH_SubTitle_1">
            <a:extLst>
              <a:ext uri="{FF2B5EF4-FFF2-40B4-BE49-F238E27FC236}">
                <a16:creationId xmlns:a16="http://schemas.microsoft.com/office/drawing/2014/main" id="{D3D482B4-F3E3-D2D7-5574-89571CCCC0E3}"/>
              </a:ext>
            </a:extLst>
          </p:cNvPr>
          <p:cNvSpPr>
            <a:spLocks noChangeArrowheads="1"/>
          </p:cNvSpPr>
          <p:nvPr>
            <p:custDataLst>
              <p:tags r:id="rId4"/>
            </p:custDataLst>
          </p:nvPr>
        </p:nvSpPr>
        <p:spPr bwMode="auto">
          <a:xfrm>
            <a:off x="-32157" y="2529433"/>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en-US" altLang="zh-CN"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3D</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CAA4B5EC-9602-287B-0513-0947ECAEEE98}"/>
              </a:ext>
            </a:extLst>
          </p:cNvPr>
          <p:cNvSpPr>
            <a:spLocks noChangeArrowheads="1"/>
          </p:cNvSpPr>
          <p:nvPr>
            <p:custDataLst>
              <p:tags r:id="rId5"/>
            </p:custDataLst>
          </p:nvPr>
        </p:nvSpPr>
        <p:spPr bwMode="auto">
          <a:xfrm>
            <a:off x="-32157" y="3201869"/>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肝脏肿瘤辅助诊断</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endParaRPr>
          </a:p>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系统</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设计</a:t>
            </a:r>
          </a:p>
        </p:txBody>
      </p:sp>
      <p:sp>
        <p:nvSpPr>
          <p:cNvPr id="12" name="MH_SubTitle_1">
            <a:extLst>
              <a:ext uri="{FF2B5EF4-FFF2-40B4-BE49-F238E27FC236}">
                <a16:creationId xmlns:a16="http://schemas.microsoft.com/office/drawing/2014/main" id="{C96809CD-E382-4AE3-3274-86FD8E37D6F0}"/>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矩形 12">
            <a:extLst>
              <a:ext uri="{FF2B5EF4-FFF2-40B4-BE49-F238E27FC236}">
                <a16:creationId xmlns:a16="http://schemas.microsoft.com/office/drawing/2014/main" id="{A947AA29-B7CD-B09C-4715-26B6D7D468E0}"/>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Calibri" panose="020F0502020204030204"/>
                <a:ea typeface="宋体" panose="02010600030101010101" pitchFamily="2" charset="-122"/>
              </a:rPr>
              <a:t>3</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4" name="矩形 13">
            <a:extLst>
              <a:ext uri="{FF2B5EF4-FFF2-40B4-BE49-F238E27FC236}">
                <a16:creationId xmlns:a16="http://schemas.microsoft.com/office/drawing/2014/main" id="{1154525B-C168-A747-B740-B0939183F2EE}"/>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实验分析</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 name="灯片编号占位符 1">
            <a:extLst>
              <a:ext uri="{FF2B5EF4-FFF2-40B4-BE49-F238E27FC236}">
                <a16:creationId xmlns:a16="http://schemas.microsoft.com/office/drawing/2014/main" id="{7717474C-64EE-A847-DDD9-236A44FA07A8}"/>
              </a:ext>
            </a:extLst>
          </p:cNvPr>
          <p:cNvSpPr>
            <a:spLocks noGrp="1"/>
          </p:cNvSpPr>
          <p:nvPr>
            <p:ph type="sldNum" sz="quarter" idx="12"/>
          </p:nvPr>
        </p:nvSpPr>
        <p:spPr/>
        <p:txBody>
          <a:bodyPr/>
          <a:lstStyle/>
          <a:p>
            <a:fld id="{D2EFEC80-C177-4EEF-9320-A00DE3C9E654}" type="slidenum">
              <a:rPr lang="en-US" altLang="zh-CN" smtClean="0"/>
              <a:t>11</a:t>
            </a:fld>
            <a:endParaRPr lang="zh-CN" altLang="en-US"/>
          </a:p>
        </p:txBody>
      </p:sp>
      <p:graphicFrame>
        <p:nvGraphicFramePr>
          <p:cNvPr id="7" name="表格 6">
            <a:extLst>
              <a:ext uri="{FF2B5EF4-FFF2-40B4-BE49-F238E27FC236}">
                <a16:creationId xmlns:a16="http://schemas.microsoft.com/office/drawing/2014/main" id="{F3B1B71F-3E4A-4542-CD5B-B3A6047495A2}"/>
              </a:ext>
            </a:extLst>
          </p:cNvPr>
          <p:cNvGraphicFramePr>
            <a:graphicFrameLocks noGrp="1"/>
          </p:cNvGraphicFramePr>
          <p:nvPr>
            <p:extLst>
              <p:ext uri="{D42A27DB-BD31-4B8C-83A1-F6EECF244321}">
                <p14:modId xmlns:p14="http://schemas.microsoft.com/office/powerpoint/2010/main" val="3500815367"/>
              </p:ext>
            </p:extLst>
          </p:nvPr>
        </p:nvGraphicFramePr>
        <p:xfrm>
          <a:off x="1835696" y="2722839"/>
          <a:ext cx="6851105" cy="1814072"/>
        </p:xfrm>
        <a:graphic>
          <a:graphicData uri="http://schemas.openxmlformats.org/drawingml/2006/table">
            <a:tbl>
              <a:tblPr firstRow="1" firstCol="1" bandRow="1">
                <a:tableStyleId>{5C22544A-7EE6-4342-B048-85BDC9FD1C3A}</a:tableStyleId>
              </a:tblPr>
              <a:tblGrid>
                <a:gridCol w="989300">
                  <a:extLst>
                    <a:ext uri="{9D8B030D-6E8A-4147-A177-3AD203B41FA5}">
                      <a16:colId xmlns:a16="http://schemas.microsoft.com/office/drawing/2014/main" val="1426077726"/>
                    </a:ext>
                  </a:extLst>
                </a:gridCol>
                <a:gridCol w="989300">
                  <a:extLst>
                    <a:ext uri="{9D8B030D-6E8A-4147-A177-3AD203B41FA5}">
                      <a16:colId xmlns:a16="http://schemas.microsoft.com/office/drawing/2014/main" val="3015309728"/>
                    </a:ext>
                  </a:extLst>
                </a:gridCol>
                <a:gridCol w="914090">
                  <a:extLst>
                    <a:ext uri="{9D8B030D-6E8A-4147-A177-3AD203B41FA5}">
                      <a16:colId xmlns:a16="http://schemas.microsoft.com/office/drawing/2014/main" val="2659857637"/>
                    </a:ext>
                  </a:extLst>
                </a:gridCol>
                <a:gridCol w="1065727">
                  <a:extLst>
                    <a:ext uri="{9D8B030D-6E8A-4147-A177-3AD203B41FA5}">
                      <a16:colId xmlns:a16="http://schemas.microsoft.com/office/drawing/2014/main" val="1203775485"/>
                    </a:ext>
                  </a:extLst>
                </a:gridCol>
                <a:gridCol w="989604">
                  <a:extLst>
                    <a:ext uri="{9D8B030D-6E8A-4147-A177-3AD203B41FA5}">
                      <a16:colId xmlns:a16="http://schemas.microsoft.com/office/drawing/2014/main" val="2353522664"/>
                    </a:ext>
                  </a:extLst>
                </a:gridCol>
                <a:gridCol w="989604">
                  <a:extLst>
                    <a:ext uri="{9D8B030D-6E8A-4147-A177-3AD203B41FA5}">
                      <a16:colId xmlns:a16="http://schemas.microsoft.com/office/drawing/2014/main" val="1582446056"/>
                    </a:ext>
                  </a:extLst>
                </a:gridCol>
                <a:gridCol w="913480">
                  <a:extLst>
                    <a:ext uri="{9D8B030D-6E8A-4147-A177-3AD203B41FA5}">
                      <a16:colId xmlns:a16="http://schemas.microsoft.com/office/drawing/2014/main" val="49545923"/>
                    </a:ext>
                  </a:extLst>
                </a:gridCol>
              </a:tblGrid>
              <a:tr h="0">
                <a:tc rowSpan="2">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Method</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gridSpan="3">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ISIC2019</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hMerge="1">
                  <a:txBody>
                    <a:bodyPr/>
                    <a:lstStyle/>
                    <a:p>
                      <a:endParaRPr lang="zh-CN" altLang="en-US"/>
                    </a:p>
                  </a:txBody>
                  <a:tcPr/>
                </a:tc>
                <a:tc hMerge="1">
                  <a:txBody>
                    <a:bodyPr/>
                    <a:lstStyle/>
                    <a:p>
                      <a:endParaRPr lang="zh-CN" altLang="en-US"/>
                    </a:p>
                  </a:txBody>
                  <a:tcPr/>
                </a:tc>
                <a:tc gridSpan="3">
                  <a:txBody>
                    <a:bodyPr/>
                    <a:lstStyle/>
                    <a:p>
                      <a:pPr algn="ctr">
                        <a:lnSpc>
                          <a:spcPts val="2000"/>
                        </a:lnSpc>
                      </a:pPr>
                      <a:r>
                        <a:rPr lang="en-US" sz="1200" dirty="0" err="1">
                          <a:effectLst/>
                          <a:latin typeface="微软雅黑" panose="020B0503020204020204" pitchFamily="34" charset="-122"/>
                          <a:ea typeface="微软雅黑" panose="020B0503020204020204" pitchFamily="34" charset="-122"/>
                        </a:rPr>
                        <a:t>Kvasir</a:t>
                      </a:r>
                      <a:r>
                        <a:rPr lang="en-US" sz="1200" dirty="0">
                          <a:effectLst/>
                          <a:latin typeface="微软雅黑" panose="020B0503020204020204" pitchFamily="34" charset="-122"/>
                          <a:ea typeface="微软雅黑" panose="020B0503020204020204" pitchFamily="34" charset="-122"/>
                        </a:rPr>
                        <a:t>-SEG</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37383451"/>
                  </a:ext>
                </a:extLst>
              </a:tr>
              <a:tr h="0">
                <a:tc vMerge="1">
                  <a:txBody>
                    <a:bodyPr/>
                    <a:lstStyle/>
                    <a:p>
                      <a:endParaRPr lang="zh-CN" altLang="en-US"/>
                    </a:p>
                  </a:txBody>
                  <a:tcPr/>
                </a:tc>
                <a:tc>
                  <a:txBody>
                    <a:bodyPr/>
                    <a:lstStyle/>
                    <a:p>
                      <a:pPr algn="ctr">
                        <a:lnSpc>
                          <a:spcPts val="2000"/>
                        </a:lnSpc>
                      </a:pPr>
                      <a:r>
                        <a:rPr lang="en-US" sz="1200" b="1" kern="1200" dirty="0">
                          <a:solidFill>
                            <a:schemeClr val="lt1"/>
                          </a:solidFill>
                          <a:effectLst/>
                          <a:latin typeface="微软雅黑" panose="020B0503020204020204" pitchFamily="34" charset="-122"/>
                          <a:ea typeface="微软雅黑" panose="020B0503020204020204" pitchFamily="34" charset="-122"/>
                          <a:cs typeface="+mn-cs"/>
                        </a:rPr>
                        <a:t>DICE(%)</a:t>
                      </a:r>
                      <a:endParaRPr lang="zh-CN" altLang="en-US" sz="1200" b="1" kern="1200" dirty="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024379"/>
                    </a:solidFill>
                  </a:tcPr>
                </a:tc>
                <a:tc>
                  <a:txBody>
                    <a:bodyPr/>
                    <a:lstStyle/>
                    <a:p>
                      <a:pPr algn="ctr">
                        <a:lnSpc>
                          <a:spcPts val="2000"/>
                        </a:lnSpc>
                      </a:pPr>
                      <a:r>
                        <a:rPr lang="en-US" sz="1200" b="1" kern="1200" dirty="0">
                          <a:solidFill>
                            <a:schemeClr val="lt1"/>
                          </a:solidFill>
                          <a:effectLst/>
                          <a:latin typeface="微软雅黑" panose="020B0503020204020204" pitchFamily="34" charset="-122"/>
                          <a:ea typeface="微软雅黑" panose="020B0503020204020204" pitchFamily="34" charset="-122"/>
                          <a:cs typeface="+mn-cs"/>
                        </a:rPr>
                        <a:t>SE(%)</a:t>
                      </a:r>
                      <a:endParaRPr lang="zh-CN" altLang="en-US" sz="1200" b="1" kern="1200" dirty="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024379"/>
                    </a:solidFill>
                  </a:tcPr>
                </a:tc>
                <a:tc>
                  <a:txBody>
                    <a:bodyPr/>
                    <a:lstStyle/>
                    <a:p>
                      <a:pPr algn="ctr">
                        <a:lnSpc>
                          <a:spcPts val="2000"/>
                        </a:lnSpc>
                      </a:pPr>
                      <a:r>
                        <a:rPr lang="en-US" sz="1200" b="1" kern="1200" dirty="0">
                          <a:solidFill>
                            <a:schemeClr val="lt1"/>
                          </a:solidFill>
                          <a:effectLst/>
                          <a:latin typeface="微软雅黑" panose="020B0503020204020204" pitchFamily="34" charset="-122"/>
                          <a:ea typeface="微软雅黑" panose="020B0503020204020204" pitchFamily="34" charset="-122"/>
                          <a:cs typeface="+mn-cs"/>
                        </a:rPr>
                        <a:t>ASD(mm)</a:t>
                      </a:r>
                      <a:endParaRPr lang="zh-CN" altLang="en-US" sz="1200" b="1" kern="1200" dirty="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024379"/>
                    </a:solidFill>
                  </a:tcPr>
                </a:tc>
                <a:tc>
                  <a:txBody>
                    <a:bodyPr/>
                    <a:lstStyle/>
                    <a:p>
                      <a:pPr algn="ctr">
                        <a:lnSpc>
                          <a:spcPts val="2000"/>
                        </a:lnSpc>
                      </a:pPr>
                      <a:r>
                        <a:rPr lang="en-US" sz="1200" b="1" kern="1200" dirty="0">
                          <a:solidFill>
                            <a:schemeClr val="lt1"/>
                          </a:solidFill>
                          <a:effectLst/>
                          <a:latin typeface="微软雅黑" panose="020B0503020204020204" pitchFamily="34" charset="-122"/>
                          <a:ea typeface="微软雅黑" panose="020B0503020204020204" pitchFamily="34" charset="-122"/>
                          <a:cs typeface="+mn-cs"/>
                        </a:rPr>
                        <a:t>DICE(%)</a:t>
                      </a:r>
                      <a:endParaRPr lang="zh-CN" altLang="en-US" sz="1200" b="1" kern="1200" dirty="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024379"/>
                    </a:solidFill>
                  </a:tcPr>
                </a:tc>
                <a:tc>
                  <a:txBody>
                    <a:bodyPr/>
                    <a:lstStyle/>
                    <a:p>
                      <a:pPr algn="ctr">
                        <a:lnSpc>
                          <a:spcPts val="2000"/>
                        </a:lnSpc>
                      </a:pPr>
                      <a:r>
                        <a:rPr lang="en-US" sz="1200" b="1" kern="1200" dirty="0">
                          <a:solidFill>
                            <a:schemeClr val="lt1"/>
                          </a:solidFill>
                          <a:effectLst/>
                          <a:latin typeface="微软雅黑" panose="020B0503020204020204" pitchFamily="34" charset="-122"/>
                          <a:ea typeface="微软雅黑" panose="020B0503020204020204" pitchFamily="34" charset="-122"/>
                          <a:cs typeface="+mn-cs"/>
                        </a:rPr>
                        <a:t>SE(%)</a:t>
                      </a:r>
                      <a:endParaRPr lang="zh-CN" altLang="en-US" sz="1200" b="1" kern="1200" dirty="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024379"/>
                    </a:solidFill>
                  </a:tcPr>
                </a:tc>
                <a:tc>
                  <a:txBody>
                    <a:bodyPr/>
                    <a:lstStyle/>
                    <a:p>
                      <a:pPr algn="ctr">
                        <a:lnSpc>
                          <a:spcPts val="2000"/>
                        </a:lnSpc>
                      </a:pPr>
                      <a:r>
                        <a:rPr lang="en-US" sz="1200" b="1" kern="1200" dirty="0">
                          <a:solidFill>
                            <a:schemeClr val="lt1"/>
                          </a:solidFill>
                          <a:effectLst/>
                          <a:latin typeface="微软雅黑" panose="020B0503020204020204" pitchFamily="34" charset="-122"/>
                          <a:ea typeface="微软雅黑" panose="020B0503020204020204" pitchFamily="34" charset="-122"/>
                          <a:cs typeface="+mn-cs"/>
                        </a:rPr>
                        <a:t>ASD(mm)</a:t>
                      </a:r>
                      <a:endParaRPr lang="zh-CN" altLang="en-US" sz="1200" b="1" kern="1200" dirty="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024379"/>
                    </a:solidFill>
                  </a:tcPr>
                </a:tc>
                <a:extLst>
                  <a:ext uri="{0D108BD9-81ED-4DB2-BD59-A6C34878D82A}">
                    <a16:rowId xmlns:a16="http://schemas.microsoft.com/office/drawing/2014/main" val="2682828503"/>
                  </a:ext>
                </a:extLst>
              </a:tr>
              <a:tr h="0">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[a]</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89.86</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92.51</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1.03</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85.18</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86.51</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1.82</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3420420925"/>
                  </a:ext>
                </a:extLst>
              </a:tr>
              <a:tr h="0">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[b]</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86.62</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91.08</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1.86</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82.57</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84.67</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2.35</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160871240"/>
                  </a:ext>
                </a:extLst>
              </a:tr>
              <a:tr h="0">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[c]</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81.96</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86.13</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3.97</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67.45</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70.26</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5.42</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533678853"/>
                  </a:ext>
                </a:extLst>
              </a:tr>
              <a:tr h="0">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[d]</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83.29</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88.75</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3.19</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71.48</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72.54</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4.88</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2726405615"/>
                  </a:ext>
                </a:extLst>
              </a:tr>
              <a:tr h="61798">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[e]</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89.68</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92.73</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1.28</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85.66</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86.16</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2.01</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1411642701"/>
                  </a:ext>
                </a:extLst>
              </a:tr>
              <a:tr h="0">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Ours</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b="1" dirty="0">
                          <a:effectLst/>
                          <a:latin typeface="微软雅黑" panose="020B0503020204020204" pitchFamily="34" charset="-122"/>
                          <a:ea typeface="微软雅黑" panose="020B0503020204020204" pitchFamily="34" charset="-122"/>
                        </a:rPr>
                        <a:t>91.25</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effectLst/>
                          <a:latin typeface="微软雅黑" panose="020B0503020204020204" pitchFamily="34" charset="-122"/>
                          <a:ea typeface="微软雅黑" panose="020B0503020204020204" pitchFamily="34" charset="-122"/>
                        </a:rPr>
                        <a:t>93.35</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effectLst/>
                          <a:latin typeface="微软雅黑" panose="020B0503020204020204" pitchFamily="34" charset="-122"/>
                          <a:ea typeface="微软雅黑" panose="020B0503020204020204" pitchFamily="34" charset="-122"/>
                        </a:rPr>
                        <a:t>0.85</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effectLst/>
                          <a:latin typeface="微软雅黑" panose="020B0503020204020204" pitchFamily="34" charset="-122"/>
                          <a:ea typeface="微软雅黑" panose="020B0503020204020204" pitchFamily="34" charset="-122"/>
                        </a:rPr>
                        <a:t>87.90</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effectLst/>
                          <a:latin typeface="微软雅黑" panose="020B0503020204020204" pitchFamily="34" charset="-122"/>
                          <a:ea typeface="微软雅黑" panose="020B0503020204020204" pitchFamily="34" charset="-122"/>
                        </a:rPr>
                        <a:t>91.05</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effectLst/>
                          <a:latin typeface="微软雅黑" panose="020B0503020204020204" pitchFamily="34" charset="-122"/>
                          <a:ea typeface="微软雅黑" panose="020B0503020204020204" pitchFamily="34" charset="-122"/>
                        </a:rPr>
                        <a:t>0.98</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3489781427"/>
                  </a:ext>
                </a:extLst>
              </a:tr>
            </a:tbl>
          </a:graphicData>
        </a:graphic>
      </p:graphicFrame>
      <p:graphicFrame>
        <p:nvGraphicFramePr>
          <p:cNvPr id="17" name="表格 16">
            <a:extLst>
              <a:ext uri="{FF2B5EF4-FFF2-40B4-BE49-F238E27FC236}">
                <a16:creationId xmlns:a16="http://schemas.microsoft.com/office/drawing/2014/main" id="{6BFAE3ED-A1E2-EB96-57AF-B7B02E3844E6}"/>
              </a:ext>
            </a:extLst>
          </p:cNvPr>
          <p:cNvGraphicFramePr>
            <a:graphicFrameLocks noGrp="1"/>
          </p:cNvGraphicFramePr>
          <p:nvPr>
            <p:extLst>
              <p:ext uri="{D42A27DB-BD31-4B8C-83A1-F6EECF244321}">
                <p14:modId xmlns:p14="http://schemas.microsoft.com/office/powerpoint/2010/main" val="2336031206"/>
              </p:ext>
            </p:extLst>
          </p:nvPr>
        </p:nvGraphicFramePr>
        <p:xfrm>
          <a:off x="3943952" y="694167"/>
          <a:ext cx="4752528" cy="1726494"/>
        </p:xfrm>
        <a:graphic>
          <a:graphicData uri="http://schemas.openxmlformats.org/drawingml/2006/table">
            <a:tbl>
              <a:tblPr firstRow="1" firstCol="1" bandRow="1">
                <a:tableStyleId>{5C22544A-7EE6-4342-B048-85BDC9FD1C3A}</a:tableStyleId>
              </a:tblPr>
              <a:tblGrid>
                <a:gridCol w="748738">
                  <a:extLst>
                    <a:ext uri="{9D8B030D-6E8A-4147-A177-3AD203B41FA5}">
                      <a16:colId xmlns:a16="http://schemas.microsoft.com/office/drawing/2014/main" val="2473423729"/>
                    </a:ext>
                  </a:extLst>
                </a:gridCol>
                <a:gridCol w="800758">
                  <a:extLst>
                    <a:ext uri="{9D8B030D-6E8A-4147-A177-3AD203B41FA5}">
                      <a16:colId xmlns:a16="http://schemas.microsoft.com/office/drawing/2014/main" val="215379183"/>
                    </a:ext>
                  </a:extLst>
                </a:gridCol>
                <a:gridCol w="800758">
                  <a:extLst>
                    <a:ext uri="{9D8B030D-6E8A-4147-A177-3AD203B41FA5}">
                      <a16:colId xmlns:a16="http://schemas.microsoft.com/office/drawing/2014/main" val="3608176526"/>
                    </a:ext>
                  </a:extLst>
                </a:gridCol>
                <a:gridCol w="800758">
                  <a:extLst>
                    <a:ext uri="{9D8B030D-6E8A-4147-A177-3AD203B41FA5}">
                      <a16:colId xmlns:a16="http://schemas.microsoft.com/office/drawing/2014/main" val="3042166873"/>
                    </a:ext>
                  </a:extLst>
                </a:gridCol>
                <a:gridCol w="800758">
                  <a:extLst>
                    <a:ext uri="{9D8B030D-6E8A-4147-A177-3AD203B41FA5}">
                      <a16:colId xmlns:a16="http://schemas.microsoft.com/office/drawing/2014/main" val="2773343327"/>
                    </a:ext>
                  </a:extLst>
                </a:gridCol>
                <a:gridCol w="800758">
                  <a:extLst>
                    <a:ext uri="{9D8B030D-6E8A-4147-A177-3AD203B41FA5}">
                      <a16:colId xmlns:a16="http://schemas.microsoft.com/office/drawing/2014/main" val="312627548"/>
                    </a:ext>
                  </a:extLst>
                </a:gridCol>
              </a:tblGrid>
              <a:tr h="246642">
                <a:tc>
                  <a:txBody>
                    <a:bodyPr/>
                    <a:lstStyle/>
                    <a:p>
                      <a:pPr algn="ctr">
                        <a:lnSpc>
                          <a:spcPts val="2000"/>
                        </a:lnSpc>
                      </a:pPr>
                      <a:r>
                        <a:rPr lang="en-US" sz="1200" b="1" kern="1200" dirty="0">
                          <a:solidFill>
                            <a:schemeClr val="lt1"/>
                          </a:solidFill>
                          <a:effectLst/>
                          <a:latin typeface="微软雅黑" panose="020B0503020204020204" pitchFamily="34" charset="-122"/>
                          <a:ea typeface="微软雅黑" panose="020B0503020204020204" pitchFamily="34" charset="-122"/>
                          <a:cs typeface="+mn-cs"/>
                        </a:rPr>
                        <a:t>CORE</a:t>
                      </a:r>
                      <a:endParaRPr lang="zh-CN" altLang="en-US" sz="1200" b="1" kern="1200" dirty="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024379"/>
                    </a:solidFill>
                  </a:tcPr>
                </a:tc>
                <a:tc>
                  <a:txBody>
                    <a:bodyPr/>
                    <a:lstStyle/>
                    <a:p>
                      <a:pPr algn="ctr">
                        <a:lnSpc>
                          <a:spcPts val="2000"/>
                        </a:lnSpc>
                      </a:pPr>
                      <a:r>
                        <a:rPr lang="en-US" sz="1200" b="1" kern="1200" dirty="0">
                          <a:solidFill>
                            <a:schemeClr val="lt1"/>
                          </a:solidFill>
                          <a:effectLst/>
                          <a:latin typeface="微软雅黑" panose="020B0503020204020204" pitchFamily="34" charset="-122"/>
                          <a:ea typeface="微软雅黑" panose="020B0503020204020204" pitchFamily="34" charset="-122"/>
                          <a:cs typeface="+mn-cs"/>
                        </a:rPr>
                        <a:t>EFLM</a:t>
                      </a:r>
                      <a:endParaRPr lang="zh-CN" altLang="en-US" sz="1200" b="1" kern="1200" dirty="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024379"/>
                    </a:solidFill>
                  </a:tcPr>
                </a:tc>
                <a:tc>
                  <a:txBody>
                    <a:bodyPr/>
                    <a:lstStyle/>
                    <a:p>
                      <a:pPr algn="ctr">
                        <a:lnSpc>
                          <a:spcPts val="2000"/>
                        </a:lnSpc>
                      </a:pPr>
                      <a:r>
                        <a:rPr lang="en-US" sz="1200" b="1" kern="1200" dirty="0">
                          <a:solidFill>
                            <a:schemeClr val="lt1"/>
                          </a:solidFill>
                          <a:effectLst/>
                          <a:latin typeface="微软雅黑" panose="020B0503020204020204" pitchFamily="34" charset="-122"/>
                          <a:ea typeface="微软雅黑" panose="020B0503020204020204" pitchFamily="34" charset="-122"/>
                          <a:cs typeface="+mn-cs"/>
                        </a:rPr>
                        <a:t>FAM</a:t>
                      </a:r>
                      <a:endParaRPr lang="zh-CN" altLang="en-US" sz="1200" b="1" kern="1200" dirty="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024379"/>
                    </a:solidFill>
                  </a:tcPr>
                </a:tc>
                <a:tc>
                  <a:txBody>
                    <a:bodyPr/>
                    <a:lstStyle/>
                    <a:p>
                      <a:pPr algn="ctr">
                        <a:lnSpc>
                          <a:spcPts val="2000"/>
                        </a:lnSpc>
                      </a:pPr>
                      <a:r>
                        <a:rPr lang="en-US" sz="1200" b="1" kern="1200" dirty="0">
                          <a:solidFill>
                            <a:schemeClr val="lt1"/>
                          </a:solidFill>
                          <a:effectLst/>
                          <a:latin typeface="微软雅黑" panose="020B0503020204020204" pitchFamily="34" charset="-122"/>
                          <a:ea typeface="微软雅黑" panose="020B0503020204020204" pitchFamily="34" charset="-122"/>
                          <a:cs typeface="+mn-cs"/>
                        </a:rPr>
                        <a:t>FFM</a:t>
                      </a:r>
                      <a:endParaRPr lang="zh-CN" altLang="en-US" sz="1200" b="1" kern="1200" dirty="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024379"/>
                    </a:solidFill>
                  </a:tcPr>
                </a:tc>
                <a:tc>
                  <a:txBody>
                    <a:bodyPr/>
                    <a:lstStyle/>
                    <a:p>
                      <a:pPr algn="ctr">
                        <a:lnSpc>
                          <a:spcPts val="2000"/>
                        </a:lnSpc>
                      </a:pPr>
                      <a:r>
                        <a:rPr lang="en-US" sz="1200" b="1" kern="1200" dirty="0">
                          <a:solidFill>
                            <a:schemeClr val="lt1"/>
                          </a:solidFill>
                          <a:effectLst/>
                          <a:latin typeface="微软雅黑" panose="020B0503020204020204" pitchFamily="34" charset="-122"/>
                          <a:ea typeface="微软雅黑" panose="020B0503020204020204" pitchFamily="34" charset="-122"/>
                          <a:cs typeface="+mn-cs"/>
                        </a:rPr>
                        <a:t>DICE</a:t>
                      </a:r>
                      <a:endParaRPr lang="zh-CN" altLang="en-US" sz="1200" b="1" kern="1200" dirty="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024379"/>
                    </a:solidFill>
                  </a:tcPr>
                </a:tc>
                <a:tc>
                  <a:txBody>
                    <a:bodyPr/>
                    <a:lstStyle/>
                    <a:p>
                      <a:pPr algn="ctr">
                        <a:lnSpc>
                          <a:spcPts val="2000"/>
                        </a:lnSpc>
                      </a:pPr>
                      <a:r>
                        <a:rPr lang="en-US" sz="1200" b="1" kern="1200" dirty="0">
                          <a:solidFill>
                            <a:schemeClr val="lt1"/>
                          </a:solidFill>
                          <a:effectLst/>
                          <a:latin typeface="微软雅黑" panose="020B0503020204020204" pitchFamily="34" charset="-122"/>
                          <a:ea typeface="微软雅黑" panose="020B0503020204020204" pitchFamily="34" charset="-122"/>
                          <a:cs typeface="+mn-cs"/>
                        </a:rPr>
                        <a:t>ASD</a:t>
                      </a:r>
                      <a:endParaRPr lang="zh-CN" altLang="en-US" sz="1200" b="1" kern="1200" dirty="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nchor="ctr">
                    <a:solidFill>
                      <a:srgbClr val="024379"/>
                    </a:solidFill>
                  </a:tcPr>
                </a:tc>
                <a:extLst>
                  <a:ext uri="{0D108BD9-81ED-4DB2-BD59-A6C34878D82A}">
                    <a16:rowId xmlns:a16="http://schemas.microsoft.com/office/drawing/2014/main" val="2791500730"/>
                  </a:ext>
                </a:extLst>
              </a:tr>
              <a:tr h="246642">
                <a:tc>
                  <a:txBody>
                    <a:bodyPr/>
                    <a:lstStyle/>
                    <a:p>
                      <a:pPr algn="ctr">
                        <a:lnSpc>
                          <a:spcPts val="2000"/>
                        </a:lnSpc>
                      </a:pPr>
                      <a:r>
                        <a:rPr lang="zh-CN" sz="1200" b="0" dirty="0">
                          <a:solidFill>
                            <a:schemeClr val="tx1"/>
                          </a:solidFill>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en-US" sz="1200" b="0" dirty="0">
                          <a:effectLst/>
                          <a:latin typeface="微软雅黑" panose="020B0503020204020204" pitchFamily="34" charset="-122"/>
                          <a:ea typeface="微软雅黑" panose="020B0503020204020204" pitchFamily="34" charset="-122"/>
                        </a:rPr>
                        <a:t> </a:t>
                      </a:r>
                      <a:endParaRPr lang="zh-CN" sz="1200" b="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dirty="0">
                          <a:effectLst/>
                          <a:latin typeface="微软雅黑" panose="020B0503020204020204" pitchFamily="34" charset="-122"/>
                          <a:ea typeface="微软雅黑" panose="020B0503020204020204" pitchFamily="34" charset="-122"/>
                        </a:rPr>
                        <a:t> </a:t>
                      </a:r>
                      <a:endParaRPr lang="zh-CN" sz="1200" b="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dirty="0">
                          <a:effectLst/>
                          <a:latin typeface="微软雅黑" panose="020B0503020204020204" pitchFamily="34" charset="-122"/>
                          <a:ea typeface="微软雅黑" panose="020B0503020204020204" pitchFamily="34" charset="-122"/>
                        </a:rPr>
                        <a:t> </a:t>
                      </a:r>
                      <a:endParaRPr lang="zh-CN" sz="1200" b="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dirty="0">
                          <a:effectLst/>
                          <a:latin typeface="微软雅黑" panose="020B0503020204020204" pitchFamily="34" charset="-122"/>
                          <a:ea typeface="微软雅黑" panose="020B0503020204020204" pitchFamily="34" charset="-122"/>
                        </a:rPr>
                        <a:t>73.16</a:t>
                      </a:r>
                      <a:endParaRPr lang="zh-CN" sz="1200" b="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dirty="0">
                          <a:effectLst/>
                          <a:latin typeface="微软雅黑" panose="020B0503020204020204" pitchFamily="34" charset="-122"/>
                          <a:ea typeface="微软雅黑" panose="020B0503020204020204" pitchFamily="34" charset="-122"/>
                        </a:rPr>
                        <a:t>2.82</a:t>
                      </a:r>
                      <a:endParaRPr lang="zh-CN" sz="1200" b="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335381524"/>
                  </a:ext>
                </a:extLst>
              </a:tr>
              <a:tr h="246642">
                <a:tc>
                  <a:txBody>
                    <a:bodyPr/>
                    <a:lstStyle/>
                    <a:p>
                      <a:pPr algn="ctr">
                        <a:lnSpc>
                          <a:spcPts val="2000"/>
                        </a:lnSpc>
                      </a:pPr>
                      <a:r>
                        <a:rPr lang="zh-CN" sz="1200" b="0" dirty="0">
                          <a:solidFill>
                            <a:schemeClr val="tx1"/>
                          </a:solidFill>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zh-CN" sz="1200" b="0" dirty="0">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en-US" sz="1200" b="0" dirty="0">
                          <a:effectLst/>
                          <a:latin typeface="微软雅黑" panose="020B0503020204020204" pitchFamily="34" charset="-122"/>
                          <a:ea typeface="微软雅黑" panose="020B0503020204020204" pitchFamily="34" charset="-122"/>
                        </a:rPr>
                        <a:t> </a:t>
                      </a:r>
                      <a:endParaRPr lang="zh-CN" sz="1200" b="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a:effectLst/>
                          <a:latin typeface="微软雅黑" panose="020B0503020204020204" pitchFamily="34" charset="-122"/>
                          <a:ea typeface="微软雅黑" panose="020B0503020204020204" pitchFamily="34" charset="-122"/>
                        </a:rPr>
                        <a:t> </a:t>
                      </a:r>
                      <a:endParaRPr lang="zh-CN" sz="1200" b="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dirty="0">
                          <a:effectLst/>
                          <a:latin typeface="微软雅黑" panose="020B0503020204020204" pitchFamily="34" charset="-122"/>
                          <a:ea typeface="微软雅黑" panose="020B0503020204020204" pitchFamily="34" charset="-122"/>
                        </a:rPr>
                        <a:t>74.81</a:t>
                      </a:r>
                      <a:endParaRPr lang="zh-CN" sz="1200" b="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dirty="0">
                          <a:effectLst/>
                          <a:latin typeface="微软雅黑" panose="020B0503020204020204" pitchFamily="34" charset="-122"/>
                          <a:ea typeface="微软雅黑" panose="020B0503020204020204" pitchFamily="34" charset="-122"/>
                        </a:rPr>
                        <a:t>1.77</a:t>
                      </a:r>
                      <a:endParaRPr lang="zh-CN" sz="1200" b="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3234916417"/>
                  </a:ext>
                </a:extLst>
              </a:tr>
              <a:tr h="246642">
                <a:tc>
                  <a:txBody>
                    <a:bodyPr/>
                    <a:lstStyle/>
                    <a:p>
                      <a:pPr algn="ctr">
                        <a:lnSpc>
                          <a:spcPts val="2000"/>
                        </a:lnSpc>
                      </a:pPr>
                      <a:r>
                        <a:rPr lang="zh-CN" sz="1200" b="0" dirty="0">
                          <a:solidFill>
                            <a:schemeClr val="tx1"/>
                          </a:solidFill>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en-US" sz="1200" b="0" dirty="0">
                          <a:effectLst/>
                          <a:latin typeface="微软雅黑" panose="020B0503020204020204" pitchFamily="34" charset="-122"/>
                          <a:ea typeface="微软雅黑" panose="020B0503020204020204" pitchFamily="34" charset="-122"/>
                        </a:rPr>
                        <a:t> </a:t>
                      </a:r>
                      <a:endParaRPr lang="zh-CN" sz="1200" b="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dirty="0">
                          <a:effectLst/>
                          <a:latin typeface="微软雅黑" panose="020B0503020204020204" pitchFamily="34" charset="-122"/>
                          <a:ea typeface="微软雅黑" panose="020B0503020204020204" pitchFamily="34" charset="-122"/>
                        </a:rPr>
                        <a:t> </a:t>
                      </a:r>
                      <a:endParaRPr lang="zh-CN" sz="1200" b="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zh-CN" sz="1200" b="0" dirty="0">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en-US" sz="1200" b="0" dirty="0">
                          <a:effectLst/>
                          <a:latin typeface="微软雅黑" panose="020B0503020204020204" pitchFamily="34" charset="-122"/>
                          <a:ea typeface="微软雅黑" panose="020B0503020204020204" pitchFamily="34" charset="-122"/>
                        </a:rPr>
                        <a:t>74.79</a:t>
                      </a:r>
                      <a:endParaRPr lang="zh-CN" sz="1200" b="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dirty="0">
                          <a:effectLst/>
                          <a:latin typeface="微软雅黑" panose="020B0503020204020204" pitchFamily="34" charset="-122"/>
                          <a:ea typeface="微软雅黑" panose="020B0503020204020204" pitchFamily="34" charset="-122"/>
                        </a:rPr>
                        <a:t>2.62</a:t>
                      </a:r>
                      <a:endParaRPr lang="zh-CN" sz="1200" b="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3871999344"/>
                  </a:ext>
                </a:extLst>
              </a:tr>
              <a:tr h="246642">
                <a:tc>
                  <a:txBody>
                    <a:bodyPr/>
                    <a:lstStyle/>
                    <a:p>
                      <a:pPr algn="ctr">
                        <a:lnSpc>
                          <a:spcPts val="2000"/>
                        </a:lnSpc>
                      </a:pPr>
                      <a:r>
                        <a:rPr lang="zh-CN" sz="1200" b="0" dirty="0">
                          <a:solidFill>
                            <a:schemeClr val="tx1"/>
                          </a:solidFill>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zh-CN" sz="1200" b="0">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zh-CN" sz="1200" b="0" dirty="0">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en-US" sz="1200" b="0" dirty="0">
                          <a:effectLst/>
                          <a:latin typeface="微软雅黑" panose="020B0503020204020204" pitchFamily="34" charset="-122"/>
                          <a:ea typeface="微软雅黑" panose="020B0503020204020204" pitchFamily="34" charset="-122"/>
                        </a:rPr>
                        <a:t> </a:t>
                      </a:r>
                      <a:endParaRPr lang="zh-CN" sz="1200" b="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dirty="0">
                          <a:effectLst/>
                          <a:latin typeface="微软雅黑" panose="020B0503020204020204" pitchFamily="34" charset="-122"/>
                          <a:ea typeface="微软雅黑" panose="020B0503020204020204" pitchFamily="34" charset="-122"/>
                        </a:rPr>
                        <a:t>75.04</a:t>
                      </a:r>
                      <a:endParaRPr lang="zh-CN" sz="1200" b="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dirty="0">
                          <a:effectLst/>
                          <a:latin typeface="微软雅黑" panose="020B0503020204020204" pitchFamily="34" charset="-122"/>
                          <a:ea typeface="微软雅黑" panose="020B0503020204020204" pitchFamily="34" charset="-122"/>
                        </a:rPr>
                        <a:t>1.58</a:t>
                      </a:r>
                      <a:endParaRPr lang="zh-CN" sz="1200" b="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2753975780"/>
                  </a:ext>
                </a:extLst>
              </a:tr>
              <a:tr h="246642">
                <a:tc>
                  <a:txBody>
                    <a:bodyPr/>
                    <a:lstStyle/>
                    <a:p>
                      <a:pPr algn="ctr">
                        <a:lnSpc>
                          <a:spcPts val="2000"/>
                        </a:lnSpc>
                      </a:pPr>
                      <a:r>
                        <a:rPr lang="zh-CN" sz="1200" b="0" dirty="0">
                          <a:solidFill>
                            <a:schemeClr val="tx1"/>
                          </a:solidFill>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zh-CN" sz="1200" b="0">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en-US" sz="1200" b="0">
                          <a:effectLst/>
                          <a:latin typeface="微软雅黑" panose="020B0503020204020204" pitchFamily="34" charset="-122"/>
                          <a:ea typeface="微软雅黑" panose="020B0503020204020204" pitchFamily="34" charset="-122"/>
                        </a:rPr>
                        <a:t> </a:t>
                      </a:r>
                      <a:endParaRPr lang="zh-CN" sz="1200" b="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zh-CN" sz="1200" b="0" dirty="0">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en-US" sz="1200" b="0" dirty="0">
                          <a:effectLst/>
                          <a:latin typeface="微软雅黑" panose="020B0503020204020204" pitchFamily="34" charset="-122"/>
                          <a:ea typeface="微软雅黑" panose="020B0503020204020204" pitchFamily="34" charset="-122"/>
                        </a:rPr>
                        <a:t>75.31</a:t>
                      </a:r>
                      <a:endParaRPr lang="zh-CN" sz="1200" b="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dirty="0">
                          <a:effectLst/>
                          <a:latin typeface="微软雅黑" panose="020B0503020204020204" pitchFamily="34" charset="-122"/>
                          <a:ea typeface="微软雅黑" panose="020B0503020204020204" pitchFamily="34" charset="-122"/>
                        </a:rPr>
                        <a:t>1.44</a:t>
                      </a:r>
                      <a:endParaRPr lang="zh-CN" sz="1200" b="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494242536"/>
                  </a:ext>
                </a:extLst>
              </a:tr>
              <a:tr h="246642">
                <a:tc>
                  <a:txBody>
                    <a:bodyPr/>
                    <a:lstStyle/>
                    <a:p>
                      <a:pPr algn="ctr">
                        <a:lnSpc>
                          <a:spcPts val="2000"/>
                        </a:lnSpc>
                      </a:pPr>
                      <a:r>
                        <a:rPr lang="zh-CN" sz="1200" b="0" dirty="0">
                          <a:solidFill>
                            <a:schemeClr val="tx1"/>
                          </a:solidFill>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zh-CN" sz="1200" b="0">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zh-CN" sz="1200" b="0" dirty="0">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zh-CN" sz="1200" b="0" dirty="0">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en-US" sz="1200" b="0" dirty="0">
                          <a:effectLst/>
                          <a:latin typeface="微软雅黑" panose="020B0503020204020204" pitchFamily="34" charset="-122"/>
                          <a:ea typeface="微软雅黑" panose="020B0503020204020204" pitchFamily="34" charset="-122"/>
                        </a:rPr>
                        <a:t>75.94</a:t>
                      </a:r>
                      <a:endParaRPr lang="zh-CN" sz="1200" b="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dirty="0">
                          <a:effectLst/>
                          <a:latin typeface="微软雅黑" panose="020B0503020204020204" pitchFamily="34" charset="-122"/>
                          <a:ea typeface="微软雅黑" panose="020B0503020204020204" pitchFamily="34" charset="-122"/>
                        </a:rPr>
                        <a:t>1.21</a:t>
                      </a:r>
                      <a:endParaRPr lang="zh-CN" sz="1200" b="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954290608"/>
                  </a:ext>
                </a:extLst>
              </a:tr>
            </a:tbl>
          </a:graphicData>
        </a:graphic>
      </p:graphicFrame>
      <p:sp>
        <p:nvSpPr>
          <p:cNvPr id="18" name="矩形 17">
            <a:extLst>
              <a:ext uri="{FF2B5EF4-FFF2-40B4-BE49-F238E27FC236}">
                <a16:creationId xmlns:a16="http://schemas.microsoft.com/office/drawing/2014/main" id="{CFDAF9BF-DB4B-2528-EF67-5FDE96A61489}"/>
              </a:ext>
            </a:extLst>
          </p:cNvPr>
          <p:cNvSpPr/>
          <p:nvPr/>
        </p:nvSpPr>
        <p:spPr bwMode="auto">
          <a:xfrm>
            <a:off x="1835696" y="723745"/>
            <a:ext cx="1440001" cy="430484"/>
          </a:xfrm>
          <a:prstGeom prst="rect">
            <a:avLst/>
          </a:prstGeom>
          <a:no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rPr>
              <a:t>消融实验</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19" name="箭头: 左 18">
            <a:extLst>
              <a:ext uri="{FF2B5EF4-FFF2-40B4-BE49-F238E27FC236}">
                <a16:creationId xmlns:a16="http://schemas.microsoft.com/office/drawing/2014/main" id="{79145EAA-36E1-E7AD-49AB-15C3E34DF702}"/>
              </a:ext>
            </a:extLst>
          </p:cNvPr>
          <p:cNvSpPr/>
          <p:nvPr/>
        </p:nvSpPr>
        <p:spPr bwMode="auto">
          <a:xfrm rot="10800000">
            <a:off x="3479194" y="850504"/>
            <a:ext cx="261262" cy="176967"/>
          </a:xfrm>
          <a:prstGeom prst="leftArrow">
            <a:avLst/>
          </a:prstGeom>
          <a:ln w="9525">
            <a:solidFill>
              <a:srgbClr val="024379"/>
            </a:solidFill>
            <a:prstDash val="dash"/>
          </a:ln>
        </p:spPr>
        <p:style>
          <a:lnRef idx="2">
            <a:schemeClr val="dk1"/>
          </a:lnRef>
          <a:fillRef idx="1">
            <a:schemeClr val="lt1"/>
          </a:fillRef>
          <a:effectRef idx="0">
            <a:schemeClr val="dk1"/>
          </a:effectRef>
          <a:fontRef idx="minor">
            <a:schemeClr val="dk1"/>
          </a:fontRef>
        </p:style>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20" name="矩形 19">
            <a:extLst>
              <a:ext uri="{FF2B5EF4-FFF2-40B4-BE49-F238E27FC236}">
                <a16:creationId xmlns:a16="http://schemas.microsoft.com/office/drawing/2014/main" id="{37905F38-638E-B45E-4A3B-6E15E3FD4AA7}"/>
              </a:ext>
            </a:extLst>
          </p:cNvPr>
          <p:cNvSpPr/>
          <p:nvPr/>
        </p:nvSpPr>
        <p:spPr bwMode="auto">
          <a:xfrm>
            <a:off x="1838017" y="1761252"/>
            <a:ext cx="1440001" cy="430484"/>
          </a:xfrm>
          <a:prstGeom prst="rect">
            <a:avLst/>
          </a:prstGeom>
          <a:no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rPr>
              <a:t>泛化实验</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22" name="箭头: 左 21">
            <a:extLst>
              <a:ext uri="{FF2B5EF4-FFF2-40B4-BE49-F238E27FC236}">
                <a16:creationId xmlns:a16="http://schemas.microsoft.com/office/drawing/2014/main" id="{20F1574D-BC9D-2FA7-C7AD-93DD391ED0DA}"/>
              </a:ext>
            </a:extLst>
          </p:cNvPr>
          <p:cNvSpPr/>
          <p:nvPr/>
        </p:nvSpPr>
        <p:spPr bwMode="auto">
          <a:xfrm rot="16200000">
            <a:off x="2425064" y="2352635"/>
            <a:ext cx="261262" cy="176967"/>
          </a:xfrm>
          <a:prstGeom prst="leftArrow">
            <a:avLst/>
          </a:prstGeom>
          <a:ln w="9525">
            <a:solidFill>
              <a:srgbClr val="024379"/>
            </a:solidFill>
            <a:prstDash val="dash"/>
          </a:ln>
        </p:spPr>
        <p:style>
          <a:lnRef idx="2">
            <a:schemeClr val="dk1"/>
          </a:lnRef>
          <a:fillRef idx="1">
            <a:schemeClr val="lt1"/>
          </a:fillRef>
          <a:effectRef idx="0">
            <a:schemeClr val="dk1"/>
          </a:effectRef>
          <a:fontRef idx="minor">
            <a:schemeClr val="dk1"/>
          </a:fontRef>
        </p:style>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pic>
        <p:nvPicPr>
          <p:cNvPr id="21" name="图片 20">
            <a:extLst>
              <a:ext uri="{FF2B5EF4-FFF2-40B4-BE49-F238E27FC236}">
                <a16:creationId xmlns:a16="http://schemas.microsoft.com/office/drawing/2014/main" id="{D51BE220-4D27-B7E8-F687-700F24464728}"/>
              </a:ext>
            </a:extLst>
          </p:cNvPr>
          <p:cNvPicPr>
            <a:picLocks noChangeAspect="1"/>
          </p:cNvPicPr>
          <p:nvPr/>
        </p:nvPicPr>
        <p:blipFill>
          <a:blip r:embed="rId9" cstate="print">
            <a:extLst>
              <a:ext uri="{BEBA8EAE-BF5A-486C-A8C5-ECC9F3942E4B}">
                <a14:imgProps xmlns:a14="http://schemas.microsoft.com/office/drawing/2010/main">
                  <a14:imgLayer r:embed="rId10">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spTree>
    <p:custDataLst>
      <p:tags r:id="rId1"/>
    </p:custDataLst>
    <p:extLst>
      <p:ext uri="{BB962C8B-B14F-4D97-AF65-F5344CB8AC3E}">
        <p14:creationId xmlns:p14="http://schemas.microsoft.com/office/powerpoint/2010/main" val="1384901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C2957447-7A1B-9A77-1B13-FF0DE8F17AD1}"/>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7BE304D7-E4AF-394C-3E35-4CF34E08CDAA}"/>
              </a:ext>
            </a:extLst>
          </p:cNvPr>
          <p:cNvSpPr>
            <a:spLocks noChangeArrowheads="1"/>
          </p:cNvSpPr>
          <p:nvPr>
            <p:custDataLst>
              <p:tags r:id="rId3"/>
            </p:custDataLst>
          </p:nvPr>
        </p:nvSpPr>
        <p:spPr bwMode="auto">
          <a:xfrm>
            <a:off x="-32157" y="1856997"/>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noProof="1">
                <a:solidFill>
                  <a:schemeClr val="bg1"/>
                </a:solidFill>
                <a:ea typeface="微软雅黑" panose="020B0503020204020204" pitchFamily="34" charset="-122"/>
                <a:sym typeface="Arial" panose="020B0604020202020204" pitchFamily="34" charset="0"/>
              </a:rPr>
              <a:t>2D</a:t>
            </a:r>
            <a:r>
              <a:rPr lang="zh-CN" altLang="en-US" sz="1400" b="1" noProof="1">
                <a:solidFill>
                  <a:schemeClr val="bg1"/>
                </a:solidFill>
                <a:ea typeface="微软雅黑" panose="020B0503020204020204" pitchFamily="34" charset="-122"/>
                <a:sym typeface="Arial" panose="020B0604020202020204" pitchFamily="34" charset="0"/>
              </a:rPr>
              <a:t>肝脏肿瘤分割</a:t>
            </a:r>
          </a:p>
        </p:txBody>
      </p:sp>
      <p:sp>
        <p:nvSpPr>
          <p:cNvPr id="10" name="MH_SubTitle_1">
            <a:extLst>
              <a:ext uri="{FF2B5EF4-FFF2-40B4-BE49-F238E27FC236}">
                <a16:creationId xmlns:a16="http://schemas.microsoft.com/office/drawing/2014/main" id="{D3D482B4-F3E3-D2D7-5574-89571CCCC0E3}"/>
              </a:ext>
            </a:extLst>
          </p:cNvPr>
          <p:cNvSpPr>
            <a:spLocks noChangeArrowheads="1"/>
          </p:cNvSpPr>
          <p:nvPr>
            <p:custDataLst>
              <p:tags r:id="rId4"/>
            </p:custDataLst>
          </p:nvPr>
        </p:nvSpPr>
        <p:spPr bwMode="auto">
          <a:xfrm>
            <a:off x="-32157" y="2529433"/>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en-US" altLang="zh-CN"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3D</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CAA4B5EC-9602-287B-0513-0947ECAEEE98}"/>
              </a:ext>
            </a:extLst>
          </p:cNvPr>
          <p:cNvSpPr>
            <a:spLocks noChangeArrowheads="1"/>
          </p:cNvSpPr>
          <p:nvPr>
            <p:custDataLst>
              <p:tags r:id="rId5"/>
            </p:custDataLst>
          </p:nvPr>
        </p:nvSpPr>
        <p:spPr bwMode="auto">
          <a:xfrm>
            <a:off x="-32157" y="3201869"/>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肝脏肿瘤辅助诊断</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endParaRPr>
          </a:p>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系统</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设计</a:t>
            </a:r>
          </a:p>
        </p:txBody>
      </p:sp>
      <p:sp>
        <p:nvSpPr>
          <p:cNvPr id="12" name="MH_SubTitle_1">
            <a:extLst>
              <a:ext uri="{FF2B5EF4-FFF2-40B4-BE49-F238E27FC236}">
                <a16:creationId xmlns:a16="http://schemas.microsoft.com/office/drawing/2014/main" id="{C96809CD-E382-4AE3-3274-86FD8E37D6F0}"/>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矩形 12">
            <a:extLst>
              <a:ext uri="{FF2B5EF4-FFF2-40B4-BE49-F238E27FC236}">
                <a16:creationId xmlns:a16="http://schemas.microsoft.com/office/drawing/2014/main" id="{A947AA29-B7CD-B09C-4715-26B6D7D468E0}"/>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schemeClr val="bg1"/>
                </a:solidFill>
                <a:effectLst/>
                <a:uLnTx/>
                <a:uFillTx/>
                <a:latin typeface="Calibri" panose="020F0502020204030204"/>
                <a:ea typeface="宋体" panose="02010600030101010101" pitchFamily="2" charset="-122"/>
                <a:cs typeface="+mn-cs"/>
              </a:rPr>
              <a:t>4</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4" name="矩形 13">
            <a:extLst>
              <a:ext uri="{FF2B5EF4-FFF2-40B4-BE49-F238E27FC236}">
                <a16:creationId xmlns:a16="http://schemas.microsoft.com/office/drawing/2014/main" id="{1154525B-C168-A747-B740-B0939183F2EE}"/>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创新点</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 name="灯片编号占位符 1">
            <a:extLst>
              <a:ext uri="{FF2B5EF4-FFF2-40B4-BE49-F238E27FC236}">
                <a16:creationId xmlns:a16="http://schemas.microsoft.com/office/drawing/2014/main" id="{7717474C-64EE-A847-DDD9-236A44FA07A8}"/>
              </a:ext>
            </a:extLst>
          </p:cNvPr>
          <p:cNvSpPr>
            <a:spLocks noGrp="1"/>
          </p:cNvSpPr>
          <p:nvPr>
            <p:ph type="sldNum" sz="quarter" idx="12"/>
          </p:nvPr>
        </p:nvSpPr>
        <p:spPr/>
        <p:txBody>
          <a:bodyPr/>
          <a:lstStyle/>
          <a:p>
            <a:fld id="{D2EFEC80-C177-4EEF-9320-A00DE3C9E654}" type="slidenum">
              <a:rPr lang="en-US" altLang="zh-CN" smtClean="0"/>
              <a:t>12</a:t>
            </a:fld>
            <a:endParaRPr lang="zh-CN" altLang="en-US"/>
          </a:p>
        </p:txBody>
      </p:sp>
      <p:pic>
        <p:nvPicPr>
          <p:cNvPr id="21" name="图片 20">
            <a:extLst>
              <a:ext uri="{FF2B5EF4-FFF2-40B4-BE49-F238E27FC236}">
                <a16:creationId xmlns:a16="http://schemas.microsoft.com/office/drawing/2014/main" id="{D51BE220-4D27-B7E8-F687-700F24464728}"/>
              </a:ext>
            </a:extLst>
          </p:cNvPr>
          <p:cNvPicPr>
            <a:picLocks noChangeAspect="1"/>
          </p:cNvPicPr>
          <p:nvPr/>
        </p:nvPicPr>
        <p:blipFill>
          <a:blip r:embed="rId9" cstate="print">
            <a:extLst>
              <a:ext uri="{BEBA8EAE-BF5A-486C-A8C5-ECC9F3942E4B}">
                <a14:imgProps xmlns:a14="http://schemas.microsoft.com/office/drawing/2010/main">
                  <a14:imgLayer r:embed="rId10">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sp>
        <p:nvSpPr>
          <p:cNvPr id="54" name="Freeform 6">
            <a:extLst>
              <a:ext uri="{FF2B5EF4-FFF2-40B4-BE49-F238E27FC236}">
                <a16:creationId xmlns:a16="http://schemas.microsoft.com/office/drawing/2014/main" id="{8C6DF81E-D605-7C57-773D-8E12D488E7F9}"/>
              </a:ext>
            </a:extLst>
          </p:cNvPr>
          <p:cNvSpPr>
            <a:spLocks noEditPoints="1"/>
          </p:cNvSpPr>
          <p:nvPr/>
        </p:nvSpPr>
        <p:spPr bwMode="auto">
          <a:xfrm>
            <a:off x="4398808" y="2469746"/>
            <a:ext cx="1963135" cy="1924127"/>
          </a:xfrm>
          <a:custGeom>
            <a:avLst/>
            <a:gdLst>
              <a:gd name="T0" fmla="*/ 2189 w 3067"/>
              <a:gd name="T1" fmla="*/ 554 h 3062"/>
              <a:gd name="T2" fmla="*/ 878 w 3067"/>
              <a:gd name="T3" fmla="*/ 2507 h 3062"/>
              <a:gd name="T4" fmla="*/ 576 w 3067"/>
              <a:gd name="T5" fmla="*/ 2734 h 3062"/>
              <a:gd name="T6" fmla="*/ 968 w 3067"/>
              <a:gd name="T7" fmla="*/ 2704 h 3062"/>
              <a:gd name="T8" fmla="*/ 1122 w 3067"/>
              <a:gd name="T9" fmla="*/ 3013 h 3062"/>
              <a:gd name="T10" fmla="*/ 1474 w 3067"/>
              <a:gd name="T11" fmla="*/ 2829 h 3062"/>
              <a:gd name="T12" fmla="*/ 1712 w 3067"/>
              <a:gd name="T13" fmla="*/ 3062 h 3062"/>
              <a:gd name="T14" fmla="*/ 1968 w 3067"/>
              <a:gd name="T15" fmla="*/ 2754 h 3062"/>
              <a:gd name="T16" fmla="*/ 2309 w 3067"/>
              <a:gd name="T17" fmla="*/ 2867 h 3062"/>
              <a:gd name="T18" fmla="*/ 2420 w 3067"/>
              <a:gd name="T19" fmla="*/ 2480 h 3062"/>
              <a:gd name="T20" fmla="*/ 2744 w 3067"/>
              <a:gd name="T21" fmla="*/ 2493 h 3062"/>
              <a:gd name="T22" fmla="*/ 2704 w 3067"/>
              <a:gd name="T23" fmla="*/ 2092 h 3062"/>
              <a:gd name="T24" fmla="*/ 3017 w 3067"/>
              <a:gd name="T25" fmla="*/ 1964 h 3062"/>
              <a:gd name="T26" fmla="*/ 2830 w 3067"/>
              <a:gd name="T27" fmla="*/ 1608 h 3062"/>
              <a:gd name="T28" fmla="*/ 3067 w 3067"/>
              <a:gd name="T29" fmla="*/ 1361 h 3062"/>
              <a:gd name="T30" fmla="*/ 2760 w 3067"/>
              <a:gd name="T31" fmla="*/ 1104 h 3062"/>
              <a:gd name="T32" fmla="*/ 2889 w 3067"/>
              <a:gd name="T33" fmla="*/ 800 h 3062"/>
              <a:gd name="T34" fmla="*/ 2513 w 3067"/>
              <a:gd name="T35" fmla="*/ 674 h 3062"/>
              <a:gd name="T36" fmla="*/ 2492 w 3067"/>
              <a:gd name="T37" fmla="*/ 328 h 3062"/>
              <a:gd name="T38" fmla="*/ 2102 w 3067"/>
              <a:gd name="T39" fmla="*/ 355 h 3062"/>
              <a:gd name="T40" fmla="*/ 1945 w 3067"/>
              <a:gd name="T41" fmla="*/ 48 h 3062"/>
              <a:gd name="T42" fmla="*/ 1600 w 3067"/>
              <a:gd name="T43" fmla="*/ 220 h 3062"/>
              <a:gd name="T44" fmla="*/ 1355 w 3067"/>
              <a:gd name="T45" fmla="*/ 0 h 3062"/>
              <a:gd name="T46" fmla="*/ 1101 w 3067"/>
              <a:gd name="T47" fmla="*/ 285 h 3062"/>
              <a:gd name="T48" fmla="*/ 758 w 3067"/>
              <a:gd name="T49" fmla="*/ 195 h 3062"/>
              <a:gd name="T50" fmla="*/ 638 w 3067"/>
              <a:gd name="T51" fmla="*/ 556 h 3062"/>
              <a:gd name="T52" fmla="*/ 323 w 3067"/>
              <a:gd name="T53" fmla="*/ 568 h 3062"/>
              <a:gd name="T54" fmla="*/ 344 w 3067"/>
              <a:gd name="T55" fmla="*/ 948 h 3062"/>
              <a:gd name="T56" fmla="*/ 50 w 3067"/>
              <a:gd name="T57" fmla="*/ 1097 h 3062"/>
              <a:gd name="T58" fmla="*/ 216 w 3067"/>
              <a:gd name="T59" fmla="*/ 1443 h 3062"/>
              <a:gd name="T60" fmla="*/ 0 w 3067"/>
              <a:gd name="T61" fmla="*/ 1701 h 3062"/>
              <a:gd name="T62" fmla="*/ 290 w 3067"/>
              <a:gd name="T63" fmla="*/ 1956 h 3062"/>
              <a:gd name="T64" fmla="*/ 179 w 3067"/>
              <a:gd name="T65" fmla="*/ 2262 h 3062"/>
              <a:gd name="T66" fmla="*/ 547 w 3067"/>
              <a:gd name="T67" fmla="*/ 2390 h 3062"/>
              <a:gd name="T68" fmla="*/ 576 w 3067"/>
              <a:gd name="T69" fmla="*/ 2734 h 3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67" h="3062">
                <a:moveTo>
                  <a:pt x="557" y="875"/>
                </a:moveTo>
                <a:cubicBezTo>
                  <a:pt x="919" y="336"/>
                  <a:pt x="1650" y="192"/>
                  <a:pt x="2189" y="554"/>
                </a:cubicBezTo>
                <a:cubicBezTo>
                  <a:pt x="2728" y="916"/>
                  <a:pt x="2872" y="1647"/>
                  <a:pt x="2510" y="2186"/>
                </a:cubicBezTo>
                <a:cubicBezTo>
                  <a:pt x="2148" y="2726"/>
                  <a:pt x="1418" y="2869"/>
                  <a:pt x="878" y="2507"/>
                </a:cubicBezTo>
                <a:cubicBezTo>
                  <a:pt x="339" y="2145"/>
                  <a:pt x="195" y="1415"/>
                  <a:pt x="557" y="875"/>
                </a:cubicBezTo>
                <a:close/>
                <a:moveTo>
                  <a:pt x="576" y="2734"/>
                </a:moveTo>
                <a:lnTo>
                  <a:pt x="779" y="2870"/>
                </a:lnTo>
                <a:lnTo>
                  <a:pt x="968" y="2704"/>
                </a:lnTo>
                <a:cubicBezTo>
                  <a:pt x="1014" y="2726"/>
                  <a:pt x="1062" y="2745"/>
                  <a:pt x="1110" y="2761"/>
                </a:cubicBezTo>
                <a:lnTo>
                  <a:pt x="1122" y="3013"/>
                </a:lnTo>
                <a:lnTo>
                  <a:pt x="1363" y="3060"/>
                </a:lnTo>
                <a:lnTo>
                  <a:pt x="1474" y="2829"/>
                </a:lnTo>
                <a:cubicBezTo>
                  <a:pt x="1517" y="2831"/>
                  <a:pt x="1560" y="2830"/>
                  <a:pt x="1603" y="2828"/>
                </a:cubicBezTo>
                <a:lnTo>
                  <a:pt x="1712" y="3062"/>
                </a:lnTo>
                <a:lnTo>
                  <a:pt x="1952" y="3015"/>
                </a:lnTo>
                <a:lnTo>
                  <a:pt x="1968" y="2754"/>
                </a:lnTo>
                <a:cubicBezTo>
                  <a:pt x="2017" y="2737"/>
                  <a:pt x="2066" y="2716"/>
                  <a:pt x="2113" y="2692"/>
                </a:cubicBezTo>
                <a:lnTo>
                  <a:pt x="2309" y="2867"/>
                </a:lnTo>
                <a:lnTo>
                  <a:pt x="2510" y="2728"/>
                </a:lnTo>
                <a:lnTo>
                  <a:pt x="2420" y="2480"/>
                </a:lnTo>
                <a:cubicBezTo>
                  <a:pt x="2446" y="2455"/>
                  <a:pt x="2472" y="2429"/>
                  <a:pt x="2497" y="2401"/>
                </a:cubicBezTo>
                <a:lnTo>
                  <a:pt x="2744" y="2493"/>
                </a:lnTo>
                <a:lnTo>
                  <a:pt x="2880" y="2290"/>
                </a:lnTo>
                <a:lnTo>
                  <a:pt x="2704" y="2092"/>
                </a:lnTo>
                <a:cubicBezTo>
                  <a:pt x="2723" y="2053"/>
                  <a:pt x="2740" y="2013"/>
                  <a:pt x="2754" y="1973"/>
                </a:cubicBezTo>
                <a:lnTo>
                  <a:pt x="3017" y="1964"/>
                </a:lnTo>
                <a:lnTo>
                  <a:pt x="3066" y="1725"/>
                </a:lnTo>
                <a:lnTo>
                  <a:pt x="2830" y="1608"/>
                </a:lnTo>
                <a:cubicBezTo>
                  <a:pt x="2832" y="1562"/>
                  <a:pt x="2833" y="1515"/>
                  <a:pt x="2831" y="1469"/>
                </a:cubicBezTo>
                <a:lnTo>
                  <a:pt x="3067" y="1361"/>
                </a:lnTo>
                <a:lnTo>
                  <a:pt x="3019" y="1121"/>
                </a:lnTo>
                <a:lnTo>
                  <a:pt x="2760" y="1104"/>
                </a:lnTo>
                <a:cubicBezTo>
                  <a:pt x="2747" y="1064"/>
                  <a:pt x="2731" y="1024"/>
                  <a:pt x="2713" y="986"/>
                </a:cubicBezTo>
                <a:lnTo>
                  <a:pt x="2889" y="800"/>
                </a:lnTo>
                <a:lnTo>
                  <a:pt x="2754" y="595"/>
                </a:lnTo>
                <a:lnTo>
                  <a:pt x="2513" y="674"/>
                </a:lnTo>
                <a:cubicBezTo>
                  <a:pt x="2480" y="635"/>
                  <a:pt x="2444" y="598"/>
                  <a:pt x="2406" y="563"/>
                </a:cubicBezTo>
                <a:lnTo>
                  <a:pt x="2492" y="328"/>
                </a:lnTo>
                <a:lnTo>
                  <a:pt x="2288" y="191"/>
                </a:lnTo>
                <a:lnTo>
                  <a:pt x="2102" y="355"/>
                </a:lnTo>
                <a:cubicBezTo>
                  <a:pt x="2055" y="331"/>
                  <a:pt x="2006" y="310"/>
                  <a:pt x="1957" y="293"/>
                </a:cubicBezTo>
                <a:lnTo>
                  <a:pt x="1945" y="48"/>
                </a:lnTo>
                <a:lnTo>
                  <a:pt x="1705" y="1"/>
                </a:lnTo>
                <a:lnTo>
                  <a:pt x="1600" y="220"/>
                </a:lnTo>
                <a:cubicBezTo>
                  <a:pt x="1552" y="217"/>
                  <a:pt x="1504" y="216"/>
                  <a:pt x="1457" y="218"/>
                </a:cubicBezTo>
                <a:lnTo>
                  <a:pt x="1355" y="0"/>
                </a:lnTo>
                <a:lnTo>
                  <a:pt x="1115" y="46"/>
                </a:lnTo>
                <a:lnTo>
                  <a:pt x="1101" y="285"/>
                </a:lnTo>
                <a:cubicBezTo>
                  <a:pt x="1044" y="304"/>
                  <a:pt x="989" y="326"/>
                  <a:pt x="935" y="353"/>
                </a:cubicBezTo>
                <a:lnTo>
                  <a:pt x="758" y="195"/>
                </a:lnTo>
                <a:lnTo>
                  <a:pt x="557" y="333"/>
                </a:lnTo>
                <a:lnTo>
                  <a:pt x="638" y="556"/>
                </a:lnTo>
                <a:cubicBezTo>
                  <a:pt x="606" y="585"/>
                  <a:pt x="574" y="617"/>
                  <a:pt x="545" y="650"/>
                </a:cubicBezTo>
                <a:lnTo>
                  <a:pt x="323" y="568"/>
                </a:lnTo>
                <a:lnTo>
                  <a:pt x="187" y="771"/>
                </a:lnTo>
                <a:lnTo>
                  <a:pt x="344" y="948"/>
                </a:lnTo>
                <a:cubicBezTo>
                  <a:pt x="322" y="995"/>
                  <a:pt x="302" y="1042"/>
                  <a:pt x="285" y="1090"/>
                </a:cubicBezTo>
                <a:lnTo>
                  <a:pt x="50" y="1097"/>
                </a:lnTo>
                <a:lnTo>
                  <a:pt x="2" y="1337"/>
                </a:lnTo>
                <a:lnTo>
                  <a:pt x="216" y="1443"/>
                </a:lnTo>
                <a:cubicBezTo>
                  <a:pt x="213" y="1496"/>
                  <a:pt x="213" y="1549"/>
                  <a:pt x="216" y="1602"/>
                </a:cubicBezTo>
                <a:lnTo>
                  <a:pt x="0" y="1701"/>
                </a:lnTo>
                <a:lnTo>
                  <a:pt x="48" y="1941"/>
                </a:lnTo>
                <a:lnTo>
                  <a:pt x="290" y="1956"/>
                </a:lnTo>
                <a:cubicBezTo>
                  <a:pt x="305" y="2000"/>
                  <a:pt x="324" y="2044"/>
                  <a:pt x="344" y="2086"/>
                </a:cubicBezTo>
                <a:lnTo>
                  <a:pt x="179" y="2262"/>
                </a:lnTo>
                <a:lnTo>
                  <a:pt x="313" y="2467"/>
                </a:lnTo>
                <a:lnTo>
                  <a:pt x="547" y="2390"/>
                </a:lnTo>
                <a:cubicBezTo>
                  <a:pt x="582" y="2429"/>
                  <a:pt x="620" y="2466"/>
                  <a:pt x="661" y="2502"/>
                </a:cubicBezTo>
                <a:lnTo>
                  <a:pt x="576" y="2734"/>
                </a:lnTo>
                <a:close/>
              </a:path>
            </a:pathLst>
          </a:custGeom>
          <a:solidFill>
            <a:srgbClr val="1F4E78"/>
          </a:solidFill>
          <a:ln>
            <a:noFill/>
          </a:ln>
        </p:spPr>
        <p:txBody>
          <a:bodyPr vert="horz" wrap="square" lIns="91440" tIns="45720" rIns="91440" bIns="45720" numCol="1" anchor="t" anchorCtr="0" compatLnSpc="1"/>
          <a:lstStyle/>
          <a:p>
            <a:pPr>
              <a:lnSpc>
                <a:spcPct val="120000"/>
              </a:lnSpc>
            </a:pPr>
            <a:endParaRPr lang="zh-CN" altLang="en-US" sz="1600">
              <a:solidFill>
                <a:schemeClr val="bg1"/>
              </a:solidFill>
            </a:endParaRPr>
          </a:p>
        </p:txBody>
      </p:sp>
      <p:sp>
        <p:nvSpPr>
          <p:cNvPr id="55" name="Freeform 7">
            <a:extLst>
              <a:ext uri="{FF2B5EF4-FFF2-40B4-BE49-F238E27FC236}">
                <a16:creationId xmlns:a16="http://schemas.microsoft.com/office/drawing/2014/main" id="{8A493847-F267-27BF-95FA-938E9AF140B0}"/>
              </a:ext>
            </a:extLst>
          </p:cNvPr>
          <p:cNvSpPr>
            <a:spLocks noEditPoints="1"/>
          </p:cNvSpPr>
          <p:nvPr/>
        </p:nvSpPr>
        <p:spPr bwMode="auto">
          <a:xfrm>
            <a:off x="5043798" y="4161984"/>
            <a:ext cx="698504" cy="742597"/>
          </a:xfrm>
          <a:custGeom>
            <a:avLst/>
            <a:gdLst>
              <a:gd name="T0" fmla="*/ 0 w 1094"/>
              <a:gd name="T1" fmla="*/ 0 h 1182"/>
              <a:gd name="T2" fmla="*/ 1094 w 1094"/>
              <a:gd name="T3" fmla="*/ 0 h 1182"/>
              <a:gd name="T4" fmla="*/ 1094 w 1094"/>
              <a:gd name="T5" fmla="*/ 511 h 1182"/>
              <a:gd name="T6" fmla="*/ 0 w 1094"/>
              <a:gd name="T7" fmla="*/ 511 h 1182"/>
              <a:gd name="T8" fmla="*/ 0 w 1094"/>
              <a:gd name="T9" fmla="*/ 0 h 1182"/>
              <a:gd name="T10" fmla="*/ 113 w 1094"/>
              <a:gd name="T11" fmla="*/ 567 h 1182"/>
              <a:gd name="T12" fmla="*/ 981 w 1094"/>
              <a:gd name="T13" fmla="*/ 567 h 1182"/>
              <a:gd name="T14" fmla="*/ 981 w 1094"/>
              <a:gd name="T15" fmla="*/ 774 h 1182"/>
              <a:gd name="T16" fmla="*/ 113 w 1094"/>
              <a:gd name="T17" fmla="*/ 774 h 1182"/>
              <a:gd name="T18" fmla="*/ 113 w 1094"/>
              <a:gd name="T19" fmla="*/ 567 h 1182"/>
              <a:gd name="T20" fmla="*/ 132 w 1094"/>
              <a:gd name="T21" fmla="*/ 822 h 1182"/>
              <a:gd name="T22" fmla="*/ 961 w 1094"/>
              <a:gd name="T23" fmla="*/ 822 h 1182"/>
              <a:gd name="T24" fmla="*/ 961 w 1094"/>
              <a:gd name="T25" fmla="*/ 979 h 1182"/>
              <a:gd name="T26" fmla="*/ 132 w 1094"/>
              <a:gd name="T27" fmla="*/ 979 h 1182"/>
              <a:gd name="T28" fmla="*/ 132 w 1094"/>
              <a:gd name="T29" fmla="*/ 822 h 1182"/>
              <a:gd name="T30" fmla="*/ 368 w 1094"/>
              <a:gd name="T31" fmla="*/ 1025 h 1182"/>
              <a:gd name="T32" fmla="*/ 725 w 1094"/>
              <a:gd name="T33" fmla="*/ 1025 h 1182"/>
              <a:gd name="T34" fmla="*/ 725 w 1094"/>
              <a:gd name="T35" fmla="*/ 1182 h 1182"/>
              <a:gd name="T36" fmla="*/ 368 w 1094"/>
              <a:gd name="T37" fmla="*/ 1182 h 1182"/>
              <a:gd name="T38" fmla="*/ 368 w 1094"/>
              <a:gd name="T39" fmla="*/ 1025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4" h="1182">
                <a:moveTo>
                  <a:pt x="0" y="0"/>
                </a:moveTo>
                <a:lnTo>
                  <a:pt x="1094" y="0"/>
                </a:lnTo>
                <a:lnTo>
                  <a:pt x="1094" y="511"/>
                </a:lnTo>
                <a:lnTo>
                  <a:pt x="0" y="511"/>
                </a:lnTo>
                <a:lnTo>
                  <a:pt x="0" y="0"/>
                </a:lnTo>
                <a:close/>
                <a:moveTo>
                  <a:pt x="113" y="567"/>
                </a:moveTo>
                <a:lnTo>
                  <a:pt x="981" y="567"/>
                </a:lnTo>
                <a:lnTo>
                  <a:pt x="981" y="774"/>
                </a:lnTo>
                <a:lnTo>
                  <a:pt x="113" y="774"/>
                </a:lnTo>
                <a:lnTo>
                  <a:pt x="113" y="567"/>
                </a:lnTo>
                <a:close/>
                <a:moveTo>
                  <a:pt x="132" y="822"/>
                </a:moveTo>
                <a:lnTo>
                  <a:pt x="961" y="822"/>
                </a:lnTo>
                <a:lnTo>
                  <a:pt x="961" y="979"/>
                </a:lnTo>
                <a:lnTo>
                  <a:pt x="132" y="979"/>
                </a:lnTo>
                <a:lnTo>
                  <a:pt x="132" y="822"/>
                </a:lnTo>
                <a:close/>
                <a:moveTo>
                  <a:pt x="368" y="1025"/>
                </a:moveTo>
                <a:lnTo>
                  <a:pt x="725" y="1025"/>
                </a:lnTo>
                <a:lnTo>
                  <a:pt x="725" y="1182"/>
                </a:lnTo>
                <a:lnTo>
                  <a:pt x="368" y="1182"/>
                </a:lnTo>
                <a:lnTo>
                  <a:pt x="368" y="1025"/>
                </a:lnTo>
                <a:close/>
              </a:path>
            </a:pathLst>
          </a:custGeom>
          <a:solidFill>
            <a:srgbClr val="433D3C"/>
          </a:solidFill>
          <a:ln>
            <a:noFill/>
          </a:ln>
        </p:spPr>
        <p:txBody>
          <a:bodyPr vert="horz" wrap="square" lIns="91440" tIns="45720" rIns="91440" bIns="45720" numCol="1" anchor="t" anchorCtr="0" compatLnSpc="1"/>
          <a:lstStyle/>
          <a:p>
            <a:pPr>
              <a:lnSpc>
                <a:spcPct val="120000"/>
              </a:lnSpc>
            </a:pPr>
            <a:endParaRPr lang="zh-CN" altLang="en-US" sz="1600">
              <a:solidFill>
                <a:schemeClr val="bg1"/>
              </a:solidFill>
            </a:endParaRPr>
          </a:p>
        </p:txBody>
      </p:sp>
      <p:grpSp>
        <p:nvGrpSpPr>
          <p:cNvPr id="56" name="组合 55">
            <a:extLst>
              <a:ext uri="{FF2B5EF4-FFF2-40B4-BE49-F238E27FC236}">
                <a16:creationId xmlns:a16="http://schemas.microsoft.com/office/drawing/2014/main" id="{985AFE0A-196F-3183-9DB5-64FCFEAD53B8}"/>
              </a:ext>
            </a:extLst>
          </p:cNvPr>
          <p:cNvGrpSpPr/>
          <p:nvPr/>
        </p:nvGrpSpPr>
        <p:grpSpPr>
          <a:xfrm>
            <a:off x="3491880" y="3035666"/>
            <a:ext cx="887213" cy="869584"/>
            <a:chOff x="3602100" y="4141250"/>
            <a:chExt cx="1264071" cy="1264071"/>
          </a:xfrm>
        </p:grpSpPr>
        <p:sp>
          <p:nvSpPr>
            <p:cNvPr id="72" name="Freeform 8">
              <a:extLst>
                <a:ext uri="{FF2B5EF4-FFF2-40B4-BE49-F238E27FC236}">
                  <a16:creationId xmlns:a16="http://schemas.microsoft.com/office/drawing/2014/main" id="{7D82F029-AC11-C7AE-3286-4B49B96DE1A0}"/>
                </a:ext>
              </a:extLst>
            </p:cNvPr>
            <p:cNvSpPr>
              <a:spLocks noEditPoints="1"/>
            </p:cNvSpPr>
            <p:nvPr/>
          </p:nvSpPr>
          <p:spPr bwMode="auto">
            <a:xfrm>
              <a:off x="3602100" y="4141250"/>
              <a:ext cx="1264071" cy="1264071"/>
            </a:xfrm>
            <a:custGeom>
              <a:avLst/>
              <a:gdLst>
                <a:gd name="T0" fmla="*/ 813 w 1386"/>
                <a:gd name="T1" fmla="*/ 164 h 1385"/>
                <a:gd name="T2" fmla="*/ 561 w 1386"/>
                <a:gd name="T3" fmla="*/ 1218 h 1385"/>
                <a:gd name="T4" fmla="*/ 477 w 1386"/>
                <a:gd name="T5" fmla="*/ 1353 h 1385"/>
                <a:gd name="T6" fmla="*/ 638 w 1386"/>
                <a:gd name="T7" fmla="*/ 1279 h 1385"/>
                <a:gd name="T8" fmla="*/ 751 w 1386"/>
                <a:gd name="T9" fmla="*/ 1385 h 1385"/>
                <a:gd name="T10" fmla="*/ 871 w 1386"/>
                <a:gd name="T11" fmla="*/ 1251 h 1385"/>
                <a:gd name="T12" fmla="*/ 1007 w 1386"/>
                <a:gd name="T13" fmla="*/ 1312 h 1385"/>
                <a:gd name="T14" fmla="*/ 1067 w 1386"/>
                <a:gd name="T15" fmla="*/ 1142 h 1385"/>
                <a:gd name="T16" fmla="*/ 1229 w 1386"/>
                <a:gd name="T17" fmla="*/ 1135 h 1385"/>
                <a:gd name="T18" fmla="*/ 1215 w 1386"/>
                <a:gd name="T19" fmla="*/ 954 h 1385"/>
                <a:gd name="T20" fmla="*/ 1354 w 1386"/>
                <a:gd name="T21" fmla="*/ 908 h 1385"/>
                <a:gd name="T22" fmla="*/ 1274 w 1386"/>
                <a:gd name="T23" fmla="*/ 745 h 1385"/>
                <a:gd name="T24" fmla="*/ 1386 w 1386"/>
                <a:gd name="T25" fmla="*/ 641 h 1385"/>
                <a:gd name="T26" fmla="*/ 1251 w 1386"/>
                <a:gd name="T27" fmla="*/ 520 h 1385"/>
                <a:gd name="T28" fmla="*/ 1313 w 1386"/>
                <a:gd name="T29" fmla="*/ 378 h 1385"/>
                <a:gd name="T30" fmla="*/ 1143 w 1386"/>
                <a:gd name="T31" fmla="*/ 318 h 1385"/>
                <a:gd name="T32" fmla="*/ 1150 w 1386"/>
                <a:gd name="T33" fmla="*/ 168 h 1385"/>
                <a:gd name="T34" fmla="*/ 972 w 1386"/>
                <a:gd name="T35" fmla="*/ 175 h 1385"/>
                <a:gd name="T36" fmla="*/ 909 w 1386"/>
                <a:gd name="T37" fmla="*/ 32 h 1385"/>
                <a:gd name="T38" fmla="*/ 748 w 1386"/>
                <a:gd name="T39" fmla="*/ 105 h 1385"/>
                <a:gd name="T40" fmla="*/ 634 w 1386"/>
                <a:gd name="T41" fmla="*/ 0 h 1385"/>
                <a:gd name="T42" fmla="*/ 516 w 1386"/>
                <a:gd name="T43" fmla="*/ 127 h 1385"/>
                <a:gd name="T44" fmla="*/ 378 w 1386"/>
                <a:gd name="T45" fmla="*/ 72 h 1385"/>
                <a:gd name="T46" fmla="*/ 315 w 1386"/>
                <a:gd name="T47" fmla="*/ 233 h 1385"/>
                <a:gd name="T48" fmla="*/ 157 w 1386"/>
                <a:gd name="T49" fmla="*/ 250 h 1385"/>
                <a:gd name="T50" fmla="*/ 163 w 1386"/>
                <a:gd name="T51" fmla="*/ 421 h 1385"/>
                <a:gd name="T52" fmla="*/ 32 w 1386"/>
                <a:gd name="T53" fmla="*/ 476 h 1385"/>
                <a:gd name="T54" fmla="*/ 100 w 1386"/>
                <a:gd name="T55" fmla="*/ 634 h 1385"/>
                <a:gd name="T56" fmla="*/ 0 w 1386"/>
                <a:gd name="T57" fmla="*/ 744 h 1385"/>
                <a:gd name="T58" fmla="*/ 123 w 1386"/>
                <a:gd name="T59" fmla="*/ 864 h 1385"/>
                <a:gd name="T60" fmla="*/ 73 w 1386"/>
                <a:gd name="T61" fmla="*/ 1007 h 1385"/>
                <a:gd name="T62" fmla="*/ 235 w 1386"/>
                <a:gd name="T63" fmla="*/ 1069 h 1385"/>
                <a:gd name="T64" fmla="*/ 236 w 1386"/>
                <a:gd name="T65" fmla="*/ 1216 h 1385"/>
                <a:gd name="T66" fmla="*/ 411 w 1386"/>
                <a:gd name="T67" fmla="*/ 1212 h 1385"/>
                <a:gd name="T68" fmla="*/ 477 w 1386"/>
                <a:gd name="T69" fmla="*/ 1353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6" h="1385">
                  <a:moveTo>
                    <a:pt x="160" y="565"/>
                  </a:moveTo>
                  <a:cubicBezTo>
                    <a:pt x="229" y="274"/>
                    <a:pt x="522" y="94"/>
                    <a:pt x="813" y="164"/>
                  </a:cubicBezTo>
                  <a:cubicBezTo>
                    <a:pt x="1104" y="233"/>
                    <a:pt x="1284" y="526"/>
                    <a:pt x="1214" y="817"/>
                  </a:cubicBezTo>
                  <a:cubicBezTo>
                    <a:pt x="1145" y="1108"/>
                    <a:pt x="852" y="1288"/>
                    <a:pt x="561" y="1218"/>
                  </a:cubicBezTo>
                  <a:cubicBezTo>
                    <a:pt x="270" y="1149"/>
                    <a:pt x="90" y="856"/>
                    <a:pt x="160" y="565"/>
                  </a:cubicBezTo>
                  <a:close/>
                  <a:moveTo>
                    <a:pt x="477" y="1353"/>
                  </a:moveTo>
                  <a:lnTo>
                    <a:pt x="584" y="1379"/>
                  </a:lnTo>
                  <a:lnTo>
                    <a:pt x="638" y="1279"/>
                  </a:lnTo>
                  <a:cubicBezTo>
                    <a:pt x="661" y="1281"/>
                    <a:pt x="684" y="1281"/>
                    <a:pt x="706" y="1280"/>
                  </a:cubicBezTo>
                  <a:lnTo>
                    <a:pt x="751" y="1385"/>
                  </a:lnTo>
                  <a:lnTo>
                    <a:pt x="860" y="1367"/>
                  </a:lnTo>
                  <a:lnTo>
                    <a:pt x="871" y="1251"/>
                  </a:lnTo>
                  <a:cubicBezTo>
                    <a:pt x="889" y="1245"/>
                    <a:pt x="907" y="1238"/>
                    <a:pt x="925" y="1230"/>
                  </a:cubicBezTo>
                  <a:lnTo>
                    <a:pt x="1007" y="1312"/>
                  </a:lnTo>
                  <a:lnTo>
                    <a:pt x="1101" y="1255"/>
                  </a:lnTo>
                  <a:lnTo>
                    <a:pt x="1067" y="1142"/>
                  </a:lnTo>
                  <a:cubicBezTo>
                    <a:pt x="1085" y="1126"/>
                    <a:pt x="1103" y="1110"/>
                    <a:pt x="1119" y="1092"/>
                  </a:cubicBezTo>
                  <a:lnTo>
                    <a:pt x="1229" y="1135"/>
                  </a:lnTo>
                  <a:lnTo>
                    <a:pt x="1292" y="1045"/>
                  </a:lnTo>
                  <a:lnTo>
                    <a:pt x="1215" y="954"/>
                  </a:lnTo>
                  <a:cubicBezTo>
                    <a:pt x="1222" y="939"/>
                    <a:pt x="1229" y="924"/>
                    <a:pt x="1235" y="909"/>
                  </a:cubicBezTo>
                  <a:lnTo>
                    <a:pt x="1354" y="908"/>
                  </a:lnTo>
                  <a:lnTo>
                    <a:pt x="1379" y="801"/>
                  </a:lnTo>
                  <a:lnTo>
                    <a:pt x="1274" y="745"/>
                  </a:lnTo>
                  <a:cubicBezTo>
                    <a:pt x="1276" y="725"/>
                    <a:pt x="1277" y="706"/>
                    <a:pt x="1277" y="686"/>
                  </a:cubicBezTo>
                  <a:lnTo>
                    <a:pt x="1386" y="641"/>
                  </a:lnTo>
                  <a:lnTo>
                    <a:pt x="1369" y="532"/>
                  </a:lnTo>
                  <a:lnTo>
                    <a:pt x="1251" y="520"/>
                  </a:lnTo>
                  <a:cubicBezTo>
                    <a:pt x="1245" y="500"/>
                    <a:pt x="1238" y="480"/>
                    <a:pt x="1230" y="461"/>
                  </a:cubicBezTo>
                  <a:lnTo>
                    <a:pt x="1313" y="378"/>
                  </a:lnTo>
                  <a:lnTo>
                    <a:pt x="1255" y="284"/>
                  </a:lnTo>
                  <a:lnTo>
                    <a:pt x="1143" y="318"/>
                  </a:lnTo>
                  <a:cubicBezTo>
                    <a:pt x="1131" y="303"/>
                    <a:pt x="1118" y="289"/>
                    <a:pt x="1105" y="275"/>
                  </a:cubicBezTo>
                  <a:lnTo>
                    <a:pt x="1150" y="168"/>
                  </a:lnTo>
                  <a:lnTo>
                    <a:pt x="1061" y="103"/>
                  </a:lnTo>
                  <a:lnTo>
                    <a:pt x="972" y="175"/>
                  </a:lnTo>
                  <a:cubicBezTo>
                    <a:pt x="952" y="164"/>
                    <a:pt x="931" y="154"/>
                    <a:pt x="909" y="145"/>
                  </a:cubicBezTo>
                  <a:lnTo>
                    <a:pt x="909" y="32"/>
                  </a:lnTo>
                  <a:lnTo>
                    <a:pt x="801" y="6"/>
                  </a:lnTo>
                  <a:lnTo>
                    <a:pt x="748" y="105"/>
                  </a:lnTo>
                  <a:cubicBezTo>
                    <a:pt x="725" y="102"/>
                    <a:pt x="701" y="101"/>
                    <a:pt x="678" y="101"/>
                  </a:cubicBezTo>
                  <a:lnTo>
                    <a:pt x="634" y="0"/>
                  </a:lnTo>
                  <a:lnTo>
                    <a:pt x="526" y="18"/>
                  </a:lnTo>
                  <a:lnTo>
                    <a:pt x="516" y="127"/>
                  </a:lnTo>
                  <a:cubicBezTo>
                    <a:pt x="495" y="133"/>
                    <a:pt x="475" y="140"/>
                    <a:pt x="455" y="149"/>
                  </a:cubicBezTo>
                  <a:lnTo>
                    <a:pt x="378" y="72"/>
                  </a:lnTo>
                  <a:lnTo>
                    <a:pt x="284" y="130"/>
                  </a:lnTo>
                  <a:lnTo>
                    <a:pt x="315" y="233"/>
                  </a:lnTo>
                  <a:cubicBezTo>
                    <a:pt x="295" y="250"/>
                    <a:pt x="275" y="269"/>
                    <a:pt x="256" y="288"/>
                  </a:cubicBezTo>
                  <a:lnTo>
                    <a:pt x="157" y="250"/>
                  </a:lnTo>
                  <a:lnTo>
                    <a:pt x="94" y="340"/>
                  </a:lnTo>
                  <a:lnTo>
                    <a:pt x="163" y="421"/>
                  </a:lnTo>
                  <a:cubicBezTo>
                    <a:pt x="154" y="439"/>
                    <a:pt x="145" y="457"/>
                    <a:pt x="138" y="476"/>
                  </a:cubicBezTo>
                  <a:lnTo>
                    <a:pt x="32" y="476"/>
                  </a:lnTo>
                  <a:lnTo>
                    <a:pt x="6" y="584"/>
                  </a:lnTo>
                  <a:lnTo>
                    <a:pt x="100" y="634"/>
                  </a:lnTo>
                  <a:cubicBezTo>
                    <a:pt x="98" y="657"/>
                    <a:pt x="97" y="680"/>
                    <a:pt x="97" y="703"/>
                  </a:cubicBezTo>
                  <a:lnTo>
                    <a:pt x="0" y="744"/>
                  </a:lnTo>
                  <a:lnTo>
                    <a:pt x="17" y="853"/>
                  </a:lnTo>
                  <a:lnTo>
                    <a:pt x="123" y="864"/>
                  </a:lnTo>
                  <a:cubicBezTo>
                    <a:pt x="130" y="887"/>
                    <a:pt x="139" y="909"/>
                    <a:pt x="148" y="931"/>
                  </a:cubicBezTo>
                  <a:lnTo>
                    <a:pt x="73" y="1007"/>
                  </a:lnTo>
                  <a:lnTo>
                    <a:pt x="131" y="1101"/>
                  </a:lnTo>
                  <a:lnTo>
                    <a:pt x="235" y="1069"/>
                  </a:lnTo>
                  <a:cubicBezTo>
                    <a:pt x="248" y="1086"/>
                    <a:pt x="263" y="1101"/>
                    <a:pt x="278" y="1116"/>
                  </a:cubicBezTo>
                  <a:lnTo>
                    <a:pt x="236" y="1216"/>
                  </a:lnTo>
                  <a:lnTo>
                    <a:pt x="325" y="1282"/>
                  </a:lnTo>
                  <a:lnTo>
                    <a:pt x="411" y="1212"/>
                  </a:lnTo>
                  <a:cubicBezTo>
                    <a:pt x="432" y="1223"/>
                    <a:pt x="454" y="1233"/>
                    <a:pt x="477" y="1242"/>
                  </a:cubicBezTo>
                  <a:lnTo>
                    <a:pt x="477" y="1353"/>
                  </a:lnTo>
                  <a:close/>
                </a:path>
              </a:pathLst>
            </a:custGeom>
            <a:solidFill>
              <a:schemeClr val="bg2">
                <a:lumMod val="95000"/>
              </a:schemeClr>
            </a:solidFill>
            <a:ln>
              <a:solidFill>
                <a:schemeClr val="tx2">
                  <a:lumMod val="75000"/>
                </a:schemeClr>
              </a:solidFill>
            </a:ln>
          </p:spPr>
          <p:txBody>
            <a:bodyPr vert="horz" wrap="square" lIns="91440" tIns="45720" rIns="91440" bIns="45720" numCol="1" anchor="t" anchorCtr="0" compatLnSpc="1"/>
            <a:lstStyle/>
            <a:p>
              <a:pPr>
                <a:lnSpc>
                  <a:spcPct val="120000"/>
                </a:lnSpc>
              </a:pPr>
              <a:endParaRPr lang="zh-CN" altLang="en-US" sz="1600">
                <a:solidFill>
                  <a:schemeClr val="bg1"/>
                </a:solidFill>
              </a:endParaRPr>
            </a:p>
          </p:txBody>
        </p:sp>
        <p:sp>
          <p:nvSpPr>
            <p:cNvPr id="73" name="Freeform 9">
              <a:extLst>
                <a:ext uri="{FF2B5EF4-FFF2-40B4-BE49-F238E27FC236}">
                  <a16:creationId xmlns:a16="http://schemas.microsoft.com/office/drawing/2014/main" id="{C754DBAA-0CC3-CDAB-FADE-A59A7F9EE08B}"/>
                </a:ext>
              </a:extLst>
            </p:cNvPr>
            <p:cNvSpPr/>
            <p:nvPr/>
          </p:nvSpPr>
          <p:spPr bwMode="auto">
            <a:xfrm>
              <a:off x="3714461" y="4257626"/>
              <a:ext cx="1027308" cy="1027308"/>
            </a:xfrm>
            <a:custGeom>
              <a:avLst/>
              <a:gdLst>
                <a:gd name="T0" fmla="*/ 1062 w 1128"/>
                <a:gd name="T1" fmla="*/ 683 h 1128"/>
                <a:gd name="T2" fmla="*/ 683 w 1128"/>
                <a:gd name="T3" fmla="*/ 66 h 1128"/>
                <a:gd name="T4" fmla="*/ 66 w 1128"/>
                <a:gd name="T5" fmla="*/ 445 h 1128"/>
                <a:gd name="T6" fmla="*/ 445 w 1128"/>
                <a:gd name="T7" fmla="*/ 1062 h 1128"/>
                <a:gd name="T8" fmla="*/ 1062 w 1128"/>
                <a:gd name="T9" fmla="*/ 683 h 1128"/>
              </a:gdLst>
              <a:ahLst/>
              <a:cxnLst>
                <a:cxn ang="0">
                  <a:pos x="T0" y="T1"/>
                </a:cxn>
                <a:cxn ang="0">
                  <a:pos x="T2" y="T3"/>
                </a:cxn>
                <a:cxn ang="0">
                  <a:pos x="T4" y="T5"/>
                </a:cxn>
                <a:cxn ang="0">
                  <a:pos x="T6" y="T7"/>
                </a:cxn>
                <a:cxn ang="0">
                  <a:pos x="T8" y="T9"/>
                </a:cxn>
              </a:cxnLst>
              <a:rect l="0" t="0" r="r" b="b"/>
              <a:pathLst>
                <a:path w="1128" h="1128">
                  <a:moveTo>
                    <a:pt x="1062" y="683"/>
                  </a:moveTo>
                  <a:cubicBezTo>
                    <a:pt x="1128" y="408"/>
                    <a:pt x="958" y="132"/>
                    <a:pt x="683" y="66"/>
                  </a:cubicBezTo>
                  <a:cubicBezTo>
                    <a:pt x="408" y="0"/>
                    <a:pt x="132" y="170"/>
                    <a:pt x="66" y="445"/>
                  </a:cubicBezTo>
                  <a:cubicBezTo>
                    <a:pt x="0" y="720"/>
                    <a:pt x="170" y="996"/>
                    <a:pt x="445" y="1062"/>
                  </a:cubicBezTo>
                  <a:cubicBezTo>
                    <a:pt x="720" y="1128"/>
                    <a:pt x="996" y="958"/>
                    <a:pt x="1062" y="683"/>
                  </a:cubicBezTo>
                  <a:close/>
                </a:path>
              </a:pathLst>
            </a:custGeom>
            <a:solidFill>
              <a:srgbClr val="1F4E78"/>
            </a:solidFill>
            <a:ln>
              <a:noFill/>
            </a:ln>
          </p:spPr>
          <p:txBody>
            <a:bodyPr vert="horz" wrap="square" lIns="91440" tIns="45720" rIns="91440" bIns="45720" numCol="1" anchor="t" anchorCtr="0" compatLnSpc="1"/>
            <a:lstStyle/>
            <a:p>
              <a:pPr>
                <a:lnSpc>
                  <a:spcPct val="120000"/>
                </a:lnSpc>
              </a:pPr>
              <a:endParaRPr lang="zh-CN" altLang="en-US" sz="1600">
                <a:solidFill>
                  <a:schemeClr val="bg1"/>
                </a:solidFill>
              </a:endParaRPr>
            </a:p>
          </p:txBody>
        </p:sp>
      </p:grpSp>
      <p:grpSp>
        <p:nvGrpSpPr>
          <p:cNvPr id="57" name="组合 56">
            <a:extLst>
              <a:ext uri="{FF2B5EF4-FFF2-40B4-BE49-F238E27FC236}">
                <a16:creationId xmlns:a16="http://schemas.microsoft.com/office/drawing/2014/main" id="{A5E0239F-C0E0-4253-06E8-042DDF5412EC}"/>
              </a:ext>
            </a:extLst>
          </p:cNvPr>
          <p:cNvGrpSpPr/>
          <p:nvPr/>
        </p:nvGrpSpPr>
        <p:grpSpPr>
          <a:xfrm>
            <a:off x="4181604" y="1763748"/>
            <a:ext cx="887213" cy="869584"/>
            <a:chOff x="4637435" y="2231854"/>
            <a:chExt cx="1264071" cy="1264071"/>
          </a:xfrm>
        </p:grpSpPr>
        <p:sp>
          <p:nvSpPr>
            <p:cNvPr id="70" name="Freeform 10">
              <a:extLst>
                <a:ext uri="{FF2B5EF4-FFF2-40B4-BE49-F238E27FC236}">
                  <a16:creationId xmlns:a16="http://schemas.microsoft.com/office/drawing/2014/main" id="{0CC16421-EE4F-5F1E-4816-018EAA0CB864}"/>
                </a:ext>
              </a:extLst>
            </p:cNvPr>
            <p:cNvSpPr>
              <a:spLocks noEditPoints="1"/>
            </p:cNvSpPr>
            <p:nvPr/>
          </p:nvSpPr>
          <p:spPr bwMode="auto">
            <a:xfrm>
              <a:off x="4637435" y="2231854"/>
              <a:ext cx="1264071" cy="1264071"/>
            </a:xfrm>
            <a:custGeom>
              <a:avLst/>
              <a:gdLst>
                <a:gd name="T0" fmla="*/ 813 w 1386"/>
                <a:gd name="T1" fmla="*/ 164 h 1386"/>
                <a:gd name="T2" fmla="*/ 561 w 1386"/>
                <a:gd name="T3" fmla="*/ 1219 h 1386"/>
                <a:gd name="T4" fmla="*/ 477 w 1386"/>
                <a:gd name="T5" fmla="*/ 1354 h 1386"/>
                <a:gd name="T6" fmla="*/ 638 w 1386"/>
                <a:gd name="T7" fmla="*/ 1279 h 1386"/>
                <a:gd name="T8" fmla="*/ 751 w 1386"/>
                <a:gd name="T9" fmla="*/ 1386 h 1386"/>
                <a:gd name="T10" fmla="*/ 871 w 1386"/>
                <a:gd name="T11" fmla="*/ 1252 h 1386"/>
                <a:gd name="T12" fmla="*/ 1008 w 1386"/>
                <a:gd name="T13" fmla="*/ 1313 h 1386"/>
                <a:gd name="T14" fmla="*/ 1067 w 1386"/>
                <a:gd name="T15" fmla="*/ 1142 h 1386"/>
                <a:gd name="T16" fmla="*/ 1229 w 1386"/>
                <a:gd name="T17" fmla="*/ 1136 h 1386"/>
                <a:gd name="T18" fmla="*/ 1215 w 1386"/>
                <a:gd name="T19" fmla="*/ 955 h 1386"/>
                <a:gd name="T20" fmla="*/ 1354 w 1386"/>
                <a:gd name="T21" fmla="*/ 909 h 1386"/>
                <a:gd name="T22" fmla="*/ 1274 w 1386"/>
                <a:gd name="T23" fmla="*/ 745 h 1386"/>
                <a:gd name="T24" fmla="*/ 1386 w 1386"/>
                <a:gd name="T25" fmla="*/ 642 h 1386"/>
                <a:gd name="T26" fmla="*/ 1251 w 1386"/>
                <a:gd name="T27" fmla="*/ 521 h 1386"/>
                <a:gd name="T28" fmla="*/ 1313 w 1386"/>
                <a:gd name="T29" fmla="*/ 378 h 1386"/>
                <a:gd name="T30" fmla="*/ 1143 w 1386"/>
                <a:gd name="T31" fmla="*/ 318 h 1386"/>
                <a:gd name="T32" fmla="*/ 1150 w 1386"/>
                <a:gd name="T33" fmla="*/ 169 h 1386"/>
                <a:gd name="T34" fmla="*/ 972 w 1386"/>
                <a:gd name="T35" fmla="*/ 176 h 1386"/>
                <a:gd name="T36" fmla="*/ 909 w 1386"/>
                <a:gd name="T37" fmla="*/ 32 h 1386"/>
                <a:gd name="T38" fmla="*/ 749 w 1386"/>
                <a:gd name="T39" fmla="*/ 105 h 1386"/>
                <a:gd name="T40" fmla="*/ 635 w 1386"/>
                <a:gd name="T41" fmla="*/ 0 h 1386"/>
                <a:gd name="T42" fmla="*/ 516 w 1386"/>
                <a:gd name="T43" fmla="*/ 128 h 1386"/>
                <a:gd name="T44" fmla="*/ 378 w 1386"/>
                <a:gd name="T45" fmla="*/ 73 h 1386"/>
                <a:gd name="T46" fmla="*/ 316 w 1386"/>
                <a:gd name="T47" fmla="*/ 234 h 1386"/>
                <a:gd name="T48" fmla="*/ 157 w 1386"/>
                <a:gd name="T49" fmla="*/ 250 h 1386"/>
                <a:gd name="T50" fmla="*/ 163 w 1386"/>
                <a:gd name="T51" fmla="*/ 422 h 1386"/>
                <a:gd name="T52" fmla="*/ 32 w 1386"/>
                <a:gd name="T53" fmla="*/ 477 h 1386"/>
                <a:gd name="T54" fmla="*/ 100 w 1386"/>
                <a:gd name="T55" fmla="*/ 635 h 1386"/>
                <a:gd name="T56" fmla="*/ 0 w 1386"/>
                <a:gd name="T57" fmla="*/ 744 h 1386"/>
                <a:gd name="T58" fmla="*/ 123 w 1386"/>
                <a:gd name="T59" fmla="*/ 864 h 1386"/>
                <a:gd name="T60" fmla="*/ 73 w 1386"/>
                <a:gd name="T61" fmla="*/ 1008 h 1386"/>
                <a:gd name="T62" fmla="*/ 235 w 1386"/>
                <a:gd name="T63" fmla="*/ 1070 h 1386"/>
                <a:gd name="T64" fmla="*/ 236 w 1386"/>
                <a:gd name="T65" fmla="*/ 1217 h 1386"/>
                <a:gd name="T66" fmla="*/ 411 w 1386"/>
                <a:gd name="T67" fmla="*/ 1213 h 1386"/>
                <a:gd name="T68" fmla="*/ 477 w 1386"/>
                <a:gd name="T69" fmla="*/ 1354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6" h="1386">
                  <a:moveTo>
                    <a:pt x="160" y="566"/>
                  </a:moveTo>
                  <a:cubicBezTo>
                    <a:pt x="229" y="274"/>
                    <a:pt x="522" y="95"/>
                    <a:pt x="813" y="164"/>
                  </a:cubicBezTo>
                  <a:cubicBezTo>
                    <a:pt x="1105" y="234"/>
                    <a:pt x="1284" y="527"/>
                    <a:pt x="1215" y="818"/>
                  </a:cubicBezTo>
                  <a:cubicBezTo>
                    <a:pt x="1145" y="1109"/>
                    <a:pt x="852" y="1289"/>
                    <a:pt x="561" y="1219"/>
                  </a:cubicBezTo>
                  <a:cubicBezTo>
                    <a:pt x="270" y="1150"/>
                    <a:pt x="90" y="857"/>
                    <a:pt x="160" y="566"/>
                  </a:cubicBezTo>
                  <a:close/>
                  <a:moveTo>
                    <a:pt x="477" y="1354"/>
                  </a:moveTo>
                  <a:lnTo>
                    <a:pt x="584" y="1380"/>
                  </a:lnTo>
                  <a:lnTo>
                    <a:pt x="638" y="1279"/>
                  </a:lnTo>
                  <a:cubicBezTo>
                    <a:pt x="661" y="1281"/>
                    <a:pt x="684" y="1282"/>
                    <a:pt x="707" y="1281"/>
                  </a:cubicBezTo>
                  <a:lnTo>
                    <a:pt x="751" y="1386"/>
                  </a:lnTo>
                  <a:lnTo>
                    <a:pt x="860" y="1368"/>
                  </a:lnTo>
                  <a:lnTo>
                    <a:pt x="871" y="1252"/>
                  </a:lnTo>
                  <a:cubicBezTo>
                    <a:pt x="889" y="1246"/>
                    <a:pt x="907" y="1239"/>
                    <a:pt x="925" y="1231"/>
                  </a:cubicBezTo>
                  <a:lnTo>
                    <a:pt x="1008" y="1313"/>
                  </a:lnTo>
                  <a:lnTo>
                    <a:pt x="1102" y="1255"/>
                  </a:lnTo>
                  <a:lnTo>
                    <a:pt x="1067" y="1142"/>
                  </a:lnTo>
                  <a:cubicBezTo>
                    <a:pt x="1086" y="1127"/>
                    <a:pt x="1103" y="1111"/>
                    <a:pt x="1119" y="1093"/>
                  </a:cubicBezTo>
                  <a:lnTo>
                    <a:pt x="1229" y="1136"/>
                  </a:lnTo>
                  <a:lnTo>
                    <a:pt x="1292" y="1045"/>
                  </a:lnTo>
                  <a:lnTo>
                    <a:pt x="1215" y="955"/>
                  </a:lnTo>
                  <a:cubicBezTo>
                    <a:pt x="1222" y="940"/>
                    <a:pt x="1229" y="925"/>
                    <a:pt x="1235" y="909"/>
                  </a:cubicBezTo>
                  <a:lnTo>
                    <a:pt x="1354" y="909"/>
                  </a:lnTo>
                  <a:lnTo>
                    <a:pt x="1379" y="802"/>
                  </a:lnTo>
                  <a:lnTo>
                    <a:pt x="1274" y="745"/>
                  </a:lnTo>
                  <a:cubicBezTo>
                    <a:pt x="1276" y="726"/>
                    <a:pt x="1277" y="706"/>
                    <a:pt x="1277" y="687"/>
                  </a:cubicBezTo>
                  <a:lnTo>
                    <a:pt x="1386" y="642"/>
                  </a:lnTo>
                  <a:lnTo>
                    <a:pt x="1369" y="533"/>
                  </a:lnTo>
                  <a:lnTo>
                    <a:pt x="1251" y="521"/>
                  </a:lnTo>
                  <a:cubicBezTo>
                    <a:pt x="1245" y="501"/>
                    <a:pt x="1238" y="481"/>
                    <a:pt x="1230" y="462"/>
                  </a:cubicBezTo>
                  <a:lnTo>
                    <a:pt x="1313" y="378"/>
                  </a:lnTo>
                  <a:lnTo>
                    <a:pt x="1255" y="285"/>
                  </a:lnTo>
                  <a:lnTo>
                    <a:pt x="1143" y="318"/>
                  </a:lnTo>
                  <a:cubicBezTo>
                    <a:pt x="1131" y="304"/>
                    <a:pt x="1119" y="289"/>
                    <a:pt x="1105" y="276"/>
                  </a:cubicBezTo>
                  <a:lnTo>
                    <a:pt x="1150" y="169"/>
                  </a:lnTo>
                  <a:lnTo>
                    <a:pt x="1061" y="104"/>
                  </a:lnTo>
                  <a:lnTo>
                    <a:pt x="972" y="176"/>
                  </a:lnTo>
                  <a:cubicBezTo>
                    <a:pt x="952" y="164"/>
                    <a:pt x="931" y="154"/>
                    <a:pt x="909" y="145"/>
                  </a:cubicBezTo>
                  <a:lnTo>
                    <a:pt x="909" y="32"/>
                  </a:lnTo>
                  <a:lnTo>
                    <a:pt x="802" y="7"/>
                  </a:lnTo>
                  <a:lnTo>
                    <a:pt x="749" y="105"/>
                  </a:lnTo>
                  <a:cubicBezTo>
                    <a:pt x="725" y="103"/>
                    <a:pt x="701" y="102"/>
                    <a:pt x="678" y="102"/>
                  </a:cubicBezTo>
                  <a:lnTo>
                    <a:pt x="635" y="0"/>
                  </a:lnTo>
                  <a:lnTo>
                    <a:pt x="526" y="18"/>
                  </a:lnTo>
                  <a:lnTo>
                    <a:pt x="516" y="128"/>
                  </a:lnTo>
                  <a:cubicBezTo>
                    <a:pt x="495" y="134"/>
                    <a:pt x="475" y="141"/>
                    <a:pt x="455" y="150"/>
                  </a:cubicBezTo>
                  <a:lnTo>
                    <a:pt x="378" y="73"/>
                  </a:lnTo>
                  <a:lnTo>
                    <a:pt x="284" y="131"/>
                  </a:lnTo>
                  <a:lnTo>
                    <a:pt x="316" y="234"/>
                  </a:lnTo>
                  <a:cubicBezTo>
                    <a:pt x="295" y="251"/>
                    <a:pt x="275" y="269"/>
                    <a:pt x="256" y="289"/>
                  </a:cubicBezTo>
                  <a:lnTo>
                    <a:pt x="157" y="250"/>
                  </a:lnTo>
                  <a:lnTo>
                    <a:pt x="94" y="341"/>
                  </a:lnTo>
                  <a:lnTo>
                    <a:pt x="163" y="422"/>
                  </a:lnTo>
                  <a:cubicBezTo>
                    <a:pt x="154" y="440"/>
                    <a:pt x="146" y="458"/>
                    <a:pt x="138" y="477"/>
                  </a:cubicBezTo>
                  <a:lnTo>
                    <a:pt x="32" y="477"/>
                  </a:lnTo>
                  <a:lnTo>
                    <a:pt x="7" y="584"/>
                  </a:lnTo>
                  <a:lnTo>
                    <a:pt x="100" y="635"/>
                  </a:lnTo>
                  <a:cubicBezTo>
                    <a:pt x="98" y="658"/>
                    <a:pt x="97" y="681"/>
                    <a:pt x="98" y="704"/>
                  </a:cubicBezTo>
                  <a:lnTo>
                    <a:pt x="0" y="744"/>
                  </a:lnTo>
                  <a:lnTo>
                    <a:pt x="17" y="853"/>
                  </a:lnTo>
                  <a:lnTo>
                    <a:pt x="123" y="864"/>
                  </a:lnTo>
                  <a:cubicBezTo>
                    <a:pt x="130" y="887"/>
                    <a:pt x="139" y="910"/>
                    <a:pt x="149" y="932"/>
                  </a:cubicBezTo>
                  <a:lnTo>
                    <a:pt x="73" y="1008"/>
                  </a:lnTo>
                  <a:lnTo>
                    <a:pt x="131" y="1102"/>
                  </a:lnTo>
                  <a:lnTo>
                    <a:pt x="235" y="1070"/>
                  </a:lnTo>
                  <a:cubicBezTo>
                    <a:pt x="248" y="1086"/>
                    <a:pt x="263" y="1102"/>
                    <a:pt x="278" y="1116"/>
                  </a:cubicBezTo>
                  <a:lnTo>
                    <a:pt x="236" y="1217"/>
                  </a:lnTo>
                  <a:lnTo>
                    <a:pt x="325" y="1283"/>
                  </a:lnTo>
                  <a:lnTo>
                    <a:pt x="411" y="1213"/>
                  </a:lnTo>
                  <a:cubicBezTo>
                    <a:pt x="432" y="1224"/>
                    <a:pt x="454" y="1234"/>
                    <a:pt x="477" y="1242"/>
                  </a:cubicBezTo>
                  <a:lnTo>
                    <a:pt x="477" y="1354"/>
                  </a:lnTo>
                  <a:close/>
                </a:path>
              </a:pathLst>
            </a:custGeom>
            <a:solidFill>
              <a:schemeClr val="bg2">
                <a:lumMod val="95000"/>
              </a:schemeClr>
            </a:solidFill>
            <a:ln>
              <a:solidFill>
                <a:schemeClr val="tx2">
                  <a:lumMod val="75000"/>
                </a:schemeClr>
              </a:solidFill>
            </a:ln>
          </p:spPr>
          <p:txBody>
            <a:bodyPr vert="horz" wrap="square" lIns="91440" tIns="45720" rIns="91440" bIns="45720" numCol="1" anchor="t" anchorCtr="0" compatLnSpc="1"/>
            <a:lstStyle/>
            <a:p>
              <a:pPr>
                <a:lnSpc>
                  <a:spcPct val="120000"/>
                </a:lnSpc>
              </a:pPr>
              <a:endParaRPr lang="zh-CN" altLang="en-US" sz="1600">
                <a:solidFill>
                  <a:schemeClr val="bg1"/>
                </a:solidFill>
              </a:endParaRPr>
            </a:p>
          </p:txBody>
        </p:sp>
        <p:sp>
          <p:nvSpPr>
            <p:cNvPr id="71" name="Freeform 11">
              <a:extLst>
                <a:ext uri="{FF2B5EF4-FFF2-40B4-BE49-F238E27FC236}">
                  <a16:creationId xmlns:a16="http://schemas.microsoft.com/office/drawing/2014/main" id="{0A378FB8-B059-E89D-6E7F-3EDF993AADA0}"/>
                </a:ext>
              </a:extLst>
            </p:cNvPr>
            <p:cNvSpPr/>
            <p:nvPr/>
          </p:nvSpPr>
          <p:spPr bwMode="auto">
            <a:xfrm>
              <a:off x="4749797" y="2348228"/>
              <a:ext cx="1027308" cy="1031321"/>
            </a:xfrm>
            <a:custGeom>
              <a:avLst/>
              <a:gdLst>
                <a:gd name="T0" fmla="*/ 1062 w 1128"/>
                <a:gd name="T1" fmla="*/ 683 h 1128"/>
                <a:gd name="T2" fmla="*/ 683 w 1128"/>
                <a:gd name="T3" fmla="*/ 66 h 1128"/>
                <a:gd name="T4" fmla="*/ 66 w 1128"/>
                <a:gd name="T5" fmla="*/ 445 h 1128"/>
                <a:gd name="T6" fmla="*/ 445 w 1128"/>
                <a:gd name="T7" fmla="*/ 1062 h 1128"/>
                <a:gd name="T8" fmla="*/ 1062 w 1128"/>
                <a:gd name="T9" fmla="*/ 683 h 1128"/>
              </a:gdLst>
              <a:ahLst/>
              <a:cxnLst>
                <a:cxn ang="0">
                  <a:pos x="T0" y="T1"/>
                </a:cxn>
                <a:cxn ang="0">
                  <a:pos x="T2" y="T3"/>
                </a:cxn>
                <a:cxn ang="0">
                  <a:pos x="T4" y="T5"/>
                </a:cxn>
                <a:cxn ang="0">
                  <a:pos x="T6" y="T7"/>
                </a:cxn>
                <a:cxn ang="0">
                  <a:pos x="T8" y="T9"/>
                </a:cxn>
              </a:cxnLst>
              <a:rect l="0" t="0" r="r" b="b"/>
              <a:pathLst>
                <a:path w="1128" h="1128">
                  <a:moveTo>
                    <a:pt x="1062" y="683"/>
                  </a:moveTo>
                  <a:cubicBezTo>
                    <a:pt x="1128" y="408"/>
                    <a:pt x="958" y="131"/>
                    <a:pt x="683" y="66"/>
                  </a:cubicBezTo>
                  <a:cubicBezTo>
                    <a:pt x="408" y="0"/>
                    <a:pt x="132" y="170"/>
                    <a:pt x="66" y="445"/>
                  </a:cubicBezTo>
                  <a:cubicBezTo>
                    <a:pt x="0" y="720"/>
                    <a:pt x="170" y="996"/>
                    <a:pt x="445" y="1062"/>
                  </a:cubicBezTo>
                  <a:cubicBezTo>
                    <a:pt x="720" y="1128"/>
                    <a:pt x="997" y="958"/>
                    <a:pt x="1062" y="683"/>
                  </a:cubicBezTo>
                  <a:close/>
                </a:path>
              </a:pathLst>
            </a:custGeom>
            <a:solidFill>
              <a:srgbClr val="433D3C"/>
            </a:solidFill>
            <a:ln>
              <a:noFill/>
            </a:ln>
          </p:spPr>
          <p:txBody>
            <a:bodyPr vert="horz" wrap="square" lIns="91440" tIns="45720" rIns="91440" bIns="45720" numCol="1" anchor="t" anchorCtr="0" compatLnSpc="1"/>
            <a:lstStyle/>
            <a:p>
              <a:pPr>
                <a:lnSpc>
                  <a:spcPct val="120000"/>
                </a:lnSpc>
              </a:pPr>
              <a:endParaRPr lang="zh-CN" altLang="en-US" sz="1600">
                <a:solidFill>
                  <a:schemeClr val="bg1"/>
                </a:solidFill>
              </a:endParaRPr>
            </a:p>
          </p:txBody>
        </p:sp>
      </p:grpSp>
      <p:grpSp>
        <p:nvGrpSpPr>
          <p:cNvPr id="58" name="组合 57">
            <a:extLst>
              <a:ext uri="{FF2B5EF4-FFF2-40B4-BE49-F238E27FC236}">
                <a16:creationId xmlns:a16="http://schemas.microsoft.com/office/drawing/2014/main" id="{E33AE7E6-634B-4667-3F0B-FD80C59C91AE}"/>
              </a:ext>
            </a:extLst>
          </p:cNvPr>
          <p:cNvGrpSpPr/>
          <p:nvPr/>
        </p:nvGrpSpPr>
        <p:grpSpPr>
          <a:xfrm>
            <a:off x="5732491" y="1792244"/>
            <a:ext cx="887213" cy="869584"/>
            <a:chOff x="6847086" y="2273277"/>
            <a:chExt cx="1264071" cy="1264071"/>
          </a:xfrm>
        </p:grpSpPr>
        <p:sp>
          <p:nvSpPr>
            <p:cNvPr id="68" name="Freeform 14">
              <a:extLst>
                <a:ext uri="{FF2B5EF4-FFF2-40B4-BE49-F238E27FC236}">
                  <a16:creationId xmlns:a16="http://schemas.microsoft.com/office/drawing/2014/main" id="{CC3EB0B0-8438-B75B-04A5-D7FA8283F82B}"/>
                </a:ext>
              </a:extLst>
            </p:cNvPr>
            <p:cNvSpPr>
              <a:spLocks noEditPoints="1"/>
            </p:cNvSpPr>
            <p:nvPr/>
          </p:nvSpPr>
          <p:spPr bwMode="auto">
            <a:xfrm>
              <a:off x="6847086" y="2273277"/>
              <a:ext cx="1264071" cy="1264071"/>
            </a:xfrm>
            <a:custGeom>
              <a:avLst/>
              <a:gdLst>
                <a:gd name="T0" fmla="*/ 813 w 1386"/>
                <a:gd name="T1" fmla="*/ 164 h 1385"/>
                <a:gd name="T2" fmla="*/ 561 w 1386"/>
                <a:gd name="T3" fmla="*/ 1219 h 1385"/>
                <a:gd name="T4" fmla="*/ 477 w 1386"/>
                <a:gd name="T5" fmla="*/ 1354 h 1385"/>
                <a:gd name="T6" fmla="*/ 638 w 1386"/>
                <a:gd name="T7" fmla="*/ 1279 h 1385"/>
                <a:gd name="T8" fmla="*/ 751 w 1386"/>
                <a:gd name="T9" fmla="*/ 1385 h 1385"/>
                <a:gd name="T10" fmla="*/ 871 w 1386"/>
                <a:gd name="T11" fmla="*/ 1252 h 1385"/>
                <a:gd name="T12" fmla="*/ 1008 w 1386"/>
                <a:gd name="T13" fmla="*/ 1313 h 1385"/>
                <a:gd name="T14" fmla="*/ 1067 w 1386"/>
                <a:gd name="T15" fmla="*/ 1142 h 1385"/>
                <a:gd name="T16" fmla="*/ 1229 w 1386"/>
                <a:gd name="T17" fmla="*/ 1135 h 1385"/>
                <a:gd name="T18" fmla="*/ 1215 w 1386"/>
                <a:gd name="T19" fmla="*/ 954 h 1385"/>
                <a:gd name="T20" fmla="*/ 1354 w 1386"/>
                <a:gd name="T21" fmla="*/ 909 h 1385"/>
                <a:gd name="T22" fmla="*/ 1274 w 1386"/>
                <a:gd name="T23" fmla="*/ 745 h 1385"/>
                <a:gd name="T24" fmla="*/ 1386 w 1386"/>
                <a:gd name="T25" fmla="*/ 641 h 1385"/>
                <a:gd name="T26" fmla="*/ 1251 w 1386"/>
                <a:gd name="T27" fmla="*/ 520 h 1385"/>
                <a:gd name="T28" fmla="*/ 1313 w 1386"/>
                <a:gd name="T29" fmla="*/ 378 h 1385"/>
                <a:gd name="T30" fmla="*/ 1144 w 1386"/>
                <a:gd name="T31" fmla="*/ 318 h 1385"/>
                <a:gd name="T32" fmla="*/ 1150 w 1386"/>
                <a:gd name="T33" fmla="*/ 169 h 1385"/>
                <a:gd name="T34" fmla="*/ 972 w 1386"/>
                <a:gd name="T35" fmla="*/ 175 h 1385"/>
                <a:gd name="T36" fmla="*/ 909 w 1386"/>
                <a:gd name="T37" fmla="*/ 32 h 1385"/>
                <a:gd name="T38" fmla="*/ 749 w 1386"/>
                <a:gd name="T39" fmla="*/ 105 h 1385"/>
                <a:gd name="T40" fmla="*/ 635 w 1386"/>
                <a:gd name="T41" fmla="*/ 0 h 1385"/>
                <a:gd name="T42" fmla="*/ 516 w 1386"/>
                <a:gd name="T43" fmla="*/ 127 h 1385"/>
                <a:gd name="T44" fmla="*/ 378 w 1386"/>
                <a:gd name="T45" fmla="*/ 73 h 1385"/>
                <a:gd name="T46" fmla="*/ 316 w 1386"/>
                <a:gd name="T47" fmla="*/ 234 h 1385"/>
                <a:gd name="T48" fmla="*/ 157 w 1386"/>
                <a:gd name="T49" fmla="*/ 250 h 1385"/>
                <a:gd name="T50" fmla="*/ 163 w 1386"/>
                <a:gd name="T51" fmla="*/ 422 h 1385"/>
                <a:gd name="T52" fmla="*/ 32 w 1386"/>
                <a:gd name="T53" fmla="*/ 477 h 1385"/>
                <a:gd name="T54" fmla="*/ 101 w 1386"/>
                <a:gd name="T55" fmla="*/ 634 h 1385"/>
                <a:gd name="T56" fmla="*/ 0 w 1386"/>
                <a:gd name="T57" fmla="*/ 744 h 1385"/>
                <a:gd name="T58" fmla="*/ 124 w 1386"/>
                <a:gd name="T59" fmla="*/ 864 h 1385"/>
                <a:gd name="T60" fmla="*/ 73 w 1386"/>
                <a:gd name="T61" fmla="*/ 1007 h 1385"/>
                <a:gd name="T62" fmla="*/ 235 w 1386"/>
                <a:gd name="T63" fmla="*/ 1070 h 1385"/>
                <a:gd name="T64" fmla="*/ 236 w 1386"/>
                <a:gd name="T65" fmla="*/ 1217 h 1385"/>
                <a:gd name="T66" fmla="*/ 411 w 1386"/>
                <a:gd name="T67" fmla="*/ 1212 h 1385"/>
                <a:gd name="T68" fmla="*/ 477 w 1386"/>
                <a:gd name="T69" fmla="*/ 1354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6" h="1385">
                  <a:moveTo>
                    <a:pt x="160" y="565"/>
                  </a:moveTo>
                  <a:cubicBezTo>
                    <a:pt x="229" y="274"/>
                    <a:pt x="522" y="94"/>
                    <a:pt x="813" y="164"/>
                  </a:cubicBezTo>
                  <a:cubicBezTo>
                    <a:pt x="1105" y="234"/>
                    <a:pt x="1284" y="526"/>
                    <a:pt x="1215" y="817"/>
                  </a:cubicBezTo>
                  <a:cubicBezTo>
                    <a:pt x="1145" y="1109"/>
                    <a:pt x="852" y="1288"/>
                    <a:pt x="561" y="1219"/>
                  </a:cubicBezTo>
                  <a:cubicBezTo>
                    <a:pt x="270" y="1149"/>
                    <a:pt x="90" y="857"/>
                    <a:pt x="160" y="565"/>
                  </a:cubicBezTo>
                  <a:close/>
                  <a:moveTo>
                    <a:pt x="477" y="1354"/>
                  </a:moveTo>
                  <a:lnTo>
                    <a:pt x="584" y="1379"/>
                  </a:lnTo>
                  <a:lnTo>
                    <a:pt x="638" y="1279"/>
                  </a:lnTo>
                  <a:cubicBezTo>
                    <a:pt x="661" y="1281"/>
                    <a:pt x="684" y="1281"/>
                    <a:pt x="707" y="1281"/>
                  </a:cubicBezTo>
                  <a:lnTo>
                    <a:pt x="751" y="1385"/>
                  </a:lnTo>
                  <a:lnTo>
                    <a:pt x="860" y="1367"/>
                  </a:lnTo>
                  <a:lnTo>
                    <a:pt x="871" y="1252"/>
                  </a:lnTo>
                  <a:cubicBezTo>
                    <a:pt x="889" y="1246"/>
                    <a:pt x="907" y="1239"/>
                    <a:pt x="925" y="1231"/>
                  </a:cubicBezTo>
                  <a:lnTo>
                    <a:pt x="1008" y="1313"/>
                  </a:lnTo>
                  <a:lnTo>
                    <a:pt x="1102" y="1255"/>
                  </a:lnTo>
                  <a:lnTo>
                    <a:pt x="1067" y="1142"/>
                  </a:lnTo>
                  <a:cubicBezTo>
                    <a:pt x="1086" y="1127"/>
                    <a:pt x="1103" y="1110"/>
                    <a:pt x="1119" y="1093"/>
                  </a:cubicBezTo>
                  <a:lnTo>
                    <a:pt x="1229" y="1135"/>
                  </a:lnTo>
                  <a:lnTo>
                    <a:pt x="1292" y="1045"/>
                  </a:lnTo>
                  <a:lnTo>
                    <a:pt x="1215" y="954"/>
                  </a:lnTo>
                  <a:cubicBezTo>
                    <a:pt x="1222" y="940"/>
                    <a:pt x="1229" y="924"/>
                    <a:pt x="1235" y="909"/>
                  </a:cubicBezTo>
                  <a:lnTo>
                    <a:pt x="1354" y="909"/>
                  </a:lnTo>
                  <a:lnTo>
                    <a:pt x="1379" y="801"/>
                  </a:lnTo>
                  <a:lnTo>
                    <a:pt x="1274" y="745"/>
                  </a:lnTo>
                  <a:cubicBezTo>
                    <a:pt x="1276" y="726"/>
                    <a:pt x="1277" y="706"/>
                    <a:pt x="1277" y="687"/>
                  </a:cubicBezTo>
                  <a:lnTo>
                    <a:pt x="1386" y="641"/>
                  </a:lnTo>
                  <a:lnTo>
                    <a:pt x="1369" y="532"/>
                  </a:lnTo>
                  <a:lnTo>
                    <a:pt x="1251" y="520"/>
                  </a:lnTo>
                  <a:cubicBezTo>
                    <a:pt x="1245" y="500"/>
                    <a:pt x="1238" y="481"/>
                    <a:pt x="1230" y="461"/>
                  </a:cubicBezTo>
                  <a:lnTo>
                    <a:pt x="1313" y="378"/>
                  </a:lnTo>
                  <a:lnTo>
                    <a:pt x="1255" y="284"/>
                  </a:lnTo>
                  <a:lnTo>
                    <a:pt x="1144" y="318"/>
                  </a:lnTo>
                  <a:cubicBezTo>
                    <a:pt x="1131" y="303"/>
                    <a:pt x="1119" y="289"/>
                    <a:pt x="1105" y="275"/>
                  </a:cubicBezTo>
                  <a:lnTo>
                    <a:pt x="1150" y="169"/>
                  </a:lnTo>
                  <a:lnTo>
                    <a:pt x="1061" y="103"/>
                  </a:lnTo>
                  <a:lnTo>
                    <a:pt x="972" y="175"/>
                  </a:lnTo>
                  <a:cubicBezTo>
                    <a:pt x="952" y="164"/>
                    <a:pt x="931" y="154"/>
                    <a:pt x="909" y="145"/>
                  </a:cubicBezTo>
                  <a:lnTo>
                    <a:pt x="909" y="32"/>
                  </a:lnTo>
                  <a:lnTo>
                    <a:pt x="802" y="6"/>
                  </a:lnTo>
                  <a:lnTo>
                    <a:pt x="749" y="105"/>
                  </a:lnTo>
                  <a:cubicBezTo>
                    <a:pt x="725" y="103"/>
                    <a:pt x="701" y="101"/>
                    <a:pt x="678" y="102"/>
                  </a:cubicBezTo>
                  <a:lnTo>
                    <a:pt x="635" y="0"/>
                  </a:lnTo>
                  <a:lnTo>
                    <a:pt x="526" y="18"/>
                  </a:lnTo>
                  <a:lnTo>
                    <a:pt x="516" y="127"/>
                  </a:lnTo>
                  <a:cubicBezTo>
                    <a:pt x="495" y="134"/>
                    <a:pt x="475" y="141"/>
                    <a:pt x="455" y="149"/>
                  </a:cubicBezTo>
                  <a:lnTo>
                    <a:pt x="378" y="73"/>
                  </a:lnTo>
                  <a:lnTo>
                    <a:pt x="284" y="131"/>
                  </a:lnTo>
                  <a:lnTo>
                    <a:pt x="316" y="234"/>
                  </a:lnTo>
                  <a:cubicBezTo>
                    <a:pt x="295" y="251"/>
                    <a:pt x="275" y="269"/>
                    <a:pt x="257" y="289"/>
                  </a:cubicBezTo>
                  <a:lnTo>
                    <a:pt x="157" y="250"/>
                  </a:lnTo>
                  <a:lnTo>
                    <a:pt x="94" y="340"/>
                  </a:lnTo>
                  <a:lnTo>
                    <a:pt x="163" y="422"/>
                  </a:lnTo>
                  <a:cubicBezTo>
                    <a:pt x="154" y="439"/>
                    <a:pt x="146" y="458"/>
                    <a:pt x="138" y="477"/>
                  </a:cubicBezTo>
                  <a:lnTo>
                    <a:pt x="32" y="477"/>
                  </a:lnTo>
                  <a:lnTo>
                    <a:pt x="7" y="584"/>
                  </a:lnTo>
                  <a:lnTo>
                    <a:pt x="101" y="634"/>
                  </a:lnTo>
                  <a:cubicBezTo>
                    <a:pt x="98" y="658"/>
                    <a:pt x="97" y="681"/>
                    <a:pt x="98" y="704"/>
                  </a:cubicBezTo>
                  <a:lnTo>
                    <a:pt x="0" y="744"/>
                  </a:lnTo>
                  <a:lnTo>
                    <a:pt x="17" y="853"/>
                  </a:lnTo>
                  <a:lnTo>
                    <a:pt x="124" y="864"/>
                  </a:lnTo>
                  <a:cubicBezTo>
                    <a:pt x="131" y="887"/>
                    <a:pt x="139" y="909"/>
                    <a:pt x="149" y="931"/>
                  </a:cubicBezTo>
                  <a:lnTo>
                    <a:pt x="73" y="1007"/>
                  </a:lnTo>
                  <a:lnTo>
                    <a:pt x="131" y="1101"/>
                  </a:lnTo>
                  <a:lnTo>
                    <a:pt x="235" y="1070"/>
                  </a:lnTo>
                  <a:cubicBezTo>
                    <a:pt x="249" y="1086"/>
                    <a:pt x="263" y="1101"/>
                    <a:pt x="278" y="1116"/>
                  </a:cubicBezTo>
                  <a:lnTo>
                    <a:pt x="236" y="1217"/>
                  </a:lnTo>
                  <a:lnTo>
                    <a:pt x="325" y="1282"/>
                  </a:lnTo>
                  <a:lnTo>
                    <a:pt x="411" y="1212"/>
                  </a:lnTo>
                  <a:cubicBezTo>
                    <a:pt x="432" y="1224"/>
                    <a:pt x="454" y="1233"/>
                    <a:pt x="477" y="1242"/>
                  </a:cubicBezTo>
                  <a:lnTo>
                    <a:pt x="477" y="1354"/>
                  </a:lnTo>
                  <a:close/>
                </a:path>
              </a:pathLst>
            </a:custGeom>
            <a:solidFill>
              <a:schemeClr val="bg2">
                <a:lumMod val="95000"/>
              </a:schemeClr>
            </a:solidFill>
            <a:ln>
              <a:solidFill>
                <a:schemeClr val="tx2">
                  <a:lumMod val="75000"/>
                </a:schemeClr>
              </a:solidFill>
            </a:ln>
          </p:spPr>
          <p:txBody>
            <a:bodyPr vert="horz" wrap="square" lIns="91440" tIns="45720" rIns="91440" bIns="45720" numCol="1" anchor="t" anchorCtr="0" compatLnSpc="1"/>
            <a:lstStyle/>
            <a:p>
              <a:pPr>
                <a:lnSpc>
                  <a:spcPct val="120000"/>
                </a:lnSpc>
              </a:pPr>
              <a:endParaRPr lang="zh-CN" altLang="en-US" sz="1600">
                <a:solidFill>
                  <a:schemeClr val="bg1"/>
                </a:solidFill>
              </a:endParaRPr>
            </a:p>
          </p:txBody>
        </p:sp>
        <p:sp>
          <p:nvSpPr>
            <p:cNvPr id="69" name="Freeform 15">
              <a:extLst>
                <a:ext uri="{FF2B5EF4-FFF2-40B4-BE49-F238E27FC236}">
                  <a16:creationId xmlns:a16="http://schemas.microsoft.com/office/drawing/2014/main" id="{D6E49849-5C92-13C9-45D5-2AE7935F8CE0}"/>
                </a:ext>
              </a:extLst>
            </p:cNvPr>
            <p:cNvSpPr/>
            <p:nvPr/>
          </p:nvSpPr>
          <p:spPr bwMode="auto">
            <a:xfrm>
              <a:off x="6959448" y="2389652"/>
              <a:ext cx="1027308" cy="1031321"/>
            </a:xfrm>
            <a:custGeom>
              <a:avLst/>
              <a:gdLst>
                <a:gd name="T0" fmla="*/ 1062 w 1128"/>
                <a:gd name="T1" fmla="*/ 683 h 1128"/>
                <a:gd name="T2" fmla="*/ 683 w 1128"/>
                <a:gd name="T3" fmla="*/ 66 h 1128"/>
                <a:gd name="T4" fmla="*/ 66 w 1128"/>
                <a:gd name="T5" fmla="*/ 445 h 1128"/>
                <a:gd name="T6" fmla="*/ 445 w 1128"/>
                <a:gd name="T7" fmla="*/ 1062 h 1128"/>
                <a:gd name="T8" fmla="*/ 1062 w 1128"/>
                <a:gd name="T9" fmla="*/ 683 h 1128"/>
              </a:gdLst>
              <a:ahLst/>
              <a:cxnLst>
                <a:cxn ang="0">
                  <a:pos x="T0" y="T1"/>
                </a:cxn>
                <a:cxn ang="0">
                  <a:pos x="T2" y="T3"/>
                </a:cxn>
                <a:cxn ang="0">
                  <a:pos x="T4" y="T5"/>
                </a:cxn>
                <a:cxn ang="0">
                  <a:pos x="T6" y="T7"/>
                </a:cxn>
                <a:cxn ang="0">
                  <a:pos x="T8" y="T9"/>
                </a:cxn>
              </a:cxnLst>
              <a:rect l="0" t="0" r="r" b="b"/>
              <a:pathLst>
                <a:path w="1128" h="1128">
                  <a:moveTo>
                    <a:pt x="1062" y="683"/>
                  </a:moveTo>
                  <a:cubicBezTo>
                    <a:pt x="1128" y="408"/>
                    <a:pt x="958" y="132"/>
                    <a:pt x="683" y="66"/>
                  </a:cubicBezTo>
                  <a:cubicBezTo>
                    <a:pt x="408" y="0"/>
                    <a:pt x="132" y="170"/>
                    <a:pt x="66" y="445"/>
                  </a:cubicBezTo>
                  <a:cubicBezTo>
                    <a:pt x="0" y="720"/>
                    <a:pt x="170" y="997"/>
                    <a:pt x="445" y="1062"/>
                  </a:cubicBezTo>
                  <a:cubicBezTo>
                    <a:pt x="720" y="1128"/>
                    <a:pt x="997" y="958"/>
                    <a:pt x="1062" y="683"/>
                  </a:cubicBezTo>
                  <a:close/>
                </a:path>
              </a:pathLst>
            </a:custGeom>
            <a:solidFill>
              <a:srgbClr val="1F4E78"/>
            </a:solidFill>
            <a:ln>
              <a:noFill/>
            </a:ln>
          </p:spPr>
          <p:txBody>
            <a:bodyPr vert="horz" wrap="square" lIns="91440" tIns="45720" rIns="91440" bIns="45720" numCol="1" anchor="t" anchorCtr="0" compatLnSpc="1"/>
            <a:lstStyle/>
            <a:p>
              <a:pPr>
                <a:lnSpc>
                  <a:spcPct val="120000"/>
                </a:lnSpc>
              </a:pPr>
              <a:endParaRPr lang="zh-CN" altLang="en-US" sz="1600">
                <a:solidFill>
                  <a:schemeClr val="bg1"/>
                </a:solidFill>
              </a:endParaRPr>
            </a:p>
          </p:txBody>
        </p:sp>
      </p:grpSp>
      <p:grpSp>
        <p:nvGrpSpPr>
          <p:cNvPr id="59" name="组合 58">
            <a:extLst>
              <a:ext uri="{FF2B5EF4-FFF2-40B4-BE49-F238E27FC236}">
                <a16:creationId xmlns:a16="http://schemas.microsoft.com/office/drawing/2014/main" id="{257C1C8A-9F5A-67F8-CBC2-427AE811CCC1}"/>
              </a:ext>
            </a:extLst>
          </p:cNvPr>
          <p:cNvGrpSpPr/>
          <p:nvPr/>
        </p:nvGrpSpPr>
        <p:grpSpPr>
          <a:xfrm>
            <a:off x="6421091" y="3035666"/>
            <a:ext cx="887213" cy="869584"/>
            <a:chOff x="7775541" y="4141250"/>
            <a:chExt cx="1264071" cy="1264071"/>
          </a:xfrm>
        </p:grpSpPr>
        <p:sp>
          <p:nvSpPr>
            <p:cNvPr id="66" name="Freeform 16">
              <a:extLst>
                <a:ext uri="{FF2B5EF4-FFF2-40B4-BE49-F238E27FC236}">
                  <a16:creationId xmlns:a16="http://schemas.microsoft.com/office/drawing/2014/main" id="{2B09F470-C91F-1F66-2626-AC401B5BA35A}"/>
                </a:ext>
              </a:extLst>
            </p:cNvPr>
            <p:cNvSpPr>
              <a:spLocks noEditPoints="1"/>
            </p:cNvSpPr>
            <p:nvPr/>
          </p:nvSpPr>
          <p:spPr bwMode="auto">
            <a:xfrm>
              <a:off x="7775541" y="4141250"/>
              <a:ext cx="1264071" cy="1264071"/>
            </a:xfrm>
            <a:custGeom>
              <a:avLst/>
              <a:gdLst>
                <a:gd name="T0" fmla="*/ 813 w 1386"/>
                <a:gd name="T1" fmla="*/ 164 h 1385"/>
                <a:gd name="T2" fmla="*/ 561 w 1386"/>
                <a:gd name="T3" fmla="*/ 1218 h 1385"/>
                <a:gd name="T4" fmla="*/ 477 w 1386"/>
                <a:gd name="T5" fmla="*/ 1353 h 1385"/>
                <a:gd name="T6" fmla="*/ 638 w 1386"/>
                <a:gd name="T7" fmla="*/ 1279 h 1385"/>
                <a:gd name="T8" fmla="*/ 751 w 1386"/>
                <a:gd name="T9" fmla="*/ 1385 h 1385"/>
                <a:gd name="T10" fmla="*/ 871 w 1386"/>
                <a:gd name="T11" fmla="*/ 1251 h 1385"/>
                <a:gd name="T12" fmla="*/ 1008 w 1386"/>
                <a:gd name="T13" fmla="*/ 1312 h 1385"/>
                <a:gd name="T14" fmla="*/ 1067 w 1386"/>
                <a:gd name="T15" fmla="*/ 1142 h 1385"/>
                <a:gd name="T16" fmla="*/ 1229 w 1386"/>
                <a:gd name="T17" fmla="*/ 1135 h 1385"/>
                <a:gd name="T18" fmla="*/ 1215 w 1386"/>
                <a:gd name="T19" fmla="*/ 954 h 1385"/>
                <a:gd name="T20" fmla="*/ 1354 w 1386"/>
                <a:gd name="T21" fmla="*/ 908 h 1385"/>
                <a:gd name="T22" fmla="*/ 1274 w 1386"/>
                <a:gd name="T23" fmla="*/ 745 h 1385"/>
                <a:gd name="T24" fmla="*/ 1386 w 1386"/>
                <a:gd name="T25" fmla="*/ 641 h 1385"/>
                <a:gd name="T26" fmla="*/ 1252 w 1386"/>
                <a:gd name="T27" fmla="*/ 520 h 1385"/>
                <a:gd name="T28" fmla="*/ 1313 w 1386"/>
                <a:gd name="T29" fmla="*/ 378 h 1385"/>
                <a:gd name="T30" fmla="*/ 1144 w 1386"/>
                <a:gd name="T31" fmla="*/ 318 h 1385"/>
                <a:gd name="T32" fmla="*/ 1150 w 1386"/>
                <a:gd name="T33" fmla="*/ 168 h 1385"/>
                <a:gd name="T34" fmla="*/ 972 w 1386"/>
                <a:gd name="T35" fmla="*/ 175 h 1385"/>
                <a:gd name="T36" fmla="*/ 909 w 1386"/>
                <a:gd name="T37" fmla="*/ 32 h 1385"/>
                <a:gd name="T38" fmla="*/ 749 w 1386"/>
                <a:gd name="T39" fmla="*/ 105 h 1385"/>
                <a:gd name="T40" fmla="*/ 635 w 1386"/>
                <a:gd name="T41" fmla="*/ 0 h 1385"/>
                <a:gd name="T42" fmla="*/ 516 w 1386"/>
                <a:gd name="T43" fmla="*/ 127 h 1385"/>
                <a:gd name="T44" fmla="*/ 378 w 1386"/>
                <a:gd name="T45" fmla="*/ 72 h 1385"/>
                <a:gd name="T46" fmla="*/ 316 w 1386"/>
                <a:gd name="T47" fmla="*/ 233 h 1385"/>
                <a:gd name="T48" fmla="*/ 157 w 1386"/>
                <a:gd name="T49" fmla="*/ 250 h 1385"/>
                <a:gd name="T50" fmla="*/ 163 w 1386"/>
                <a:gd name="T51" fmla="*/ 421 h 1385"/>
                <a:gd name="T52" fmla="*/ 32 w 1386"/>
                <a:gd name="T53" fmla="*/ 476 h 1385"/>
                <a:gd name="T54" fmla="*/ 101 w 1386"/>
                <a:gd name="T55" fmla="*/ 634 h 1385"/>
                <a:gd name="T56" fmla="*/ 0 w 1386"/>
                <a:gd name="T57" fmla="*/ 744 h 1385"/>
                <a:gd name="T58" fmla="*/ 124 w 1386"/>
                <a:gd name="T59" fmla="*/ 864 h 1385"/>
                <a:gd name="T60" fmla="*/ 73 w 1386"/>
                <a:gd name="T61" fmla="*/ 1007 h 1385"/>
                <a:gd name="T62" fmla="*/ 235 w 1386"/>
                <a:gd name="T63" fmla="*/ 1069 h 1385"/>
                <a:gd name="T64" fmla="*/ 236 w 1386"/>
                <a:gd name="T65" fmla="*/ 1216 h 1385"/>
                <a:gd name="T66" fmla="*/ 411 w 1386"/>
                <a:gd name="T67" fmla="*/ 1212 h 1385"/>
                <a:gd name="T68" fmla="*/ 477 w 1386"/>
                <a:gd name="T69" fmla="*/ 1353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6" h="1385">
                  <a:moveTo>
                    <a:pt x="160" y="565"/>
                  </a:moveTo>
                  <a:cubicBezTo>
                    <a:pt x="230" y="274"/>
                    <a:pt x="522" y="94"/>
                    <a:pt x="813" y="164"/>
                  </a:cubicBezTo>
                  <a:cubicBezTo>
                    <a:pt x="1105" y="233"/>
                    <a:pt x="1284" y="526"/>
                    <a:pt x="1215" y="817"/>
                  </a:cubicBezTo>
                  <a:cubicBezTo>
                    <a:pt x="1145" y="1108"/>
                    <a:pt x="853" y="1288"/>
                    <a:pt x="561" y="1218"/>
                  </a:cubicBezTo>
                  <a:cubicBezTo>
                    <a:pt x="270" y="1149"/>
                    <a:pt x="90" y="856"/>
                    <a:pt x="160" y="565"/>
                  </a:cubicBezTo>
                  <a:close/>
                  <a:moveTo>
                    <a:pt x="477" y="1353"/>
                  </a:moveTo>
                  <a:lnTo>
                    <a:pt x="584" y="1379"/>
                  </a:lnTo>
                  <a:lnTo>
                    <a:pt x="638" y="1279"/>
                  </a:lnTo>
                  <a:cubicBezTo>
                    <a:pt x="661" y="1281"/>
                    <a:pt x="684" y="1281"/>
                    <a:pt x="707" y="1280"/>
                  </a:cubicBezTo>
                  <a:lnTo>
                    <a:pt x="751" y="1385"/>
                  </a:lnTo>
                  <a:lnTo>
                    <a:pt x="860" y="1367"/>
                  </a:lnTo>
                  <a:lnTo>
                    <a:pt x="871" y="1251"/>
                  </a:lnTo>
                  <a:cubicBezTo>
                    <a:pt x="889" y="1245"/>
                    <a:pt x="907" y="1238"/>
                    <a:pt x="925" y="1230"/>
                  </a:cubicBezTo>
                  <a:lnTo>
                    <a:pt x="1008" y="1312"/>
                  </a:lnTo>
                  <a:lnTo>
                    <a:pt x="1102" y="1255"/>
                  </a:lnTo>
                  <a:lnTo>
                    <a:pt x="1067" y="1142"/>
                  </a:lnTo>
                  <a:cubicBezTo>
                    <a:pt x="1086" y="1126"/>
                    <a:pt x="1103" y="1110"/>
                    <a:pt x="1119" y="1092"/>
                  </a:cubicBezTo>
                  <a:lnTo>
                    <a:pt x="1229" y="1135"/>
                  </a:lnTo>
                  <a:lnTo>
                    <a:pt x="1292" y="1045"/>
                  </a:lnTo>
                  <a:lnTo>
                    <a:pt x="1215" y="954"/>
                  </a:lnTo>
                  <a:cubicBezTo>
                    <a:pt x="1222" y="939"/>
                    <a:pt x="1229" y="924"/>
                    <a:pt x="1235" y="909"/>
                  </a:cubicBezTo>
                  <a:lnTo>
                    <a:pt x="1354" y="908"/>
                  </a:lnTo>
                  <a:lnTo>
                    <a:pt x="1379" y="801"/>
                  </a:lnTo>
                  <a:lnTo>
                    <a:pt x="1274" y="745"/>
                  </a:lnTo>
                  <a:cubicBezTo>
                    <a:pt x="1276" y="725"/>
                    <a:pt x="1277" y="706"/>
                    <a:pt x="1277" y="686"/>
                  </a:cubicBezTo>
                  <a:lnTo>
                    <a:pt x="1386" y="641"/>
                  </a:lnTo>
                  <a:lnTo>
                    <a:pt x="1369" y="532"/>
                  </a:lnTo>
                  <a:lnTo>
                    <a:pt x="1252" y="520"/>
                  </a:lnTo>
                  <a:cubicBezTo>
                    <a:pt x="1245" y="500"/>
                    <a:pt x="1238" y="480"/>
                    <a:pt x="1230" y="461"/>
                  </a:cubicBezTo>
                  <a:lnTo>
                    <a:pt x="1313" y="378"/>
                  </a:lnTo>
                  <a:lnTo>
                    <a:pt x="1255" y="284"/>
                  </a:lnTo>
                  <a:lnTo>
                    <a:pt x="1144" y="318"/>
                  </a:lnTo>
                  <a:cubicBezTo>
                    <a:pt x="1131" y="303"/>
                    <a:pt x="1119" y="289"/>
                    <a:pt x="1105" y="275"/>
                  </a:cubicBezTo>
                  <a:lnTo>
                    <a:pt x="1150" y="168"/>
                  </a:lnTo>
                  <a:lnTo>
                    <a:pt x="1061" y="103"/>
                  </a:lnTo>
                  <a:lnTo>
                    <a:pt x="972" y="175"/>
                  </a:lnTo>
                  <a:cubicBezTo>
                    <a:pt x="952" y="164"/>
                    <a:pt x="931" y="154"/>
                    <a:pt x="909" y="145"/>
                  </a:cubicBezTo>
                  <a:lnTo>
                    <a:pt x="909" y="32"/>
                  </a:lnTo>
                  <a:lnTo>
                    <a:pt x="802" y="6"/>
                  </a:lnTo>
                  <a:lnTo>
                    <a:pt x="749" y="105"/>
                  </a:lnTo>
                  <a:cubicBezTo>
                    <a:pt x="725" y="102"/>
                    <a:pt x="701" y="101"/>
                    <a:pt x="678" y="101"/>
                  </a:cubicBezTo>
                  <a:lnTo>
                    <a:pt x="635" y="0"/>
                  </a:lnTo>
                  <a:lnTo>
                    <a:pt x="526" y="18"/>
                  </a:lnTo>
                  <a:lnTo>
                    <a:pt x="516" y="127"/>
                  </a:lnTo>
                  <a:cubicBezTo>
                    <a:pt x="495" y="133"/>
                    <a:pt x="475" y="140"/>
                    <a:pt x="455" y="149"/>
                  </a:cubicBezTo>
                  <a:lnTo>
                    <a:pt x="378" y="72"/>
                  </a:lnTo>
                  <a:lnTo>
                    <a:pt x="285" y="130"/>
                  </a:lnTo>
                  <a:lnTo>
                    <a:pt x="316" y="233"/>
                  </a:lnTo>
                  <a:cubicBezTo>
                    <a:pt x="295" y="250"/>
                    <a:pt x="275" y="269"/>
                    <a:pt x="257" y="288"/>
                  </a:cubicBezTo>
                  <a:lnTo>
                    <a:pt x="157" y="250"/>
                  </a:lnTo>
                  <a:lnTo>
                    <a:pt x="94" y="340"/>
                  </a:lnTo>
                  <a:lnTo>
                    <a:pt x="163" y="421"/>
                  </a:lnTo>
                  <a:cubicBezTo>
                    <a:pt x="154" y="439"/>
                    <a:pt x="146" y="457"/>
                    <a:pt x="138" y="476"/>
                  </a:cubicBezTo>
                  <a:lnTo>
                    <a:pt x="32" y="476"/>
                  </a:lnTo>
                  <a:lnTo>
                    <a:pt x="7" y="584"/>
                  </a:lnTo>
                  <a:lnTo>
                    <a:pt x="101" y="634"/>
                  </a:lnTo>
                  <a:cubicBezTo>
                    <a:pt x="98" y="657"/>
                    <a:pt x="97" y="680"/>
                    <a:pt x="98" y="703"/>
                  </a:cubicBezTo>
                  <a:lnTo>
                    <a:pt x="0" y="744"/>
                  </a:lnTo>
                  <a:lnTo>
                    <a:pt x="17" y="853"/>
                  </a:lnTo>
                  <a:lnTo>
                    <a:pt x="124" y="864"/>
                  </a:lnTo>
                  <a:cubicBezTo>
                    <a:pt x="131" y="887"/>
                    <a:pt x="139" y="909"/>
                    <a:pt x="149" y="931"/>
                  </a:cubicBezTo>
                  <a:lnTo>
                    <a:pt x="73" y="1007"/>
                  </a:lnTo>
                  <a:lnTo>
                    <a:pt x="131" y="1101"/>
                  </a:lnTo>
                  <a:lnTo>
                    <a:pt x="235" y="1069"/>
                  </a:lnTo>
                  <a:cubicBezTo>
                    <a:pt x="249" y="1086"/>
                    <a:pt x="263" y="1101"/>
                    <a:pt x="278" y="1116"/>
                  </a:cubicBezTo>
                  <a:lnTo>
                    <a:pt x="236" y="1216"/>
                  </a:lnTo>
                  <a:lnTo>
                    <a:pt x="325" y="1282"/>
                  </a:lnTo>
                  <a:lnTo>
                    <a:pt x="411" y="1212"/>
                  </a:lnTo>
                  <a:cubicBezTo>
                    <a:pt x="432" y="1223"/>
                    <a:pt x="454" y="1233"/>
                    <a:pt x="477" y="1242"/>
                  </a:cubicBezTo>
                  <a:lnTo>
                    <a:pt x="477" y="1353"/>
                  </a:lnTo>
                  <a:close/>
                </a:path>
              </a:pathLst>
            </a:custGeom>
            <a:solidFill>
              <a:schemeClr val="bg2">
                <a:lumMod val="95000"/>
              </a:schemeClr>
            </a:solidFill>
            <a:ln>
              <a:solidFill>
                <a:schemeClr val="tx2">
                  <a:lumMod val="75000"/>
                </a:schemeClr>
              </a:solidFill>
            </a:ln>
          </p:spPr>
          <p:txBody>
            <a:bodyPr vert="horz" wrap="square" lIns="91440" tIns="45720" rIns="91440" bIns="45720" numCol="1" anchor="t" anchorCtr="0" compatLnSpc="1"/>
            <a:lstStyle/>
            <a:p>
              <a:pPr>
                <a:lnSpc>
                  <a:spcPct val="120000"/>
                </a:lnSpc>
              </a:pPr>
              <a:endParaRPr lang="zh-CN" altLang="en-US" sz="1600" dirty="0">
                <a:solidFill>
                  <a:schemeClr val="bg1"/>
                </a:solidFill>
              </a:endParaRPr>
            </a:p>
          </p:txBody>
        </p:sp>
        <p:sp>
          <p:nvSpPr>
            <p:cNvPr id="67" name="Freeform 17">
              <a:extLst>
                <a:ext uri="{FF2B5EF4-FFF2-40B4-BE49-F238E27FC236}">
                  <a16:creationId xmlns:a16="http://schemas.microsoft.com/office/drawing/2014/main" id="{FE48984A-22F4-A8C2-ECE6-536DE2276A20}"/>
                </a:ext>
              </a:extLst>
            </p:cNvPr>
            <p:cNvSpPr/>
            <p:nvPr/>
          </p:nvSpPr>
          <p:spPr bwMode="auto">
            <a:xfrm>
              <a:off x="7887903" y="4257626"/>
              <a:ext cx="1027308" cy="1027308"/>
            </a:xfrm>
            <a:custGeom>
              <a:avLst/>
              <a:gdLst>
                <a:gd name="T0" fmla="*/ 1062 w 1128"/>
                <a:gd name="T1" fmla="*/ 683 h 1128"/>
                <a:gd name="T2" fmla="*/ 683 w 1128"/>
                <a:gd name="T3" fmla="*/ 66 h 1128"/>
                <a:gd name="T4" fmla="*/ 66 w 1128"/>
                <a:gd name="T5" fmla="*/ 445 h 1128"/>
                <a:gd name="T6" fmla="*/ 445 w 1128"/>
                <a:gd name="T7" fmla="*/ 1062 h 1128"/>
                <a:gd name="T8" fmla="*/ 1062 w 1128"/>
                <a:gd name="T9" fmla="*/ 683 h 1128"/>
              </a:gdLst>
              <a:ahLst/>
              <a:cxnLst>
                <a:cxn ang="0">
                  <a:pos x="T0" y="T1"/>
                </a:cxn>
                <a:cxn ang="0">
                  <a:pos x="T2" y="T3"/>
                </a:cxn>
                <a:cxn ang="0">
                  <a:pos x="T4" y="T5"/>
                </a:cxn>
                <a:cxn ang="0">
                  <a:pos x="T6" y="T7"/>
                </a:cxn>
                <a:cxn ang="0">
                  <a:pos x="T8" y="T9"/>
                </a:cxn>
              </a:cxnLst>
              <a:rect l="0" t="0" r="r" b="b"/>
              <a:pathLst>
                <a:path w="1128" h="1128">
                  <a:moveTo>
                    <a:pt x="1062" y="683"/>
                  </a:moveTo>
                  <a:cubicBezTo>
                    <a:pt x="1128" y="408"/>
                    <a:pt x="958" y="132"/>
                    <a:pt x="683" y="66"/>
                  </a:cubicBezTo>
                  <a:cubicBezTo>
                    <a:pt x="408" y="0"/>
                    <a:pt x="132" y="170"/>
                    <a:pt x="66" y="445"/>
                  </a:cubicBezTo>
                  <a:cubicBezTo>
                    <a:pt x="0" y="720"/>
                    <a:pt x="170" y="996"/>
                    <a:pt x="445" y="1062"/>
                  </a:cubicBezTo>
                  <a:cubicBezTo>
                    <a:pt x="720" y="1128"/>
                    <a:pt x="997" y="958"/>
                    <a:pt x="1062" y="683"/>
                  </a:cubicBezTo>
                  <a:close/>
                </a:path>
              </a:pathLst>
            </a:custGeom>
            <a:solidFill>
              <a:srgbClr val="433D3C"/>
            </a:solidFill>
            <a:ln>
              <a:noFill/>
            </a:ln>
          </p:spPr>
          <p:txBody>
            <a:bodyPr vert="horz" wrap="square" lIns="91440" tIns="45720" rIns="91440" bIns="45720" numCol="1" anchor="t" anchorCtr="0" compatLnSpc="1"/>
            <a:lstStyle/>
            <a:p>
              <a:pPr>
                <a:lnSpc>
                  <a:spcPct val="120000"/>
                </a:lnSpc>
              </a:pPr>
              <a:endParaRPr lang="zh-CN" altLang="en-US" sz="1600" dirty="0">
                <a:solidFill>
                  <a:schemeClr val="bg1"/>
                </a:solidFill>
              </a:endParaRPr>
            </a:p>
          </p:txBody>
        </p:sp>
      </p:grpSp>
      <p:sp>
        <p:nvSpPr>
          <p:cNvPr id="60" name="Freeform 18">
            <a:extLst>
              <a:ext uri="{FF2B5EF4-FFF2-40B4-BE49-F238E27FC236}">
                <a16:creationId xmlns:a16="http://schemas.microsoft.com/office/drawing/2014/main" id="{EE63804D-D2E1-302A-8485-2825A63FBF44}"/>
              </a:ext>
            </a:extLst>
          </p:cNvPr>
          <p:cNvSpPr/>
          <p:nvPr/>
        </p:nvSpPr>
        <p:spPr bwMode="auto">
          <a:xfrm>
            <a:off x="4657932" y="2715439"/>
            <a:ext cx="1453339" cy="1405137"/>
          </a:xfrm>
          <a:custGeom>
            <a:avLst/>
            <a:gdLst>
              <a:gd name="T0" fmla="*/ 810 w 2267"/>
              <a:gd name="T1" fmla="*/ 2236 h 2236"/>
              <a:gd name="T2" fmla="*/ 0 w 2267"/>
              <a:gd name="T3" fmla="*/ 1141 h 2236"/>
              <a:gd name="T4" fmla="*/ 1133 w 2267"/>
              <a:gd name="T5" fmla="*/ 0 h 2236"/>
              <a:gd name="T6" fmla="*/ 2267 w 2267"/>
              <a:gd name="T7" fmla="*/ 1141 h 2236"/>
              <a:gd name="T8" fmla="*/ 1456 w 2267"/>
              <a:gd name="T9" fmla="*/ 2236 h 2236"/>
              <a:gd name="T10" fmla="*/ 810 w 2267"/>
              <a:gd name="T11" fmla="*/ 2236 h 2236"/>
            </a:gdLst>
            <a:ahLst/>
            <a:cxnLst>
              <a:cxn ang="0">
                <a:pos x="T0" y="T1"/>
              </a:cxn>
              <a:cxn ang="0">
                <a:pos x="T2" y="T3"/>
              </a:cxn>
              <a:cxn ang="0">
                <a:pos x="T4" y="T5"/>
              </a:cxn>
              <a:cxn ang="0">
                <a:pos x="T6" y="T7"/>
              </a:cxn>
              <a:cxn ang="0">
                <a:pos x="T8" y="T9"/>
              </a:cxn>
              <a:cxn ang="0">
                <a:pos x="T10" y="T11"/>
              </a:cxn>
            </a:cxnLst>
            <a:rect l="0" t="0" r="r" b="b"/>
            <a:pathLst>
              <a:path w="2267" h="2236">
                <a:moveTo>
                  <a:pt x="810" y="2236"/>
                </a:moveTo>
                <a:cubicBezTo>
                  <a:pt x="342" y="2096"/>
                  <a:pt x="0" y="1659"/>
                  <a:pt x="0" y="1141"/>
                </a:cubicBezTo>
                <a:cubicBezTo>
                  <a:pt x="0" y="511"/>
                  <a:pt x="507" y="0"/>
                  <a:pt x="1133" y="0"/>
                </a:cubicBezTo>
                <a:cubicBezTo>
                  <a:pt x="1759" y="0"/>
                  <a:pt x="2267" y="511"/>
                  <a:pt x="2267" y="1141"/>
                </a:cubicBezTo>
                <a:cubicBezTo>
                  <a:pt x="2267" y="1659"/>
                  <a:pt x="1925" y="2096"/>
                  <a:pt x="1456" y="2236"/>
                </a:cubicBezTo>
                <a:lnTo>
                  <a:pt x="810" y="2236"/>
                </a:lnTo>
                <a:close/>
              </a:path>
            </a:pathLst>
          </a:custGeom>
          <a:solidFill>
            <a:srgbClr val="1F4E78"/>
          </a:solidFill>
          <a:ln>
            <a:noFill/>
          </a:ln>
        </p:spPr>
        <p:txBody>
          <a:bodyPr vert="horz" wrap="square" lIns="91440" tIns="45720" rIns="91440" bIns="45720" numCol="1" anchor="t" anchorCtr="0" compatLnSpc="1"/>
          <a:lstStyle/>
          <a:p>
            <a:pPr>
              <a:lnSpc>
                <a:spcPct val="120000"/>
              </a:lnSpc>
            </a:pPr>
            <a:endParaRPr lang="zh-CN" altLang="en-US" sz="1600">
              <a:solidFill>
                <a:schemeClr val="bg1"/>
              </a:solidFill>
            </a:endParaRPr>
          </a:p>
        </p:txBody>
      </p:sp>
      <p:sp>
        <p:nvSpPr>
          <p:cNvPr id="61" name="矩形 60">
            <a:extLst>
              <a:ext uri="{FF2B5EF4-FFF2-40B4-BE49-F238E27FC236}">
                <a16:creationId xmlns:a16="http://schemas.microsoft.com/office/drawing/2014/main" id="{F12CACE9-C570-5D16-CD8A-95E40D59B74C}"/>
              </a:ext>
            </a:extLst>
          </p:cNvPr>
          <p:cNvSpPr/>
          <p:nvPr/>
        </p:nvSpPr>
        <p:spPr>
          <a:xfrm>
            <a:off x="4772569" y="3215130"/>
            <a:ext cx="1215719" cy="464166"/>
          </a:xfrm>
          <a:prstGeom prst="rect">
            <a:avLst/>
          </a:prstGeom>
          <a:noFill/>
        </p:spPr>
        <p:txBody>
          <a:bodyPr wrap="square" rtlCol="0">
            <a:spAutoFit/>
          </a:bodyPr>
          <a:lstStyle/>
          <a:p>
            <a:pPr algn="ctr">
              <a:lnSpc>
                <a:spcPct val="120000"/>
              </a:lnSpc>
            </a:pPr>
            <a:r>
              <a:rPr lang="zh-CN" altLang="en-US" sz="2200" b="1" dirty="0">
                <a:solidFill>
                  <a:schemeClr val="bg2"/>
                </a:solidFill>
                <a:latin typeface="字魂105号-简雅黑" panose="00000500000000000000" pitchFamily="2" charset="-122"/>
                <a:ea typeface="字魂105号-简雅黑" panose="00000500000000000000" pitchFamily="2" charset="-122"/>
              </a:rPr>
              <a:t>创新点</a:t>
            </a:r>
          </a:p>
        </p:txBody>
      </p:sp>
      <p:sp>
        <p:nvSpPr>
          <p:cNvPr id="62" name="文本框 61">
            <a:extLst>
              <a:ext uri="{FF2B5EF4-FFF2-40B4-BE49-F238E27FC236}">
                <a16:creationId xmlns:a16="http://schemas.microsoft.com/office/drawing/2014/main" id="{D08D7A0C-C548-456F-6EAE-2516E9B1B25C}"/>
              </a:ext>
            </a:extLst>
          </p:cNvPr>
          <p:cNvSpPr txBox="1"/>
          <p:nvPr/>
        </p:nvSpPr>
        <p:spPr>
          <a:xfrm>
            <a:off x="3740544" y="3264236"/>
            <a:ext cx="370522" cy="307266"/>
          </a:xfrm>
          <a:prstGeom prst="rect">
            <a:avLst/>
          </a:prstGeom>
          <a:noFill/>
        </p:spPr>
        <p:txBody>
          <a:bodyPr wrap="none" rtlCol="0">
            <a:spAutoFit/>
          </a:bodyPr>
          <a:lstStyle/>
          <a:p>
            <a:pPr algn="ctr">
              <a:lnSpc>
                <a:spcPct val="120000"/>
              </a:lnSpc>
            </a:pPr>
            <a:r>
              <a:rPr lang="en-US" altLang="zh-CN" sz="1600">
                <a:solidFill>
                  <a:schemeClr val="bg2"/>
                </a:solidFill>
                <a:latin typeface="字魂105号-简雅黑" panose="00000500000000000000" pitchFamily="2" charset="-122"/>
              </a:rPr>
              <a:t>01</a:t>
            </a:r>
            <a:endParaRPr lang="zh-CN" altLang="en-US" sz="1600" dirty="0">
              <a:solidFill>
                <a:schemeClr val="bg2"/>
              </a:solidFill>
              <a:latin typeface="字魂105号-简雅黑" panose="00000500000000000000" pitchFamily="2" charset="-122"/>
            </a:endParaRPr>
          </a:p>
        </p:txBody>
      </p:sp>
      <p:sp>
        <p:nvSpPr>
          <p:cNvPr id="63" name="文本框 62">
            <a:extLst>
              <a:ext uri="{FF2B5EF4-FFF2-40B4-BE49-F238E27FC236}">
                <a16:creationId xmlns:a16="http://schemas.microsoft.com/office/drawing/2014/main" id="{3336A319-85A0-6A3C-268B-BACB81C77B37}"/>
              </a:ext>
            </a:extLst>
          </p:cNvPr>
          <p:cNvSpPr txBox="1"/>
          <p:nvPr/>
        </p:nvSpPr>
        <p:spPr>
          <a:xfrm>
            <a:off x="4435724" y="2039634"/>
            <a:ext cx="370522" cy="307266"/>
          </a:xfrm>
          <a:prstGeom prst="rect">
            <a:avLst/>
          </a:prstGeom>
          <a:noFill/>
        </p:spPr>
        <p:txBody>
          <a:bodyPr wrap="none" rtlCol="0">
            <a:spAutoFit/>
          </a:bodyPr>
          <a:lstStyle/>
          <a:p>
            <a:pPr algn="ctr">
              <a:lnSpc>
                <a:spcPct val="120000"/>
              </a:lnSpc>
            </a:pPr>
            <a:r>
              <a:rPr lang="en-US" altLang="zh-CN" sz="1600" dirty="0">
                <a:solidFill>
                  <a:schemeClr val="bg2"/>
                </a:solidFill>
                <a:latin typeface="字魂105号-简雅黑" panose="00000500000000000000" pitchFamily="2" charset="-122"/>
              </a:rPr>
              <a:t>02</a:t>
            </a:r>
            <a:endParaRPr lang="zh-CN" altLang="en-US" sz="1600" dirty="0">
              <a:solidFill>
                <a:schemeClr val="bg2"/>
              </a:solidFill>
              <a:latin typeface="字魂105号-简雅黑" panose="00000500000000000000" pitchFamily="2" charset="-122"/>
            </a:endParaRPr>
          </a:p>
        </p:txBody>
      </p:sp>
      <p:sp>
        <p:nvSpPr>
          <p:cNvPr id="64" name="文本框 63">
            <a:extLst>
              <a:ext uri="{FF2B5EF4-FFF2-40B4-BE49-F238E27FC236}">
                <a16:creationId xmlns:a16="http://schemas.microsoft.com/office/drawing/2014/main" id="{E913368D-21CF-B8FC-F837-57C6D1E47687}"/>
              </a:ext>
            </a:extLst>
          </p:cNvPr>
          <p:cNvSpPr txBox="1"/>
          <p:nvPr/>
        </p:nvSpPr>
        <p:spPr>
          <a:xfrm>
            <a:off x="5998259" y="2042919"/>
            <a:ext cx="370522" cy="307266"/>
          </a:xfrm>
          <a:prstGeom prst="rect">
            <a:avLst/>
          </a:prstGeom>
          <a:noFill/>
        </p:spPr>
        <p:txBody>
          <a:bodyPr wrap="none" rtlCol="0">
            <a:spAutoFit/>
          </a:bodyPr>
          <a:lstStyle/>
          <a:p>
            <a:pPr algn="ctr">
              <a:lnSpc>
                <a:spcPct val="120000"/>
              </a:lnSpc>
            </a:pPr>
            <a:r>
              <a:rPr lang="en-US" altLang="zh-CN" sz="1600" dirty="0">
                <a:solidFill>
                  <a:schemeClr val="bg2"/>
                </a:solidFill>
                <a:latin typeface="字魂105号-简雅黑" panose="00000500000000000000" pitchFamily="2" charset="-122"/>
              </a:rPr>
              <a:t>03</a:t>
            </a:r>
            <a:endParaRPr lang="zh-CN" altLang="en-US" sz="1600" dirty="0">
              <a:solidFill>
                <a:schemeClr val="bg2"/>
              </a:solidFill>
              <a:latin typeface="字魂105号-简雅黑" panose="00000500000000000000" pitchFamily="2" charset="-122"/>
            </a:endParaRPr>
          </a:p>
        </p:txBody>
      </p:sp>
      <p:sp>
        <p:nvSpPr>
          <p:cNvPr id="65" name="文本框 64">
            <a:extLst>
              <a:ext uri="{FF2B5EF4-FFF2-40B4-BE49-F238E27FC236}">
                <a16:creationId xmlns:a16="http://schemas.microsoft.com/office/drawing/2014/main" id="{C137F4F2-A517-EEFA-C636-1A95CA1EB918}"/>
              </a:ext>
            </a:extLst>
          </p:cNvPr>
          <p:cNvSpPr txBox="1"/>
          <p:nvPr/>
        </p:nvSpPr>
        <p:spPr>
          <a:xfrm>
            <a:off x="6675211" y="3278176"/>
            <a:ext cx="370522" cy="307266"/>
          </a:xfrm>
          <a:prstGeom prst="rect">
            <a:avLst/>
          </a:prstGeom>
          <a:noFill/>
        </p:spPr>
        <p:txBody>
          <a:bodyPr wrap="none" rtlCol="0">
            <a:spAutoFit/>
          </a:bodyPr>
          <a:lstStyle/>
          <a:p>
            <a:pPr algn="ctr">
              <a:lnSpc>
                <a:spcPct val="120000"/>
              </a:lnSpc>
            </a:pPr>
            <a:r>
              <a:rPr lang="en-US" altLang="zh-CN" sz="1600" dirty="0">
                <a:solidFill>
                  <a:schemeClr val="bg2"/>
                </a:solidFill>
                <a:latin typeface="字魂105号-简雅黑" panose="00000500000000000000" pitchFamily="2" charset="-122"/>
              </a:rPr>
              <a:t>04</a:t>
            </a:r>
            <a:endParaRPr lang="zh-CN" altLang="en-US" sz="1600" dirty="0">
              <a:solidFill>
                <a:schemeClr val="bg2"/>
              </a:solidFill>
              <a:latin typeface="字魂105号-简雅黑" panose="00000500000000000000" pitchFamily="2" charset="-122"/>
            </a:endParaRPr>
          </a:p>
        </p:txBody>
      </p:sp>
      <p:sp>
        <p:nvSpPr>
          <p:cNvPr id="3" name="文本框 2">
            <a:extLst>
              <a:ext uri="{FF2B5EF4-FFF2-40B4-BE49-F238E27FC236}">
                <a16:creationId xmlns:a16="http://schemas.microsoft.com/office/drawing/2014/main" id="{5AA8368B-1259-04D9-A540-A32E13580105}"/>
              </a:ext>
            </a:extLst>
          </p:cNvPr>
          <p:cNvSpPr txBox="1"/>
          <p:nvPr/>
        </p:nvSpPr>
        <p:spPr>
          <a:xfrm>
            <a:off x="1726570" y="3215130"/>
            <a:ext cx="1673726" cy="523220"/>
          </a:xfrm>
          <a:prstGeom prst="rect">
            <a:avLst/>
          </a:prstGeom>
          <a:noFill/>
          <a:ln>
            <a:solidFill>
              <a:srgbClr val="D9D9D9"/>
            </a:solidFill>
          </a:ln>
        </p:spPr>
        <p:txBody>
          <a:bodyPr wrap="square" rtlCol="0">
            <a:spAutoFit/>
          </a:bodyPr>
          <a:lstStyle/>
          <a:p>
            <a:pPr algn="ctr"/>
            <a:r>
              <a:rPr lang="en-US" altLang="zh-CN" sz="1400" b="1" dirty="0">
                <a:solidFill>
                  <a:srgbClr val="024379"/>
                </a:solidFill>
                <a:latin typeface="微软雅黑" panose="020B0503020204020204" pitchFamily="34" charset="-122"/>
                <a:ea typeface="微软雅黑" panose="020B0503020204020204" pitchFamily="34" charset="-122"/>
              </a:rPr>
              <a:t>Transformer</a:t>
            </a:r>
            <a:r>
              <a:rPr lang="zh-CN" altLang="en-US" sz="1400" b="1" dirty="0">
                <a:solidFill>
                  <a:srgbClr val="024379"/>
                </a:solidFill>
                <a:latin typeface="微软雅黑" panose="020B0503020204020204" pitchFamily="34" charset="-122"/>
                <a:ea typeface="微软雅黑" panose="020B0503020204020204" pitchFamily="34" charset="-122"/>
              </a:rPr>
              <a:t>层与卷积层混合构建</a:t>
            </a:r>
          </a:p>
        </p:txBody>
      </p:sp>
      <p:sp>
        <p:nvSpPr>
          <p:cNvPr id="33" name="文本框 32">
            <a:extLst>
              <a:ext uri="{FF2B5EF4-FFF2-40B4-BE49-F238E27FC236}">
                <a16:creationId xmlns:a16="http://schemas.microsoft.com/office/drawing/2014/main" id="{0F7F51F3-51C1-14EF-2A56-75AD83FD6520}"/>
              </a:ext>
            </a:extLst>
          </p:cNvPr>
          <p:cNvSpPr txBox="1"/>
          <p:nvPr/>
        </p:nvSpPr>
        <p:spPr>
          <a:xfrm>
            <a:off x="2306795" y="1288287"/>
            <a:ext cx="1673726" cy="523220"/>
          </a:xfrm>
          <a:prstGeom prst="rect">
            <a:avLst/>
          </a:prstGeom>
          <a:noFill/>
          <a:ln>
            <a:solidFill>
              <a:srgbClr val="D9D9D9"/>
            </a:solidFill>
          </a:ln>
        </p:spPr>
        <p:txBody>
          <a:bodyPr wrap="square" rtlCol="0">
            <a:spAutoFit/>
          </a:bodyPr>
          <a:lstStyle/>
          <a:p>
            <a:pPr algn="ctr"/>
            <a:r>
              <a:rPr lang="zh-CN" altLang="en-US" sz="1400" b="1" dirty="0">
                <a:solidFill>
                  <a:srgbClr val="024379"/>
                </a:solidFill>
                <a:latin typeface="微软雅黑" panose="020B0503020204020204" pitchFamily="34" charset="-122"/>
                <a:ea typeface="微软雅黑" panose="020B0503020204020204" pitchFamily="34" charset="-122"/>
              </a:rPr>
              <a:t>引入边缘检测，提升边缘分割效果</a:t>
            </a:r>
          </a:p>
        </p:txBody>
      </p:sp>
      <p:sp>
        <p:nvSpPr>
          <p:cNvPr id="34" name="文本框 33">
            <a:extLst>
              <a:ext uri="{FF2B5EF4-FFF2-40B4-BE49-F238E27FC236}">
                <a16:creationId xmlns:a16="http://schemas.microsoft.com/office/drawing/2014/main" id="{6025A340-3BE8-6A1F-8FEF-CB65A73880FD}"/>
              </a:ext>
            </a:extLst>
          </p:cNvPr>
          <p:cNvSpPr txBox="1"/>
          <p:nvPr/>
        </p:nvSpPr>
        <p:spPr>
          <a:xfrm>
            <a:off x="6384127" y="1187798"/>
            <a:ext cx="1673726" cy="523220"/>
          </a:xfrm>
          <a:prstGeom prst="rect">
            <a:avLst/>
          </a:prstGeom>
          <a:noFill/>
          <a:ln>
            <a:solidFill>
              <a:srgbClr val="D9D9D9"/>
            </a:solidFill>
          </a:ln>
        </p:spPr>
        <p:txBody>
          <a:bodyPr wrap="square" rtlCol="0">
            <a:spAutoFit/>
          </a:bodyPr>
          <a:lstStyle/>
          <a:p>
            <a:pPr algn="ctr"/>
            <a:r>
              <a:rPr lang="zh-CN" altLang="en-US" sz="1400" b="1" dirty="0">
                <a:solidFill>
                  <a:srgbClr val="024379"/>
                </a:solidFill>
                <a:latin typeface="微软雅黑" panose="020B0503020204020204" pitchFamily="34" charset="-122"/>
                <a:ea typeface="微软雅黑" panose="020B0503020204020204" pitchFamily="34" charset="-122"/>
              </a:rPr>
              <a:t>通道域注意力</a:t>
            </a:r>
            <a:r>
              <a:rPr lang="en-US" altLang="zh-CN" sz="1400" b="1" dirty="0">
                <a:solidFill>
                  <a:srgbClr val="024379"/>
                </a:solidFill>
                <a:latin typeface="微软雅黑" panose="020B0503020204020204" pitchFamily="34" charset="-122"/>
                <a:ea typeface="微软雅黑" panose="020B0503020204020204" pitchFamily="34" charset="-122"/>
              </a:rPr>
              <a:t>+</a:t>
            </a:r>
            <a:r>
              <a:rPr lang="zh-CN" altLang="en-US" sz="1400" b="1" dirty="0">
                <a:solidFill>
                  <a:srgbClr val="024379"/>
                </a:solidFill>
                <a:latin typeface="微软雅黑" panose="020B0503020204020204" pitchFamily="34" charset="-122"/>
                <a:ea typeface="微软雅黑" panose="020B0503020204020204" pitchFamily="34" charset="-122"/>
              </a:rPr>
              <a:t>空间域注意力</a:t>
            </a:r>
          </a:p>
        </p:txBody>
      </p:sp>
      <p:sp>
        <p:nvSpPr>
          <p:cNvPr id="35" name="文本框 34">
            <a:extLst>
              <a:ext uri="{FF2B5EF4-FFF2-40B4-BE49-F238E27FC236}">
                <a16:creationId xmlns:a16="http://schemas.microsoft.com/office/drawing/2014/main" id="{88E4118B-BB65-BE83-1945-75CBC1B2D59E}"/>
              </a:ext>
            </a:extLst>
          </p:cNvPr>
          <p:cNvSpPr txBox="1"/>
          <p:nvPr/>
        </p:nvSpPr>
        <p:spPr>
          <a:xfrm>
            <a:off x="7396247" y="3207468"/>
            <a:ext cx="1673726" cy="738664"/>
          </a:xfrm>
          <a:prstGeom prst="rect">
            <a:avLst/>
          </a:prstGeom>
          <a:noFill/>
          <a:ln>
            <a:solidFill>
              <a:srgbClr val="D9D9D9"/>
            </a:solidFill>
          </a:ln>
        </p:spPr>
        <p:txBody>
          <a:bodyPr wrap="square" rtlCol="0">
            <a:spAutoFit/>
          </a:bodyPr>
          <a:lstStyle/>
          <a:p>
            <a:pPr algn="ctr"/>
            <a:r>
              <a:rPr lang="zh-CN" altLang="en-US" sz="1400" b="1" dirty="0">
                <a:solidFill>
                  <a:srgbClr val="024379"/>
                </a:solidFill>
                <a:latin typeface="微软雅黑" panose="020B0503020204020204" pitchFamily="34" charset="-122"/>
                <a:ea typeface="微软雅黑" panose="020B0503020204020204" pitchFamily="34" charset="-122"/>
              </a:rPr>
              <a:t>不同扩张率的空洞卷积叠加，捕获多尺度信息</a:t>
            </a:r>
          </a:p>
        </p:txBody>
      </p:sp>
    </p:spTree>
    <p:custDataLst>
      <p:tags r:id="rId1"/>
    </p:custDataLst>
    <p:extLst>
      <p:ext uri="{BB962C8B-B14F-4D97-AF65-F5344CB8AC3E}">
        <p14:creationId xmlns:p14="http://schemas.microsoft.com/office/powerpoint/2010/main" val="2974021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BD017DFC-43CD-5360-B4FA-961EBC2499DA}"/>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56A2B0C5-C58C-C460-5846-D61C1830EDB9}"/>
              </a:ext>
            </a:extLst>
          </p:cNvPr>
          <p:cNvSpPr>
            <a:spLocks noChangeArrowheads="1"/>
          </p:cNvSpPr>
          <p:nvPr>
            <p:custDataLst>
              <p:tags r:id="rId3"/>
            </p:custDataLst>
          </p:nvPr>
        </p:nvSpPr>
        <p:spPr bwMode="auto">
          <a:xfrm>
            <a:off x="-32157" y="1856997"/>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2D</a:t>
            </a:r>
            <a:r>
              <a:rPr lang="zh-CN" altLang="en-US"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肝脏肿瘤分割</a:t>
            </a:r>
          </a:p>
        </p:txBody>
      </p:sp>
      <p:sp>
        <p:nvSpPr>
          <p:cNvPr id="10" name="MH_SubTitle_1">
            <a:extLst>
              <a:ext uri="{FF2B5EF4-FFF2-40B4-BE49-F238E27FC236}">
                <a16:creationId xmlns:a16="http://schemas.microsoft.com/office/drawing/2014/main" id="{CA5CA5D1-35CA-AED9-A2DD-1E72EA87E7C1}"/>
              </a:ext>
            </a:extLst>
          </p:cNvPr>
          <p:cNvSpPr>
            <a:spLocks noChangeArrowheads="1"/>
          </p:cNvSpPr>
          <p:nvPr>
            <p:custDataLst>
              <p:tags r:id="rId4"/>
            </p:custDataLst>
          </p:nvPr>
        </p:nvSpPr>
        <p:spPr bwMode="auto">
          <a:xfrm>
            <a:off x="-32157" y="2529433"/>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noProof="1">
                <a:solidFill>
                  <a:schemeClr val="bg1"/>
                </a:solidFill>
                <a:ea typeface="微软雅黑" panose="020B0503020204020204" pitchFamily="34" charset="-122"/>
                <a:sym typeface="Arial" panose="020B0604020202020204" pitchFamily="34" charset="0"/>
              </a:rPr>
              <a:t>3D</a:t>
            </a:r>
            <a:r>
              <a:rPr lang="zh-CN" altLang="en-US" sz="1400" b="1" noProof="1">
                <a:solidFill>
                  <a:schemeClr val="bg1"/>
                </a:solidFill>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584C2750-A43D-A2E3-140B-05727254989D}"/>
              </a:ext>
            </a:extLst>
          </p:cNvPr>
          <p:cNvSpPr>
            <a:spLocks noChangeArrowheads="1"/>
          </p:cNvSpPr>
          <p:nvPr>
            <p:custDataLst>
              <p:tags r:id="rId5"/>
            </p:custDataLst>
          </p:nvPr>
        </p:nvSpPr>
        <p:spPr bwMode="auto">
          <a:xfrm>
            <a:off x="-32157" y="3201869"/>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肝脏肿瘤辅助诊断</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endParaRPr>
          </a:p>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系统</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设计</a:t>
            </a:r>
          </a:p>
        </p:txBody>
      </p:sp>
      <p:sp>
        <p:nvSpPr>
          <p:cNvPr id="12" name="MH_SubTitle_1">
            <a:extLst>
              <a:ext uri="{FF2B5EF4-FFF2-40B4-BE49-F238E27FC236}">
                <a16:creationId xmlns:a16="http://schemas.microsoft.com/office/drawing/2014/main" id="{CABCED6E-A4E2-905E-3DE1-5F6AE4433700}"/>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灯片编号占位符 1">
            <a:extLst>
              <a:ext uri="{FF2B5EF4-FFF2-40B4-BE49-F238E27FC236}">
                <a16:creationId xmlns:a16="http://schemas.microsoft.com/office/drawing/2014/main" id="{A612698A-17A0-3C0B-7188-62FD47D111C6}"/>
              </a:ext>
            </a:extLst>
          </p:cNvPr>
          <p:cNvSpPr>
            <a:spLocks noGrp="1"/>
          </p:cNvSpPr>
          <p:nvPr>
            <p:ph type="sldNum" sz="quarter" idx="12"/>
          </p:nvPr>
        </p:nvSpPr>
        <p:spPr/>
        <p:txBody>
          <a:bodyPr/>
          <a:lstStyle/>
          <a:p>
            <a:fld id="{D2EFEC80-C177-4EEF-9320-A00DE3C9E654}" type="slidenum">
              <a:rPr lang="en-US" altLang="zh-CN" sz="1400" smtClean="0"/>
              <a:t>13</a:t>
            </a:fld>
            <a:endParaRPr lang="zh-CN" altLang="en-US" sz="1400"/>
          </a:p>
        </p:txBody>
      </p:sp>
      <p:pic>
        <p:nvPicPr>
          <p:cNvPr id="14" name="图片 13">
            <a:extLst>
              <a:ext uri="{FF2B5EF4-FFF2-40B4-BE49-F238E27FC236}">
                <a16:creationId xmlns:a16="http://schemas.microsoft.com/office/drawing/2014/main" id="{B59D80A2-AF03-8B0F-2E5F-8870FDD21DFA}"/>
              </a:ext>
            </a:extLst>
          </p:cNvPr>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bwMode="auto">
          <a:xfrm>
            <a:off x="1770715" y="3243510"/>
            <a:ext cx="7004960" cy="1470362"/>
          </a:xfrm>
          <a:prstGeom prst="rect">
            <a:avLst/>
          </a:prstGeom>
          <a:noFill/>
          <a:ln>
            <a:noFill/>
          </a:ln>
        </p:spPr>
      </p:pic>
      <p:sp>
        <p:nvSpPr>
          <p:cNvPr id="13" name="矩形 12">
            <a:extLst>
              <a:ext uri="{FF2B5EF4-FFF2-40B4-BE49-F238E27FC236}">
                <a16:creationId xmlns:a16="http://schemas.microsoft.com/office/drawing/2014/main" id="{A9BC48C6-BEF1-9B1F-DE90-A15D2FF7F05E}"/>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schemeClr val="bg1"/>
                </a:solidFill>
                <a:effectLst/>
                <a:uLnTx/>
                <a:uFillTx/>
                <a:latin typeface="Calibri" panose="020F0502020204030204"/>
                <a:ea typeface="宋体" panose="02010600030101010101" pitchFamily="2" charset="-122"/>
                <a:cs typeface="+mn-cs"/>
              </a:rPr>
              <a:t>1</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6" name="矩形 15">
            <a:extLst>
              <a:ext uri="{FF2B5EF4-FFF2-40B4-BE49-F238E27FC236}">
                <a16:creationId xmlns:a16="http://schemas.microsoft.com/office/drawing/2014/main" id="{15163FEF-CCE3-8399-07F4-036E0B3FE3F8}"/>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kern="100" spc="600" dirty="0">
                <a:solidFill>
                  <a:srgbClr val="024379"/>
                </a:solidFill>
                <a:latin typeface="微软雅黑" panose="020B0503020204020204" pitchFamily="34" charset="-122"/>
                <a:ea typeface="微软雅黑" panose="020B0503020204020204" pitchFamily="34" charset="-122"/>
                <a:cs typeface="Times New Roman" panose="02020603050405020304" pitchFamily="18" charset="0"/>
                <a:sym typeface="+mn-ea"/>
              </a:rPr>
              <a:t>模型框架</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15" name="图片 14">
            <a:extLst>
              <a:ext uri="{FF2B5EF4-FFF2-40B4-BE49-F238E27FC236}">
                <a16:creationId xmlns:a16="http://schemas.microsoft.com/office/drawing/2014/main" id="{C50B6E67-85C2-ABCA-58AD-67AD6324B11A}"/>
              </a:ext>
            </a:extLst>
          </p:cNvPr>
          <p:cNvPicPr>
            <a:picLocks noChangeAspect="1"/>
          </p:cNvPicPr>
          <p:nvPr/>
        </p:nvPicPr>
        <p:blipFill>
          <a:blip r:embed="rId10" cstate="print">
            <a:extLst>
              <a:ext uri="{BEBA8EAE-BF5A-486C-A8C5-ECC9F3942E4B}">
                <a14:imgProps xmlns:a14="http://schemas.microsoft.com/office/drawing/2010/main">
                  <a14:imgLayer r:embed="rId11">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grpSp>
        <p:nvGrpSpPr>
          <p:cNvPr id="49" name="组合 48">
            <a:extLst>
              <a:ext uri="{FF2B5EF4-FFF2-40B4-BE49-F238E27FC236}">
                <a16:creationId xmlns:a16="http://schemas.microsoft.com/office/drawing/2014/main" id="{7D0491A4-2401-29B9-9A5E-3D796CA96823}"/>
              </a:ext>
            </a:extLst>
          </p:cNvPr>
          <p:cNvGrpSpPr/>
          <p:nvPr/>
        </p:nvGrpSpPr>
        <p:grpSpPr>
          <a:xfrm>
            <a:off x="1829954" y="606192"/>
            <a:ext cx="6945721" cy="2469429"/>
            <a:chOff x="1741079" y="2591127"/>
            <a:chExt cx="6431321" cy="2313454"/>
          </a:xfrm>
        </p:grpSpPr>
        <p:sp>
          <p:nvSpPr>
            <p:cNvPr id="19" name="矩形 18">
              <a:extLst>
                <a:ext uri="{FF2B5EF4-FFF2-40B4-BE49-F238E27FC236}">
                  <a16:creationId xmlns:a16="http://schemas.microsoft.com/office/drawing/2014/main" id="{F3E7A784-A30A-E90C-346D-1A2F6A9FBBB6}"/>
                </a:ext>
              </a:extLst>
            </p:cNvPr>
            <p:cNvSpPr/>
            <p:nvPr/>
          </p:nvSpPr>
          <p:spPr>
            <a:xfrm>
              <a:off x="1741079" y="4784857"/>
              <a:ext cx="958512" cy="44149"/>
            </a:xfrm>
            <a:prstGeom prst="rect">
              <a:avLst/>
            </a:prstGeom>
            <a:solidFill>
              <a:srgbClr val="43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615"/>
            </a:p>
          </p:txBody>
        </p:sp>
        <p:sp>
          <p:nvSpPr>
            <p:cNvPr id="20" name="Freeform 9">
              <a:extLst>
                <a:ext uri="{FF2B5EF4-FFF2-40B4-BE49-F238E27FC236}">
                  <a16:creationId xmlns:a16="http://schemas.microsoft.com/office/drawing/2014/main" id="{0E9D4EB9-03CC-A5D4-D290-786CF3869CE2}"/>
                </a:ext>
              </a:extLst>
            </p:cNvPr>
            <p:cNvSpPr>
              <a:spLocks noEditPoints="1"/>
            </p:cNvSpPr>
            <p:nvPr/>
          </p:nvSpPr>
          <p:spPr bwMode="auto">
            <a:xfrm>
              <a:off x="2060034" y="2591127"/>
              <a:ext cx="1833698" cy="1714366"/>
            </a:xfrm>
            <a:custGeom>
              <a:avLst/>
              <a:gdLst>
                <a:gd name="T0" fmla="*/ 764 w 2676"/>
                <a:gd name="T1" fmla="*/ 1468 h 2848"/>
                <a:gd name="T2" fmla="*/ 132 w 2676"/>
                <a:gd name="T3" fmla="*/ 1468 h 2848"/>
                <a:gd name="T4" fmla="*/ 36 w 2676"/>
                <a:gd name="T5" fmla="*/ 1427 h 2848"/>
                <a:gd name="T6" fmla="*/ 0 w 2676"/>
                <a:gd name="T7" fmla="*/ 1325 h 2848"/>
                <a:gd name="T8" fmla="*/ 83 w 2676"/>
                <a:gd name="T9" fmla="*/ 843 h 2848"/>
                <a:gd name="T10" fmla="*/ 302 w 2676"/>
                <a:gd name="T11" fmla="*/ 448 h 2848"/>
                <a:gd name="T12" fmla="*/ 830 w 2676"/>
                <a:gd name="T13" fmla="*/ 80 h 2848"/>
                <a:gd name="T14" fmla="*/ 1369 w 2676"/>
                <a:gd name="T15" fmla="*/ 0 h 2848"/>
                <a:gd name="T16" fmla="*/ 1955 w 2676"/>
                <a:gd name="T17" fmla="*/ 115 h 2848"/>
                <a:gd name="T18" fmla="*/ 2412 w 2676"/>
                <a:gd name="T19" fmla="*/ 426 h 2848"/>
                <a:gd name="T20" fmla="*/ 2623 w 2676"/>
                <a:gd name="T21" fmla="*/ 798 h 2848"/>
                <a:gd name="T22" fmla="*/ 2663 w 2676"/>
                <a:gd name="T23" fmla="*/ 1258 h 2848"/>
                <a:gd name="T24" fmla="*/ 2470 w 2676"/>
                <a:gd name="T25" fmla="*/ 1716 h 2848"/>
                <a:gd name="T26" fmla="*/ 2115 w 2676"/>
                <a:gd name="T27" fmla="*/ 2036 h 2848"/>
                <a:gd name="T28" fmla="*/ 1826 w 2676"/>
                <a:gd name="T29" fmla="*/ 2320 h 2848"/>
                <a:gd name="T30" fmla="*/ 1753 w 2676"/>
                <a:gd name="T31" fmla="*/ 2597 h 2848"/>
                <a:gd name="T32" fmla="*/ 1753 w 2676"/>
                <a:gd name="T33" fmla="*/ 2808 h 2848"/>
                <a:gd name="T34" fmla="*/ 1753 w 2676"/>
                <a:gd name="T35" fmla="*/ 2848 h 2848"/>
                <a:gd name="T36" fmla="*/ 1713 w 2676"/>
                <a:gd name="T37" fmla="*/ 2848 h 2848"/>
                <a:gd name="T38" fmla="*/ 904 w 2676"/>
                <a:gd name="T39" fmla="*/ 2848 h 2848"/>
                <a:gd name="T40" fmla="*/ 864 w 2676"/>
                <a:gd name="T41" fmla="*/ 2848 h 2848"/>
                <a:gd name="T42" fmla="*/ 864 w 2676"/>
                <a:gd name="T43" fmla="*/ 2808 h 2848"/>
                <a:gd name="T44" fmla="*/ 864 w 2676"/>
                <a:gd name="T45" fmla="*/ 2501 h 2848"/>
                <a:gd name="T46" fmla="*/ 963 w 2676"/>
                <a:gd name="T47" fmla="*/ 2008 h 2848"/>
                <a:gd name="T48" fmla="*/ 1258 w 2676"/>
                <a:gd name="T49" fmla="*/ 1640 h 2848"/>
                <a:gd name="T50" fmla="*/ 1391 w 2676"/>
                <a:gd name="T51" fmla="*/ 1542 h 2848"/>
                <a:gd name="T52" fmla="*/ 1684 w 2676"/>
                <a:gd name="T53" fmla="*/ 1195 h 2848"/>
                <a:gd name="T54" fmla="*/ 1585 w 2676"/>
                <a:gd name="T55" fmla="*/ 977 h 2848"/>
                <a:gd name="T56" fmla="*/ 1325 w 2676"/>
                <a:gd name="T57" fmla="*/ 891 h 2848"/>
                <a:gd name="T58" fmla="*/ 1020 w 2676"/>
                <a:gd name="T59" fmla="*/ 1022 h 2848"/>
                <a:gd name="T60" fmla="*/ 867 w 2676"/>
                <a:gd name="T61" fmla="*/ 1355 h 2848"/>
                <a:gd name="T62" fmla="*/ 848 w 2676"/>
                <a:gd name="T63" fmla="*/ 1426 h 2848"/>
                <a:gd name="T64" fmla="*/ 764 w 2676"/>
                <a:gd name="T65" fmla="*/ 1468 h 2848"/>
                <a:gd name="T66" fmla="*/ 132 w 2676"/>
                <a:gd name="T67" fmla="*/ 1388 h 2848"/>
                <a:gd name="T68" fmla="*/ 764 w 2676"/>
                <a:gd name="T69" fmla="*/ 1388 h 2848"/>
                <a:gd name="T70" fmla="*/ 780 w 2676"/>
                <a:gd name="T71" fmla="*/ 1384 h 2848"/>
                <a:gd name="T72" fmla="*/ 788 w 2676"/>
                <a:gd name="T73" fmla="*/ 1347 h 2848"/>
                <a:gd name="T74" fmla="*/ 963 w 2676"/>
                <a:gd name="T75" fmla="*/ 966 h 2848"/>
                <a:gd name="T76" fmla="*/ 1325 w 2676"/>
                <a:gd name="T77" fmla="*/ 811 h 2848"/>
                <a:gd name="T78" fmla="*/ 1637 w 2676"/>
                <a:gd name="T79" fmla="*/ 916 h 2848"/>
                <a:gd name="T80" fmla="*/ 1764 w 2676"/>
                <a:gd name="T81" fmla="*/ 1195 h 2848"/>
                <a:gd name="T82" fmla="*/ 1436 w 2676"/>
                <a:gd name="T83" fmla="*/ 1608 h 2848"/>
                <a:gd name="T84" fmla="*/ 1311 w 2676"/>
                <a:gd name="T85" fmla="*/ 1700 h 2848"/>
                <a:gd name="T86" fmla="*/ 1034 w 2676"/>
                <a:gd name="T87" fmla="*/ 2042 h 2848"/>
                <a:gd name="T88" fmla="*/ 944 w 2676"/>
                <a:gd name="T89" fmla="*/ 2501 h 2848"/>
                <a:gd name="T90" fmla="*/ 944 w 2676"/>
                <a:gd name="T91" fmla="*/ 2768 h 2848"/>
                <a:gd name="T92" fmla="*/ 1673 w 2676"/>
                <a:gd name="T93" fmla="*/ 2768 h 2848"/>
                <a:gd name="T94" fmla="*/ 1673 w 2676"/>
                <a:gd name="T95" fmla="*/ 2597 h 2848"/>
                <a:gd name="T96" fmla="*/ 1758 w 2676"/>
                <a:gd name="T97" fmla="*/ 2279 h 2848"/>
                <a:gd name="T98" fmla="*/ 2069 w 2676"/>
                <a:gd name="T99" fmla="*/ 1971 h 2848"/>
                <a:gd name="T100" fmla="*/ 2408 w 2676"/>
                <a:gd name="T101" fmla="*/ 1666 h 2848"/>
                <a:gd name="T102" fmla="*/ 2583 w 2676"/>
                <a:gd name="T103" fmla="*/ 1250 h 2848"/>
                <a:gd name="T104" fmla="*/ 2546 w 2676"/>
                <a:gd name="T105" fmla="*/ 820 h 2848"/>
                <a:gd name="T106" fmla="*/ 2353 w 2676"/>
                <a:gd name="T107" fmla="*/ 481 h 2848"/>
                <a:gd name="T108" fmla="*/ 1925 w 2676"/>
                <a:gd name="T109" fmla="*/ 189 h 2848"/>
                <a:gd name="T110" fmla="*/ 1369 w 2676"/>
                <a:gd name="T111" fmla="*/ 80 h 2848"/>
                <a:gd name="T112" fmla="*/ 857 w 2676"/>
                <a:gd name="T113" fmla="*/ 156 h 2848"/>
                <a:gd name="T114" fmla="*/ 363 w 2676"/>
                <a:gd name="T115" fmla="*/ 500 h 2848"/>
                <a:gd name="T116" fmla="*/ 158 w 2676"/>
                <a:gd name="T117" fmla="*/ 869 h 2848"/>
                <a:gd name="T118" fmla="*/ 80 w 2676"/>
                <a:gd name="T119" fmla="*/ 1325 h 2848"/>
                <a:gd name="T120" fmla="*/ 95 w 2676"/>
                <a:gd name="T121" fmla="*/ 1374 h 2848"/>
                <a:gd name="T122" fmla="*/ 132 w 2676"/>
                <a:gd name="T123" fmla="*/ 1388 h 2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76" h="2848">
                  <a:moveTo>
                    <a:pt x="764" y="1468"/>
                  </a:moveTo>
                  <a:lnTo>
                    <a:pt x="132" y="1468"/>
                  </a:lnTo>
                  <a:cubicBezTo>
                    <a:pt x="91" y="1468"/>
                    <a:pt x="58" y="1452"/>
                    <a:pt x="36" y="1427"/>
                  </a:cubicBezTo>
                  <a:cubicBezTo>
                    <a:pt x="12" y="1401"/>
                    <a:pt x="0" y="1365"/>
                    <a:pt x="0" y="1325"/>
                  </a:cubicBezTo>
                  <a:cubicBezTo>
                    <a:pt x="0" y="1220"/>
                    <a:pt x="16" y="1037"/>
                    <a:pt x="83" y="843"/>
                  </a:cubicBezTo>
                  <a:cubicBezTo>
                    <a:pt x="128" y="710"/>
                    <a:pt x="198" y="572"/>
                    <a:pt x="302" y="448"/>
                  </a:cubicBezTo>
                  <a:cubicBezTo>
                    <a:pt x="463" y="257"/>
                    <a:pt x="645" y="145"/>
                    <a:pt x="830" y="80"/>
                  </a:cubicBezTo>
                  <a:cubicBezTo>
                    <a:pt x="1014" y="16"/>
                    <a:pt x="1200" y="0"/>
                    <a:pt x="1369" y="0"/>
                  </a:cubicBezTo>
                  <a:cubicBezTo>
                    <a:pt x="1521" y="0"/>
                    <a:pt x="1738" y="26"/>
                    <a:pt x="1955" y="115"/>
                  </a:cubicBezTo>
                  <a:cubicBezTo>
                    <a:pt x="2115" y="180"/>
                    <a:pt x="2276" y="279"/>
                    <a:pt x="2412" y="426"/>
                  </a:cubicBezTo>
                  <a:cubicBezTo>
                    <a:pt x="2517" y="540"/>
                    <a:pt x="2583" y="667"/>
                    <a:pt x="2623" y="798"/>
                  </a:cubicBezTo>
                  <a:cubicBezTo>
                    <a:pt x="2669" y="953"/>
                    <a:pt x="2676" y="1113"/>
                    <a:pt x="2663" y="1258"/>
                  </a:cubicBezTo>
                  <a:cubicBezTo>
                    <a:pt x="2645" y="1440"/>
                    <a:pt x="2572" y="1589"/>
                    <a:pt x="2470" y="1716"/>
                  </a:cubicBezTo>
                  <a:cubicBezTo>
                    <a:pt x="2370" y="1841"/>
                    <a:pt x="2243" y="1944"/>
                    <a:pt x="2115" y="2036"/>
                  </a:cubicBezTo>
                  <a:cubicBezTo>
                    <a:pt x="1973" y="2139"/>
                    <a:pt x="1882" y="2230"/>
                    <a:pt x="1826" y="2320"/>
                  </a:cubicBezTo>
                  <a:cubicBezTo>
                    <a:pt x="1773" y="2408"/>
                    <a:pt x="1753" y="2497"/>
                    <a:pt x="1753" y="2597"/>
                  </a:cubicBezTo>
                  <a:lnTo>
                    <a:pt x="1753" y="2808"/>
                  </a:lnTo>
                  <a:lnTo>
                    <a:pt x="1753" y="2848"/>
                  </a:lnTo>
                  <a:lnTo>
                    <a:pt x="1713" y="2848"/>
                  </a:lnTo>
                  <a:lnTo>
                    <a:pt x="904" y="2848"/>
                  </a:lnTo>
                  <a:lnTo>
                    <a:pt x="864" y="2848"/>
                  </a:lnTo>
                  <a:lnTo>
                    <a:pt x="864" y="2808"/>
                  </a:lnTo>
                  <a:lnTo>
                    <a:pt x="864" y="2501"/>
                  </a:lnTo>
                  <a:cubicBezTo>
                    <a:pt x="864" y="2304"/>
                    <a:pt x="896" y="2146"/>
                    <a:pt x="963" y="2008"/>
                  </a:cubicBezTo>
                  <a:cubicBezTo>
                    <a:pt x="1029" y="1870"/>
                    <a:pt x="1127" y="1754"/>
                    <a:pt x="1258" y="1640"/>
                  </a:cubicBezTo>
                  <a:cubicBezTo>
                    <a:pt x="1295" y="1608"/>
                    <a:pt x="1342" y="1576"/>
                    <a:pt x="1391" y="1542"/>
                  </a:cubicBezTo>
                  <a:cubicBezTo>
                    <a:pt x="1526" y="1449"/>
                    <a:pt x="1684" y="1340"/>
                    <a:pt x="1684" y="1195"/>
                  </a:cubicBezTo>
                  <a:cubicBezTo>
                    <a:pt x="1684" y="1109"/>
                    <a:pt x="1649" y="1032"/>
                    <a:pt x="1585" y="977"/>
                  </a:cubicBezTo>
                  <a:cubicBezTo>
                    <a:pt x="1523" y="924"/>
                    <a:pt x="1435" y="891"/>
                    <a:pt x="1325" y="891"/>
                  </a:cubicBezTo>
                  <a:cubicBezTo>
                    <a:pt x="1211" y="891"/>
                    <a:pt x="1103" y="939"/>
                    <a:pt x="1020" y="1022"/>
                  </a:cubicBezTo>
                  <a:cubicBezTo>
                    <a:pt x="939" y="1103"/>
                    <a:pt x="882" y="1218"/>
                    <a:pt x="867" y="1355"/>
                  </a:cubicBezTo>
                  <a:cubicBezTo>
                    <a:pt x="865" y="1381"/>
                    <a:pt x="861" y="1405"/>
                    <a:pt x="848" y="1426"/>
                  </a:cubicBezTo>
                  <a:cubicBezTo>
                    <a:pt x="832" y="1452"/>
                    <a:pt x="807" y="1468"/>
                    <a:pt x="764" y="1468"/>
                  </a:cubicBezTo>
                  <a:close/>
                  <a:moveTo>
                    <a:pt x="132" y="1388"/>
                  </a:moveTo>
                  <a:lnTo>
                    <a:pt x="764" y="1388"/>
                  </a:lnTo>
                  <a:cubicBezTo>
                    <a:pt x="774" y="1388"/>
                    <a:pt x="779" y="1387"/>
                    <a:pt x="780" y="1384"/>
                  </a:cubicBezTo>
                  <a:cubicBezTo>
                    <a:pt x="784" y="1378"/>
                    <a:pt x="786" y="1363"/>
                    <a:pt x="788" y="1347"/>
                  </a:cubicBezTo>
                  <a:cubicBezTo>
                    <a:pt x="805" y="1191"/>
                    <a:pt x="870" y="1059"/>
                    <a:pt x="963" y="966"/>
                  </a:cubicBezTo>
                  <a:cubicBezTo>
                    <a:pt x="1061" y="867"/>
                    <a:pt x="1190" y="811"/>
                    <a:pt x="1325" y="811"/>
                  </a:cubicBezTo>
                  <a:cubicBezTo>
                    <a:pt x="1455" y="811"/>
                    <a:pt x="1561" y="851"/>
                    <a:pt x="1637" y="916"/>
                  </a:cubicBezTo>
                  <a:cubicBezTo>
                    <a:pt x="1719" y="987"/>
                    <a:pt x="1764" y="1086"/>
                    <a:pt x="1764" y="1195"/>
                  </a:cubicBezTo>
                  <a:cubicBezTo>
                    <a:pt x="1764" y="1382"/>
                    <a:pt x="1588" y="1504"/>
                    <a:pt x="1436" y="1608"/>
                  </a:cubicBezTo>
                  <a:cubicBezTo>
                    <a:pt x="1389" y="1640"/>
                    <a:pt x="1344" y="1671"/>
                    <a:pt x="1311" y="1700"/>
                  </a:cubicBezTo>
                  <a:cubicBezTo>
                    <a:pt x="1187" y="1808"/>
                    <a:pt x="1095" y="1916"/>
                    <a:pt x="1034" y="2042"/>
                  </a:cubicBezTo>
                  <a:cubicBezTo>
                    <a:pt x="974" y="2169"/>
                    <a:pt x="944" y="2316"/>
                    <a:pt x="944" y="2501"/>
                  </a:cubicBezTo>
                  <a:lnTo>
                    <a:pt x="944" y="2768"/>
                  </a:lnTo>
                  <a:lnTo>
                    <a:pt x="1673" y="2768"/>
                  </a:lnTo>
                  <a:lnTo>
                    <a:pt x="1673" y="2597"/>
                  </a:lnTo>
                  <a:cubicBezTo>
                    <a:pt x="1673" y="2483"/>
                    <a:pt x="1696" y="2381"/>
                    <a:pt x="1758" y="2279"/>
                  </a:cubicBezTo>
                  <a:cubicBezTo>
                    <a:pt x="1819" y="2179"/>
                    <a:pt x="1917" y="2081"/>
                    <a:pt x="2069" y="1971"/>
                  </a:cubicBezTo>
                  <a:cubicBezTo>
                    <a:pt x="2191" y="1883"/>
                    <a:pt x="2313" y="1784"/>
                    <a:pt x="2408" y="1666"/>
                  </a:cubicBezTo>
                  <a:cubicBezTo>
                    <a:pt x="2500" y="1550"/>
                    <a:pt x="2567" y="1415"/>
                    <a:pt x="2583" y="1250"/>
                  </a:cubicBezTo>
                  <a:cubicBezTo>
                    <a:pt x="2596" y="1115"/>
                    <a:pt x="2590" y="966"/>
                    <a:pt x="2546" y="820"/>
                  </a:cubicBezTo>
                  <a:cubicBezTo>
                    <a:pt x="2510" y="701"/>
                    <a:pt x="2449" y="584"/>
                    <a:pt x="2353" y="481"/>
                  </a:cubicBezTo>
                  <a:cubicBezTo>
                    <a:pt x="2226" y="343"/>
                    <a:pt x="2075" y="250"/>
                    <a:pt x="1925" y="189"/>
                  </a:cubicBezTo>
                  <a:cubicBezTo>
                    <a:pt x="1719" y="105"/>
                    <a:pt x="1514" y="80"/>
                    <a:pt x="1369" y="80"/>
                  </a:cubicBezTo>
                  <a:cubicBezTo>
                    <a:pt x="1207" y="80"/>
                    <a:pt x="1030" y="95"/>
                    <a:pt x="857" y="156"/>
                  </a:cubicBezTo>
                  <a:cubicBezTo>
                    <a:pt x="684" y="216"/>
                    <a:pt x="514" y="321"/>
                    <a:pt x="363" y="500"/>
                  </a:cubicBezTo>
                  <a:cubicBezTo>
                    <a:pt x="266" y="614"/>
                    <a:pt x="201" y="744"/>
                    <a:pt x="158" y="869"/>
                  </a:cubicBezTo>
                  <a:cubicBezTo>
                    <a:pt x="95" y="1053"/>
                    <a:pt x="80" y="1226"/>
                    <a:pt x="80" y="1325"/>
                  </a:cubicBezTo>
                  <a:cubicBezTo>
                    <a:pt x="80" y="1346"/>
                    <a:pt x="85" y="1363"/>
                    <a:pt x="95" y="1374"/>
                  </a:cubicBezTo>
                  <a:cubicBezTo>
                    <a:pt x="103" y="1383"/>
                    <a:pt x="115" y="1388"/>
                    <a:pt x="132" y="1388"/>
                  </a:cubicBezTo>
                  <a:close/>
                </a:path>
              </a:pathLst>
            </a:custGeom>
            <a:solidFill>
              <a:srgbClr val="1F4E78"/>
            </a:solidFill>
            <a:ln>
              <a:noFill/>
            </a:ln>
          </p:spPr>
          <p:txBody>
            <a:bodyPr vert="horz" wrap="square" lIns="109728" tIns="54864" rIns="109728" bIns="54864" numCol="1" anchor="t" anchorCtr="0" compatLnSpc="1">
              <a:prstTxWarp prst="textNoShape">
                <a:avLst/>
              </a:prstTxWarp>
            </a:bodyPr>
            <a:lstStyle/>
            <a:p>
              <a:pPr>
                <a:lnSpc>
                  <a:spcPct val="120000"/>
                </a:lnSpc>
              </a:pPr>
              <a:endParaRPr lang="zh-CN" altLang="en-US" sz="2615"/>
            </a:p>
          </p:txBody>
        </p:sp>
        <p:sp>
          <p:nvSpPr>
            <p:cNvPr id="21" name="矩形 20">
              <a:extLst>
                <a:ext uri="{FF2B5EF4-FFF2-40B4-BE49-F238E27FC236}">
                  <a16:creationId xmlns:a16="http://schemas.microsoft.com/office/drawing/2014/main" id="{0707DAC9-CE30-D390-36AD-ADC93FA1CB71}"/>
                </a:ext>
              </a:extLst>
            </p:cNvPr>
            <p:cNvSpPr/>
            <p:nvPr/>
          </p:nvSpPr>
          <p:spPr>
            <a:xfrm>
              <a:off x="3214267" y="4784857"/>
              <a:ext cx="4806631" cy="34981"/>
            </a:xfrm>
            <a:prstGeom prst="rect">
              <a:avLst/>
            </a:prstGeom>
            <a:solidFill>
              <a:srgbClr val="43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615"/>
            </a:p>
          </p:txBody>
        </p:sp>
        <p:sp>
          <p:nvSpPr>
            <p:cNvPr id="22" name="矩形 21">
              <a:extLst>
                <a:ext uri="{FF2B5EF4-FFF2-40B4-BE49-F238E27FC236}">
                  <a16:creationId xmlns:a16="http://schemas.microsoft.com/office/drawing/2014/main" id="{95B18FE1-E5D2-BE04-5DBF-A1DD0FC27160}"/>
                </a:ext>
              </a:extLst>
            </p:cNvPr>
            <p:cNvSpPr/>
            <p:nvPr/>
          </p:nvSpPr>
          <p:spPr>
            <a:xfrm>
              <a:off x="2648605" y="4410060"/>
              <a:ext cx="616655" cy="44149"/>
            </a:xfrm>
            <a:prstGeom prst="rect">
              <a:avLst/>
            </a:prstGeom>
            <a:solidFill>
              <a:srgbClr val="1F4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615"/>
            </a:p>
          </p:txBody>
        </p:sp>
        <p:sp>
          <p:nvSpPr>
            <p:cNvPr id="23" name="矩形 22">
              <a:extLst>
                <a:ext uri="{FF2B5EF4-FFF2-40B4-BE49-F238E27FC236}">
                  <a16:creationId xmlns:a16="http://schemas.microsoft.com/office/drawing/2014/main" id="{9A554F7D-A55A-8555-2068-D420D819F864}"/>
                </a:ext>
              </a:extLst>
            </p:cNvPr>
            <p:cNvSpPr/>
            <p:nvPr/>
          </p:nvSpPr>
          <p:spPr>
            <a:xfrm rot="5400000">
              <a:off x="2468633" y="4590035"/>
              <a:ext cx="410930" cy="50989"/>
            </a:xfrm>
            <a:prstGeom prst="rect">
              <a:avLst/>
            </a:prstGeom>
            <a:solidFill>
              <a:srgbClr val="1F4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615"/>
            </a:p>
          </p:txBody>
        </p:sp>
        <p:sp>
          <p:nvSpPr>
            <p:cNvPr id="24" name="矩形 23">
              <a:extLst>
                <a:ext uri="{FF2B5EF4-FFF2-40B4-BE49-F238E27FC236}">
                  <a16:creationId xmlns:a16="http://schemas.microsoft.com/office/drawing/2014/main" id="{994DDC6A-CEE1-49E0-4788-27F52102ECB3}"/>
                </a:ext>
              </a:extLst>
            </p:cNvPr>
            <p:cNvSpPr/>
            <p:nvPr/>
          </p:nvSpPr>
          <p:spPr>
            <a:xfrm rot="5400000">
              <a:off x="3034297" y="4590035"/>
              <a:ext cx="410931" cy="50989"/>
            </a:xfrm>
            <a:prstGeom prst="rect">
              <a:avLst/>
            </a:prstGeom>
            <a:solidFill>
              <a:srgbClr val="1F4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615"/>
            </a:p>
          </p:txBody>
        </p:sp>
        <p:grpSp>
          <p:nvGrpSpPr>
            <p:cNvPr id="25" name="组合 24">
              <a:extLst>
                <a:ext uri="{FF2B5EF4-FFF2-40B4-BE49-F238E27FC236}">
                  <a16:creationId xmlns:a16="http://schemas.microsoft.com/office/drawing/2014/main" id="{000274B4-EC5E-F73E-F8D1-9D4322E4F052}"/>
                </a:ext>
              </a:extLst>
            </p:cNvPr>
            <p:cNvGrpSpPr/>
            <p:nvPr/>
          </p:nvGrpSpPr>
          <p:grpSpPr>
            <a:xfrm>
              <a:off x="4056821" y="4693260"/>
              <a:ext cx="244065" cy="211321"/>
              <a:chOff x="4971660" y="1569718"/>
              <a:chExt cx="144016" cy="144016"/>
            </a:xfrm>
            <a:solidFill>
              <a:srgbClr val="0B2C4F"/>
            </a:solidFill>
          </p:grpSpPr>
          <p:sp>
            <p:nvSpPr>
              <p:cNvPr id="47" name="椭圆 46">
                <a:extLst>
                  <a:ext uri="{FF2B5EF4-FFF2-40B4-BE49-F238E27FC236}">
                    <a16:creationId xmlns:a16="http://schemas.microsoft.com/office/drawing/2014/main" id="{25FF99CB-C67F-9423-A164-AD2791CE3E0D}"/>
                  </a:ext>
                </a:extLst>
              </p:cNvPr>
              <p:cNvSpPr/>
              <p:nvPr/>
            </p:nvSpPr>
            <p:spPr>
              <a:xfrm>
                <a:off x="4971660" y="1569718"/>
                <a:ext cx="144016" cy="144016"/>
              </a:xfrm>
              <a:prstGeom prst="ellipse">
                <a:avLst/>
              </a:prstGeom>
              <a:solidFill>
                <a:srgbClr val="1F4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a:p>
            </p:txBody>
          </p:sp>
          <p:sp>
            <p:nvSpPr>
              <p:cNvPr id="48" name="椭圆 47">
                <a:extLst>
                  <a:ext uri="{FF2B5EF4-FFF2-40B4-BE49-F238E27FC236}">
                    <a16:creationId xmlns:a16="http://schemas.microsoft.com/office/drawing/2014/main" id="{7F028916-CA0C-A048-9DB2-A7B8550064BA}"/>
                  </a:ext>
                </a:extLst>
              </p:cNvPr>
              <p:cNvSpPr/>
              <p:nvPr/>
            </p:nvSpPr>
            <p:spPr>
              <a:xfrm>
                <a:off x="5005748" y="1603806"/>
                <a:ext cx="75840" cy="75840"/>
              </a:xfrm>
              <a:prstGeom prst="ellipse">
                <a:avLst/>
              </a:prstGeom>
              <a:solidFill>
                <a:srgbClr val="43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a:p>
            </p:txBody>
          </p:sp>
        </p:grpSp>
        <p:cxnSp>
          <p:nvCxnSpPr>
            <p:cNvPr id="26" name="直接连接符 25">
              <a:extLst>
                <a:ext uri="{FF2B5EF4-FFF2-40B4-BE49-F238E27FC236}">
                  <a16:creationId xmlns:a16="http://schemas.microsoft.com/office/drawing/2014/main" id="{017FC4E3-3A00-9518-92FC-311672204C93}"/>
                </a:ext>
              </a:extLst>
            </p:cNvPr>
            <p:cNvCxnSpPr>
              <a:cxnSpLocks/>
            </p:cNvCxnSpPr>
            <p:nvPr/>
          </p:nvCxnSpPr>
          <p:spPr>
            <a:xfrm>
              <a:off x="4178854" y="2649340"/>
              <a:ext cx="0" cy="2043921"/>
            </a:xfrm>
            <a:prstGeom prst="line">
              <a:avLst/>
            </a:prstGeom>
            <a:ln w="9525">
              <a:solidFill>
                <a:srgbClr val="1F4E78"/>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27" name="TextBox 72">
              <a:extLst>
                <a:ext uri="{FF2B5EF4-FFF2-40B4-BE49-F238E27FC236}">
                  <a16:creationId xmlns:a16="http://schemas.microsoft.com/office/drawing/2014/main" id="{F6FA93D8-F1C8-55B7-8968-450805148579}"/>
                </a:ext>
              </a:extLst>
            </p:cNvPr>
            <p:cNvSpPr txBox="1"/>
            <p:nvPr/>
          </p:nvSpPr>
          <p:spPr>
            <a:xfrm>
              <a:off x="4300886" y="2596568"/>
              <a:ext cx="1168471" cy="285033"/>
            </a:xfrm>
            <a:prstGeom prst="rect">
              <a:avLst/>
            </a:prstGeom>
            <a:noFill/>
          </p:spPr>
          <p:txBody>
            <a:bodyPr wrap="square" lIns="0" tIns="0" rIns="0" bIns="0" rtlCol="0">
              <a:spAutoFit/>
            </a:bodyPr>
            <a:lstStyle/>
            <a:p>
              <a:pPr>
                <a:lnSpc>
                  <a:spcPct val="120000"/>
                </a:lnSpc>
              </a:pPr>
              <a:r>
                <a:rPr lang="zh-CN" altLang="en-US" b="1" dirty="0">
                  <a:solidFill>
                    <a:schemeClr val="tx1">
                      <a:lumMod val="95000"/>
                      <a:lumOff val="5000"/>
                    </a:schemeClr>
                  </a:solidFill>
                  <a:latin typeface="字魂105号-简雅黑" panose="00000500000000000000" pitchFamily="2" charset="-122"/>
                  <a:ea typeface="字魂105号-简雅黑" panose="00000500000000000000" pitchFamily="2" charset="-122"/>
                </a:rPr>
                <a:t>相邻层信息</a:t>
              </a:r>
            </a:p>
          </p:txBody>
        </p:sp>
        <p:sp>
          <p:nvSpPr>
            <p:cNvPr id="28" name="TextBox 73">
              <a:extLst>
                <a:ext uri="{FF2B5EF4-FFF2-40B4-BE49-F238E27FC236}">
                  <a16:creationId xmlns:a16="http://schemas.microsoft.com/office/drawing/2014/main" id="{0A2ECCA1-E2FB-3BBF-0144-7B855DADE2B6}"/>
                </a:ext>
              </a:extLst>
            </p:cNvPr>
            <p:cNvSpPr txBox="1"/>
            <p:nvPr/>
          </p:nvSpPr>
          <p:spPr>
            <a:xfrm>
              <a:off x="4340358" y="2933830"/>
              <a:ext cx="1003720" cy="1816521"/>
            </a:xfrm>
            <a:prstGeom prst="rect">
              <a:avLst/>
            </a:prstGeom>
            <a:noFill/>
          </p:spPr>
          <p:txBody>
            <a:bodyPr wrap="square" lIns="0" tIns="0" rIns="0" bIns="0" rtlCol="0">
              <a:spAutoFit/>
            </a:bodyPr>
            <a:lstStyle/>
            <a:p>
              <a:r>
                <a:rPr lang="en-US" altLang="zh-CN" sz="1400"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rPr>
                <a:t>2D</a:t>
              </a:r>
              <a:r>
                <a:rPr lang="zh-CN" altLang="zh-CN" sz="1400"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rPr>
                <a:t>分割方法将单层切片作为网络的输入，忽略了图像相邻层之间的上下文信息，难以学习到不同层之间目标区域的变化趋势</a:t>
              </a:r>
              <a:endParaRPr lang="en-US" altLang="zh-CN" sz="1400"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29" name="组合 28">
              <a:extLst>
                <a:ext uri="{FF2B5EF4-FFF2-40B4-BE49-F238E27FC236}">
                  <a16:creationId xmlns:a16="http://schemas.microsoft.com/office/drawing/2014/main" id="{9F99FB2A-3296-D179-EAB4-8BDF2CE62142}"/>
                </a:ext>
              </a:extLst>
            </p:cNvPr>
            <p:cNvGrpSpPr/>
            <p:nvPr/>
          </p:nvGrpSpPr>
          <p:grpSpPr>
            <a:xfrm>
              <a:off x="5347326" y="4693260"/>
              <a:ext cx="244065" cy="211321"/>
              <a:chOff x="4971660" y="1569718"/>
              <a:chExt cx="144016" cy="144016"/>
            </a:xfrm>
            <a:solidFill>
              <a:srgbClr val="0A2D4F"/>
            </a:solidFill>
          </p:grpSpPr>
          <p:sp>
            <p:nvSpPr>
              <p:cNvPr id="45" name="椭圆 44">
                <a:extLst>
                  <a:ext uri="{FF2B5EF4-FFF2-40B4-BE49-F238E27FC236}">
                    <a16:creationId xmlns:a16="http://schemas.microsoft.com/office/drawing/2014/main" id="{41BF85EE-F052-9872-0645-61A9BCBA7472}"/>
                  </a:ext>
                </a:extLst>
              </p:cNvPr>
              <p:cNvSpPr/>
              <p:nvPr/>
            </p:nvSpPr>
            <p:spPr>
              <a:xfrm>
                <a:off x="4971660" y="1569718"/>
                <a:ext cx="144016" cy="144016"/>
              </a:xfrm>
              <a:prstGeom prst="ellipse">
                <a:avLst/>
              </a:prstGeom>
              <a:solidFill>
                <a:srgbClr val="1F4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a:p>
            </p:txBody>
          </p:sp>
          <p:sp>
            <p:nvSpPr>
              <p:cNvPr id="46" name="椭圆 45">
                <a:extLst>
                  <a:ext uri="{FF2B5EF4-FFF2-40B4-BE49-F238E27FC236}">
                    <a16:creationId xmlns:a16="http://schemas.microsoft.com/office/drawing/2014/main" id="{B0E4B115-1B14-4096-5E98-B3079F53AF77}"/>
                  </a:ext>
                </a:extLst>
              </p:cNvPr>
              <p:cNvSpPr/>
              <p:nvPr/>
            </p:nvSpPr>
            <p:spPr>
              <a:xfrm>
                <a:off x="5005748" y="1603806"/>
                <a:ext cx="75840" cy="75840"/>
              </a:xfrm>
              <a:prstGeom prst="ellipse">
                <a:avLst/>
              </a:prstGeom>
              <a:solidFill>
                <a:srgbClr val="43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a:p>
            </p:txBody>
          </p:sp>
        </p:grpSp>
        <p:cxnSp>
          <p:nvCxnSpPr>
            <p:cNvPr id="30" name="直接连接符 29">
              <a:extLst>
                <a:ext uri="{FF2B5EF4-FFF2-40B4-BE49-F238E27FC236}">
                  <a16:creationId xmlns:a16="http://schemas.microsoft.com/office/drawing/2014/main" id="{FA3C6DA3-8EE1-67B9-BF00-1BB8B1D15400}"/>
                </a:ext>
              </a:extLst>
            </p:cNvPr>
            <p:cNvCxnSpPr>
              <a:cxnSpLocks/>
            </p:cNvCxnSpPr>
            <p:nvPr/>
          </p:nvCxnSpPr>
          <p:spPr>
            <a:xfrm>
              <a:off x="5469359" y="2649340"/>
              <a:ext cx="0" cy="2043921"/>
            </a:xfrm>
            <a:prstGeom prst="line">
              <a:avLst/>
            </a:prstGeom>
            <a:ln w="9525">
              <a:solidFill>
                <a:srgbClr val="1F4E78"/>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31" name="TextBox 117">
              <a:extLst>
                <a:ext uri="{FF2B5EF4-FFF2-40B4-BE49-F238E27FC236}">
                  <a16:creationId xmlns:a16="http://schemas.microsoft.com/office/drawing/2014/main" id="{F7BFD036-43C3-D951-3823-09332C1D636C}"/>
                </a:ext>
              </a:extLst>
            </p:cNvPr>
            <p:cNvSpPr txBox="1"/>
            <p:nvPr/>
          </p:nvSpPr>
          <p:spPr>
            <a:xfrm>
              <a:off x="5646620" y="2596568"/>
              <a:ext cx="1004020" cy="285033"/>
            </a:xfrm>
            <a:prstGeom prst="rect">
              <a:avLst/>
            </a:prstGeom>
            <a:noFill/>
          </p:spPr>
          <p:txBody>
            <a:bodyPr wrap="square" lIns="0" tIns="0" rIns="0" bIns="0" rtlCol="0">
              <a:spAutoFit/>
            </a:bodyPr>
            <a:lstStyle/>
            <a:p>
              <a:pPr>
                <a:lnSpc>
                  <a:spcPct val="120000"/>
                </a:lnSpc>
              </a:pPr>
              <a:r>
                <a:rPr lang="zh-CN" altLang="en-US" b="1" dirty="0">
                  <a:solidFill>
                    <a:schemeClr val="tx1">
                      <a:lumMod val="95000"/>
                      <a:lumOff val="5000"/>
                    </a:schemeClr>
                  </a:solidFill>
                  <a:latin typeface="字魂105号-简雅黑" panose="00000500000000000000" pitchFamily="2" charset="-122"/>
                  <a:ea typeface="字魂105号-简雅黑" panose="00000500000000000000" pitchFamily="2" charset="-122"/>
                </a:rPr>
                <a:t>精准定位</a:t>
              </a:r>
            </a:p>
          </p:txBody>
        </p:sp>
        <p:sp>
          <p:nvSpPr>
            <p:cNvPr id="32" name="TextBox 118">
              <a:extLst>
                <a:ext uri="{FF2B5EF4-FFF2-40B4-BE49-F238E27FC236}">
                  <a16:creationId xmlns:a16="http://schemas.microsoft.com/office/drawing/2014/main" id="{40C2D70F-F5C6-A8BB-E832-27A6D9F711E0}"/>
                </a:ext>
              </a:extLst>
            </p:cNvPr>
            <p:cNvSpPr txBox="1"/>
            <p:nvPr/>
          </p:nvSpPr>
          <p:spPr>
            <a:xfrm>
              <a:off x="5618119" y="2933830"/>
              <a:ext cx="1003720" cy="1211014"/>
            </a:xfrm>
            <a:prstGeom prst="rect">
              <a:avLst/>
            </a:prstGeom>
            <a:noFill/>
          </p:spPr>
          <p:txBody>
            <a:bodyPr wrap="square" lIns="0" tIns="0" rIns="0" bIns="0" rtlCol="0">
              <a:spAutoFit/>
            </a:bodyPr>
            <a:lstStyle/>
            <a:p>
              <a:r>
                <a:rPr lang="zh-CN" altLang="zh-CN" sz="1400"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rPr>
                <a:t>使用一个端到端的网络</a:t>
              </a:r>
              <a:r>
                <a:rPr lang="zh-CN" altLang="zh-CN" sz="1400" dirty="0">
                  <a:solidFill>
                    <a:srgbClr val="024379"/>
                  </a:solidFill>
                  <a:latin typeface="微软雅黑" panose="020B0503020204020204" pitchFamily="34" charset="-122"/>
                  <a:ea typeface="微软雅黑" panose="020B0503020204020204" pitchFamily="34" charset="-122"/>
                </a:rPr>
                <a:t>难以</a:t>
              </a:r>
              <a:r>
                <a:rPr lang="zh-CN" altLang="zh-CN" sz="1400"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rPr>
                <a:t>实现肿瘤区域的精准定位，造成分割结果假阳性</a:t>
              </a:r>
              <a:endParaRPr lang="en-US" altLang="zh-CN" sz="1400"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33" name="组合 32">
              <a:extLst>
                <a:ext uri="{FF2B5EF4-FFF2-40B4-BE49-F238E27FC236}">
                  <a16:creationId xmlns:a16="http://schemas.microsoft.com/office/drawing/2014/main" id="{152542C6-79C9-8D6B-3001-37CAD8F5870B}"/>
                </a:ext>
              </a:extLst>
            </p:cNvPr>
            <p:cNvGrpSpPr/>
            <p:nvPr/>
          </p:nvGrpSpPr>
          <p:grpSpPr>
            <a:xfrm>
              <a:off x="6637831" y="4693260"/>
              <a:ext cx="244065" cy="211321"/>
              <a:chOff x="4971660" y="1569718"/>
              <a:chExt cx="144016" cy="144016"/>
            </a:xfrm>
            <a:solidFill>
              <a:srgbClr val="0B2C4F"/>
            </a:solidFill>
          </p:grpSpPr>
          <p:sp>
            <p:nvSpPr>
              <p:cNvPr id="43" name="椭圆 42">
                <a:extLst>
                  <a:ext uri="{FF2B5EF4-FFF2-40B4-BE49-F238E27FC236}">
                    <a16:creationId xmlns:a16="http://schemas.microsoft.com/office/drawing/2014/main" id="{D9DAEF0B-5760-7E96-75D1-37AF574A9218}"/>
                  </a:ext>
                </a:extLst>
              </p:cNvPr>
              <p:cNvSpPr/>
              <p:nvPr/>
            </p:nvSpPr>
            <p:spPr>
              <a:xfrm>
                <a:off x="4971660" y="1569718"/>
                <a:ext cx="144016" cy="144016"/>
              </a:xfrm>
              <a:prstGeom prst="ellipse">
                <a:avLst/>
              </a:prstGeom>
              <a:solidFill>
                <a:srgbClr val="1F4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a:p>
            </p:txBody>
          </p:sp>
          <p:sp>
            <p:nvSpPr>
              <p:cNvPr id="44" name="椭圆 43">
                <a:extLst>
                  <a:ext uri="{FF2B5EF4-FFF2-40B4-BE49-F238E27FC236}">
                    <a16:creationId xmlns:a16="http://schemas.microsoft.com/office/drawing/2014/main" id="{7AB43532-73CF-23E2-B66E-66A7D20CE982}"/>
                  </a:ext>
                </a:extLst>
              </p:cNvPr>
              <p:cNvSpPr/>
              <p:nvPr/>
            </p:nvSpPr>
            <p:spPr>
              <a:xfrm>
                <a:off x="5005748" y="1603806"/>
                <a:ext cx="75840" cy="75840"/>
              </a:xfrm>
              <a:prstGeom prst="ellipse">
                <a:avLst/>
              </a:prstGeom>
              <a:solidFill>
                <a:srgbClr val="43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a:p>
            </p:txBody>
          </p:sp>
        </p:grpSp>
        <p:cxnSp>
          <p:nvCxnSpPr>
            <p:cNvPr id="34" name="直接连接符 33">
              <a:extLst>
                <a:ext uri="{FF2B5EF4-FFF2-40B4-BE49-F238E27FC236}">
                  <a16:creationId xmlns:a16="http://schemas.microsoft.com/office/drawing/2014/main" id="{87D14825-687E-5CBB-6E84-BB3488FD32B8}"/>
                </a:ext>
              </a:extLst>
            </p:cNvPr>
            <p:cNvCxnSpPr>
              <a:cxnSpLocks/>
            </p:cNvCxnSpPr>
            <p:nvPr/>
          </p:nvCxnSpPr>
          <p:spPr>
            <a:xfrm>
              <a:off x="6759863" y="2649340"/>
              <a:ext cx="0" cy="2043921"/>
            </a:xfrm>
            <a:prstGeom prst="line">
              <a:avLst/>
            </a:prstGeom>
            <a:ln w="9525">
              <a:solidFill>
                <a:srgbClr val="1F4E78"/>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35" name="TextBox 123">
              <a:extLst>
                <a:ext uri="{FF2B5EF4-FFF2-40B4-BE49-F238E27FC236}">
                  <a16:creationId xmlns:a16="http://schemas.microsoft.com/office/drawing/2014/main" id="{7960CC27-1D93-04D7-6E5D-745B2138D7D7}"/>
                </a:ext>
              </a:extLst>
            </p:cNvPr>
            <p:cNvSpPr txBox="1"/>
            <p:nvPr/>
          </p:nvSpPr>
          <p:spPr>
            <a:xfrm>
              <a:off x="6867601" y="2596568"/>
              <a:ext cx="1060731" cy="285033"/>
            </a:xfrm>
            <a:prstGeom prst="rect">
              <a:avLst/>
            </a:prstGeom>
            <a:noFill/>
          </p:spPr>
          <p:txBody>
            <a:bodyPr wrap="square" lIns="0" tIns="0" rIns="0" bIns="0" rtlCol="0">
              <a:spAutoFit/>
            </a:bodyPr>
            <a:lstStyle/>
            <a:p>
              <a:pPr>
                <a:lnSpc>
                  <a:spcPct val="120000"/>
                </a:lnSpc>
              </a:pPr>
              <a:r>
                <a:rPr lang="zh-CN" altLang="en-US" b="1" dirty="0">
                  <a:solidFill>
                    <a:schemeClr val="tx1">
                      <a:lumMod val="95000"/>
                      <a:lumOff val="5000"/>
                    </a:schemeClr>
                  </a:solidFill>
                  <a:latin typeface="字魂105号-简雅黑" panose="00000500000000000000" pitchFamily="2" charset="-122"/>
                  <a:ea typeface="字魂105号-简雅黑" panose="00000500000000000000" pitchFamily="2" charset="-122"/>
                </a:rPr>
                <a:t>数据量不足</a:t>
              </a:r>
            </a:p>
          </p:txBody>
        </p:sp>
        <p:sp>
          <p:nvSpPr>
            <p:cNvPr id="36" name="TextBox 124">
              <a:extLst>
                <a:ext uri="{FF2B5EF4-FFF2-40B4-BE49-F238E27FC236}">
                  <a16:creationId xmlns:a16="http://schemas.microsoft.com/office/drawing/2014/main" id="{C204C3D4-A6E5-79F6-914F-B09BE0152C3E}"/>
                </a:ext>
              </a:extLst>
            </p:cNvPr>
            <p:cNvSpPr txBox="1"/>
            <p:nvPr/>
          </p:nvSpPr>
          <p:spPr>
            <a:xfrm>
              <a:off x="6867601" y="2933830"/>
              <a:ext cx="1003720" cy="1211014"/>
            </a:xfrm>
            <a:prstGeom prst="rect">
              <a:avLst/>
            </a:prstGeom>
            <a:noFill/>
          </p:spPr>
          <p:txBody>
            <a:bodyPr wrap="square" lIns="0" tIns="0" rIns="0" bIns="0" rtlCol="0">
              <a:spAutoFit/>
            </a:bodyPr>
            <a:lstStyle/>
            <a:p>
              <a:r>
                <a:rPr lang="zh-CN" altLang="zh-CN" sz="1400"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rPr>
                <a:t>如何在标记数据数量不足的情况下，更充分有效地利用现有少量标注信息</a:t>
              </a:r>
              <a:endParaRPr lang="zh-CN" altLang="en-US" sz="1400" dirty="0">
                <a:solidFill>
                  <a:srgbClr val="024379"/>
                </a:solidFill>
                <a:latin typeface="微软雅黑" panose="020B0503020204020204" pitchFamily="34" charset="-122"/>
                <a:ea typeface="微软雅黑" panose="020B0503020204020204" pitchFamily="34" charset="-122"/>
              </a:endParaRPr>
            </a:p>
          </p:txBody>
        </p:sp>
        <p:grpSp>
          <p:nvGrpSpPr>
            <p:cNvPr id="37" name="组合 36">
              <a:extLst>
                <a:ext uri="{FF2B5EF4-FFF2-40B4-BE49-F238E27FC236}">
                  <a16:creationId xmlns:a16="http://schemas.microsoft.com/office/drawing/2014/main" id="{E9018E8A-9613-C1FA-CBE7-8FB7961F89E5}"/>
                </a:ext>
              </a:extLst>
            </p:cNvPr>
            <p:cNvGrpSpPr/>
            <p:nvPr/>
          </p:nvGrpSpPr>
          <p:grpSpPr>
            <a:xfrm>
              <a:off x="7928335" y="4693260"/>
              <a:ext cx="244065" cy="211321"/>
              <a:chOff x="4971660" y="1569718"/>
              <a:chExt cx="144016" cy="144016"/>
            </a:xfrm>
            <a:solidFill>
              <a:srgbClr val="0A2D4F"/>
            </a:solidFill>
          </p:grpSpPr>
          <p:sp>
            <p:nvSpPr>
              <p:cNvPr id="41" name="椭圆 40">
                <a:extLst>
                  <a:ext uri="{FF2B5EF4-FFF2-40B4-BE49-F238E27FC236}">
                    <a16:creationId xmlns:a16="http://schemas.microsoft.com/office/drawing/2014/main" id="{E4038D19-8D72-218B-0F92-76DFE5529A9E}"/>
                  </a:ext>
                </a:extLst>
              </p:cNvPr>
              <p:cNvSpPr/>
              <p:nvPr/>
            </p:nvSpPr>
            <p:spPr>
              <a:xfrm>
                <a:off x="4971660" y="1569718"/>
                <a:ext cx="144016" cy="144016"/>
              </a:xfrm>
              <a:prstGeom prst="ellipse">
                <a:avLst/>
              </a:prstGeom>
              <a:solidFill>
                <a:srgbClr val="1F4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a:p>
            </p:txBody>
          </p:sp>
          <p:sp>
            <p:nvSpPr>
              <p:cNvPr id="42" name="椭圆 41">
                <a:extLst>
                  <a:ext uri="{FF2B5EF4-FFF2-40B4-BE49-F238E27FC236}">
                    <a16:creationId xmlns:a16="http://schemas.microsoft.com/office/drawing/2014/main" id="{BBA10EA7-4840-957D-B4F7-23B350BA27B7}"/>
                  </a:ext>
                </a:extLst>
              </p:cNvPr>
              <p:cNvSpPr/>
              <p:nvPr/>
            </p:nvSpPr>
            <p:spPr>
              <a:xfrm>
                <a:off x="5005748" y="1603806"/>
                <a:ext cx="75840" cy="75840"/>
              </a:xfrm>
              <a:prstGeom prst="ellipse">
                <a:avLst/>
              </a:prstGeom>
              <a:solidFill>
                <a:srgbClr val="43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a:p>
            </p:txBody>
          </p:sp>
        </p:grpSp>
        <p:cxnSp>
          <p:nvCxnSpPr>
            <p:cNvPr id="38" name="直接连接符 37">
              <a:extLst>
                <a:ext uri="{FF2B5EF4-FFF2-40B4-BE49-F238E27FC236}">
                  <a16:creationId xmlns:a16="http://schemas.microsoft.com/office/drawing/2014/main" id="{4E6E8959-B212-1044-E36C-E052FF6A4A5A}"/>
                </a:ext>
              </a:extLst>
            </p:cNvPr>
            <p:cNvCxnSpPr>
              <a:cxnSpLocks/>
            </p:cNvCxnSpPr>
            <p:nvPr/>
          </p:nvCxnSpPr>
          <p:spPr>
            <a:xfrm>
              <a:off x="8050367" y="2649340"/>
              <a:ext cx="0" cy="2043921"/>
            </a:xfrm>
            <a:prstGeom prst="line">
              <a:avLst/>
            </a:prstGeom>
            <a:ln w="9525">
              <a:solidFill>
                <a:srgbClr val="1F4E78"/>
              </a:solidFill>
              <a:prstDash val="dash"/>
              <a:headEnd type="ova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54235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07CE795-D0A8-D0E0-283F-3581D345BA61}"/>
              </a:ext>
            </a:extLst>
          </p:cNvPr>
          <p:cNvSpPr/>
          <p:nvPr/>
        </p:nvSpPr>
        <p:spPr bwMode="auto">
          <a:xfrm>
            <a:off x="3563888" y="146198"/>
            <a:ext cx="1656184" cy="1561456"/>
          </a:xfrm>
          <a:prstGeom prst="rect">
            <a:avLst/>
          </a:prstGeom>
          <a:solidFill>
            <a:schemeClr val="accent2">
              <a:lumMod val="60000"/>
              <a:lumOff val="40000"/>
            </a:schemeClr>
          </a:solidFill>
          <a:ln w="19050">
            <a:solidFill>
              <a:srgbClr val="C00000"/>
            </a:solidFill>
            <a:prstDash val="sysDash"/>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BD017DFC-43CD-5360-B4FA-961EBC2499DA}"/>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56A2B0C5-C58C-C460-5846-D61C1830EDB9}"/>
              </a:ext>
            </a:extLst>
          </p:cNvPr>
          <p:cNvSpPr>
            <a:spLocks noChangeArrowheads="1"/>
          </p:cNvSpPr>
          <p:nvPr>
            <p:custDataLst>
              <p:tags r:id="rId3"/>
            </p:custDataLst>
          </p:nvPr>
        </p:nvSpPr>
        <p:spPr bwMode="auto">
          <a:xfrm>
            <a:off x="-32157" y="1856997"/>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2D</a:t>
            </a:r>
            <a:r>
              <a:rPr lang="zh-CN" altLang="en-US"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肝脏肿瘤分割</a:t>
            </a:r>
          </a:p>
        </p:txBody>
      </p:sp>
      <p:sp>
        <p:nvSpPr>
          <p:cNvPr id="10" name="MH_SubTitle_1">
            <a:extLst>
              <a:ext uri="{FF2B5EF4-FFF2-40B4-BE49-F238E27FC236}">
                <a16:creationId xmlns:a16="http://schemas.microsoft.com/office/drawing/2014/main" id="{CA5CA5D1-35CA-AED9-A2DD-1E72EA87E7C1}"/>
              </a:ext>
            </a:extLst>
          </p:cNvPr>
          <p:cNvSpPr>
            <a:spLocks noChangeArrowheads="1"/>
          </p:cNvSpPr>
          <p:nvPr>
            <p:custDataLst>
              <p:tags r:id="rId4"/>
            </p:custDataLst>
          </p:nvPr>
        </p:nvSpPr>
        <p:spPr bwMode="auto">
          <a:xfrm>
            <a:off x="-32157" y="2529433"/>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noProof="1">
                <a:solidFill>
                  <a:schemeClr val="bg1"/>
                </a:solidFill>
                <a:ea typeface="微软雅黑" panose="020B0503020204020204" pitchFamily="34" charset="-122"/>
                <a:sym typeface="Arial" panose="020B0604020202020204" pitchFamily="34" charset="0"/>
              </a:rPr>
              <a:t>3D</a:t>
            </a:r>
            <a:r>
              <a:rPr lang="zh-CN" altLang="en-US" sz="1400" b="1" noProof="1">
                <a:solidFill>
                  <a:schemeClr val="bg1"/>
                </a:solidFill>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584C2750-A43D-A2E3-140B-05727254989D}"/>
              </a:ext>
            </a:extLst>
          </p:cNvPr>
          <p:cNvSpPr>
            <a:spLocks noChangeArrowheads="1"/>
          </p:cNvSpPr>
          <p:nvPr>
            <p:custDataLst>
              <p:tags r:id="rId5"/>
            </p:custDataLst>
          </p:nvPr>
        </p:nvSpPr>
        <p:spPr bwMode="auto">
          <a:xfrm>
            <a:off x="-32157" y="3201869"/>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肝脏肿瘤辅助诊断</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endParaRPr>
          </a:p>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系统</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设计</a:t>
            </a:r>
          </a:p>
        </p:txBody>
      </p:sp>
      <p:sp>
        <p:nvSpPr>
          <p:cNvPr id="12" name="MH_SubTitle_1">
            <a:extLst>
              <a:ext uri="{FF2B5EF4-FFF2-40B4-BE49-F238E27FC236}">
                <a16:creationId xmlns:a16="http://schemas.microsoft.com/office/drawing/2014/main" id="{CABCED6E-A4E2-905E-3DE1-5F6AE4433700}"/>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灯片编号占位符 1">
            <a:extLst>
              <a:ext uri="{FF2B5EF4-FFF2-40B4-BE49-F238E27FC236}">
                <a16:creationId xmlns:a16="http://schemas.microsoft.com/office/drawing/2014/main" id="{A612698A-17A0-3C0B-7188-62FD47D111C6}"/>
              </a:ext>
            </a:extLst>
          </p:cNvPr>
          <p:cNvSpPr>
            <a:spLocks noGrp="1"/>
          </p:cNvSpPr>
          <p:nvPr>
            <p:ph type="sldNum" sz="quarter" idx="12"/>
          </p:nvPr>
        </p:nvSpPr>
        <p:spPr/>
        <p:txBody>
          <a:bodyPr/>
          <a:lstStyle/>
          <a:p>
            <a:fld id="{D2EFEC80-C177-4EEF-9320-A00DE3C9E654}" type="slidenum">
              <a:rPr lang="en-US" altLang="zh-CN" smtClean="0"/>
              <a:t>14</a:t>
            </a:fld>
            <a:endParaRPr lang="zh-CN" altLang="en-US"/>
          </a:p>
        </p:txBody>
      </p:sp>
      <p:pic>
        <p:nvPicPr>
          <p:cNvPr id="14" name="图片 13">
            <a:extLst>
              <a:ext uri="{FF2B5EF4-FFF2-40B4-BE49-F238E27FC236}">
                <a16:creationId xmlns:a16="http://schemas.microsoft.com/office/drawing/2014/main" id="{B59D80A2-AF03-8B0F-2E5F-8870FDD21DFA}"/>
              </a:ext>
            </a:extLst>
          </p:cNvPr>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bwMode="auto">
          <a:xfrm>
            <a:off x="1835696" y="267494"/>
            <a:ext cx="7004960" cy="1470362"/>
          </a:xfrm>
          <a:prstGeom prst="rect">
            <a:avLst/>
          </a:prstGeom>
          <a:noFill/>
          <a:ln>
            <a:noFill/>
          </a:ln>
        </p:spPr>
      </p:pic>
      <p:pic>
        <p:nvPicPr>
          <p:cNvPr id="15" name="图形 22">
            <a:extLst>
              <a:ext uri="{FF2B5EF4-FFF2-40B4-BE49-F238E27FC236}">
                <a16:creationId xmlns:a16="http://schemas.microsoft.com/office/drawing/2014/main" id="{F0B3B928-1998-9A67-5ECA-6788A9A529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54923" y="2003670"/>
            <a:ext cx="4017929" cy="2872336"/>
          </a:xfrm>
          <a:prstGeom prst="rect">
            <a:avLst/>
          </a:prstGeom>
        </p:spPr>
      </p:pic>
      <p:sp>
        <p:nvSpPr>
          <p:cNvPr id="4" name="箭头: 右 3">
            <a:extLst>
              <a:ext uri="{FF2B5EF4-FFF2-40B4-BE49-F238E27FC236}">
                <a16:creationId xmlns:a16="http://schemas.microsoft.com/office/drawing/2014/main" id="{586C61A6-ADB4-785B-ABF8-FF15133BB32E}"/>
              </a:ext>
            </a:extLst>
          </p:cNvPr>
          <p:cNvSpPr/>
          <p:nvPr/>
        </p:nvSpPr>
        <p:spPr bwMode="auto">
          <a:xfrm>
            <a:off x="5432595" y="3335916"/>
            <a:ext cx="310484" cy="207844"/>
          </a:xfrm>
          <a:prstGeom prst="rightArrow">
            <a:avLst/>
          </a:prstGeom>
          <a:solidFill>
            <a:srgbClr val="024379"/>
          </a:solidFill>
          <a:ln>
            <a:noFill/>
          </a:ln>
        </p:spPr>
        <p:style>
          <a:lnRef idx="2">
            <a:schemeClr val="dk1"/>
          </a:lnRef>
          <a:fillRef idx="1">
            <a:schemeClr val="lt1"/>
          </a:fillRef>
          <a:effectRef idx="0">
            <a:schemeClr val="dk1"/>
          </a:effectRef>
          <a:fontRef idx="minor">
            <a:schemeClr val="dk1"/>
          </a:fontRef>
        </p:style>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pic>
        <p:nvPicPr>
          <p:cNvPr id="18" name="图形 844">
            <a:extLst>
              <a:ext uri="{FF2B5EF4-FFF2-40B4-BE49-F238E27FC236}">
                <a16:creationId xmlns:a16="http://schemas.microsoft.com/office/drawing/2014/main" id="{203B66A6-4339-2464-75E1-A67CBAF1620C}"/>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96136" y="2314625"/>
            <a:ext cx="3251710" cy="2250427"/>
          </a:xfrm>
          <a:prstGeom prst="rect">
            <a:avLst/>
          </a:prstGeom>
        </p:spPr>
      </p:pic>
      <p:pic>
        <p:nvPicPr>
          <p:cNvPr id="16" name="图片 15">
            <a:extLst>
              <a:ext uri="{FF2B5EF4-FFF2-40B4-BE49-F238E27FC236}">
                <a16:creationId xmlns:a16="http://schemas.microsoft.com/office/drawing/2014/main" id="{3709C21C-8E54-B71E-FF97-2D24093B96D1}"/>
              </a:ext>
            </a:extLst>
          </p:cNvPr>
          <p:cNvPicPr>
            <a:picLocks noChangeAspect="1"/>
          </p:cNvPicPr>
          <p:nvPr/>
        </p:nvPicPr>
        <p:blipFill>
          <a:blip r:embed="rId14" cstate="print">
            <a:extLst>
              <a:ext uri="{BEBA8EAE-BF5A-486C-A8C5-ECC9F3942E4B}">
                <a14:imgProps xmlns:a14="http://schemas.microsoft.com/office/drawing/2010/main">
                  <a14:imgLayer r:embed="rId15">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sp>
        <p:nvSpPr>
          <p:cNvPr id="17" name="文本框 16">
            <a:extLst>
              <a:ext uri="{FF2B5EF4-FFF2-40B4-BE49-F238E27FC236}">
                <a16:creationId xmlns:a16="http://schemas.microsoft.com/office/drawing/2014/main" id="{DD3F8400-1547-405C-9577-CB4325BB9717}"/>
              </a:ext>
            </a:extLst>
          </p:cNvPr>
          <p:cNvSpPr txBox="1"/>
          <p:nvPr/>
        </p:nvSpPr>
        <p:spPr>
          <a:xfrm>
            <a:off x="2905532" y="4772869"/>
            <a:ext cx="1316710" cy="276999"/>
          </a:xfrm>
          <a:prstGeom prst="rect">
            <a:avLst/>
          </a:prstGeom>
          <a:noFill/>
        </p:spPr>
        <p:txBody>
          <a:bodyPr wrap="square">
            <a:spAutoFit/>
          </a:bodyPr>
          <a:lstStyle/>
          <a:p>
            <a:r>
              <a:rPr lang="en-US" altLang="zh-CN" sz="1200" dirty="0">
                <a:solidFill>
                  <a:srgbClr val="024379"/>
                </a:solidFill>
                <a:effectLst/>
                <a:latin typeface="微软雅黑" panose="020B0503020204020204" pitchFamily="34" charset="-122"/>
                <a:ea typeface="微软雅黑" panose="020B0503020204020204" pitchFamily="34" charset="-122"/>
              </a:rPr>
              <a:t>FSGAN</a:t>
            </a:r>
            <a:r>
              <a:rPr lang="zh-CN" altLang="zh-CN" sz="1200"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rPr>
              <a:t>网络结构</a:t>
            </a:r>
            <a:endParaRPr lang="zh-CN" altLang="en-US" sz="1200" dirty="0">
              <a:solidFill>
                <a:srgbClr val="024379"/>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AE736A64-8B48-052C-C5B6-F4F597158B0F}"/>
              </a:ext>
            </a:extLst>
          </p:cNvPr>
          <p:cNvSpPr txBox="1"/>
          <p:nvPr/>
        </p:nvSpPr>
        <p:spPr>
          <a:xfrm>
            <a:off x="6521662" y="4764609"/>
            <a:ext cx="1800658" cy="276999"/>
          </a:xfrm>
          <a:prstGeom prst="rect">
            <a:avLst/>
          </a:prstGeom>
          <a:noFill/>
        </p:spPr>
        <p:txBody>
          <a:bodyPr wrap="square">
            <a:spAutoFit/>
          </a:bodyPr>
          <a:lstStyle>
            <a:defPPr>
              <a:defRPr lang="zh-CN"/>
            </a:defPPr>
            <a:lvl1pPr>
              <a:defRPr sz="1200">
                <a:solidFill>
                  <a:srgbClr val="024379"/>
                </a:solidFill>
                <a:effectLst/>
                <a:latin typeface="微软雅黑" panose="020B0503020204020204" pitchFamily="34" charset="-122"/>
                <a:ea typeface="微软雅黑" panose="020B0503020204020204" pitchFamily="34" charset="-122"/>
              </a:defRPr>
            </a:lvl1pPr>
          </a:lstStyle>
          <a:p>
            <a:r>
              <a:rPr lang="en-US" altLang="zh-CN" dirty="0"/>
              <a:t>S-PPM V-Net</a:t>
            </a:r>
            <a:r>
              <a:rPr lang="zh-CN" altLang="zh-CN" dirty="0"/>
              <a:t>网络结构</a:t>
            </a:r>
            <a:endParaRPr lang="zh-CN" altLang="en-US" dirty="0"/>
          </a:p>
        </p:txBody>
      </p:sp>
    </p:spTree>
    <p:custDataLst>
      <p:tags r:id="rId1"/>
    </p:custDataLst>
    <p:extLst>
      <p:ext uri="{BB962C8B-B14F-4D97-AF65-F5344CB8AC3E}">
        <p14:creationId xmlns:p14="http://schemas.microsoft.com/office/powerpoint/2010/main" val="127686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7"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07CE795-D0A8-D0E0-283F-3581D345BA61}"/>
              </a:ext>
            </a:extLst>
          </p:cNvPr>
          <p:cNvSpPr/>
          <p:nvPr/>
        </p:nvSpPr>
        <p:spPr bwMode="auto">
          <a:xfrm>
            <a:off x="6660232" y="176400"/>
            <a:ext cx="1656184" cy="1561456"/>
          </a:xfrm>
          <a:prstGeom prst="rect">
            <a:avLst/>
          </a:prstGeom>
          <a:solidFill>
            <a:schemeClr val="accent2">
              <a:lumMod val="60000"/>
              <a:lumOff val="40000"/>
            </a:schemeClr>
          </a:solidFill>
          <a:ln w="19050">
            <a:solidFill>
              <a:srgbClr val="C00000"/>
            </a:solidFill>
            <a:prstDash val="sysDash"/>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BD017DFC-43CD-5360-B4FA-961EBC2499DA}"/>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56A2B0C5-C58C-C460-5846-D61C1830EDB9}"/>
              </a:ext>
            </a:extLst>
          </p:cNvPr>
          <p:cNvSpPr>
            <a:spLocks noChangeArrowheads="1"/>
          </p:cNvSpPr>
          <p:nvPr>
            <p:custDataLst>
              <p:tags r:id="rId3"/>
            </p:custDataLst>
          </p:nvPr>
        </p:nvSpPr>
        <p:spPr bwMode="auto">
          <a:xfrm>
            <a:off x="-32157" y="1856997"/>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2D</a:t>
            </a:r>
            <a:r>
              <a:rPr lang="zh-CN" altLang="en-US"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肝脏肿瘤分割</a:t>
            </a:r>
          </a:p>
        </p:txBody>
      </p:sp>
      <p:sp>
        <p:nvSpPr>
          <p:cNvPr id="10" name="MH_SubTitle_1">
            <a:extLst>
              <a:ext uri="{FF2B5EF4-FFF2-40B4-BE49-F238E27FC236}">
                <a16:creationId xmlns:a16="http://schemas.microsoft.com/office/drawing/2014/main" id="{CA5CA5D1-35CA-AED9-A2DD-1E72EA87E7C1}"/>
              </a:ext>
            </a:extLst>
          </p:cNvPr>
          <p:cNvSpPr>
            <a:spLocks noChangeArrowheads="1"/>
          </p:cNvSpPr>
          <p:nvPr>
            <p:custDataLst>
              <p:tags r:id="rId4"/>
            </p:custDataLst>
          </p:nvPr>
        </p:nvSpPr>
        <p:spPr bwMode="auto">
          <a:xfrm>
            <a:off x="-32157" y="2529433"/>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noProof="1">
                <a:solidFill>
                  <a:schemeClr val="bg1"/>
                </a:solidFill>
                <a:ea typeface="微软雅黑" panose="020B0503020204020204" pitchFamily="34" charset="-122"/>
                <a:sym typeface="Arial" panose="020B0604020202020204" pitchFamily="34" charset="0"/>
              </a:rPr>
              <a:t>3D</a:t>
            </a:r>
            <a:r>
              <a:rPr lang="zh-CN" altLang="en-US" sz="1400" b="1" noProof="1">
                <a:solidFill>
                  <a:schemeClr val="bg1"/>
                </a:solidFill>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584C2750-A43D-A2E3-140B-05727254989D}"/>
              </a:ext>
            </a:extLst>
          </p:cNvPr>
          <p:cNvSpPr>
            <a:spLocks noChangeArrowheads="1"/>
          </p:cNvSpPr>
          <p:nvPr>
            <p:custDataLst>
              <p:tags r:id="rId5"/>
            </p:custDataLst>
          </p:nvPr>
        </p:nvSpPr>
        <p:spPr bwMode="auto">
          <a:xfrm>
            <a:off x="-32157" y="3201869"/>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肝脏肿瘤辅助诊断</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endParaRPr>
          </a:p>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系统</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设计</a:t>
            </a:r>
          </a:p>
        </p:txBody>
      </p:sp>
      <p:sp>
        <p:nvSpPr>
          <p:cNvPr id="12" name="MH_SubTitle_1">
            <a:extLst>
              <a:ext uri="{FF2B5EF4-FFF2-40B4-BE49-F238E27FC236}">
                <a16:creationId xmlns:a16="http://schemas.microsoft.com/office/drawing/2014/main" id="{CABCED6E-A4E2-905E-3DE1-5F6AE4433700}"/>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灯片编号占位符 1">
            <a:extLst>
              <a:ext uri="{FF2B5EF4-FFF2-40B4-BE49-F238E27FC236}">
                <a16:creationId xmlns:a16="http://schemas.microsoft.com/office/drawing/2014/main" id="{A612698A-17A0-3C0B-7188-62FD47D111C6}"/>
              </a:ext>
            </a:extLst>
          </p:cNvPr>
          <p:cNvSpPr>
            <a:spLocks noGrp="1"/>
          </p:cNvSpPr>
          <p:nvPr>
            <p:ph type="sldNum" sz="quarter" idx="12"/>
          </p:nvPr>
        </p:nvSpPr>
        <p:spPr/>
        <p:txBody>
          <a:bodyPr/>
          <a:lstStyle/>
          <a:p>
            <a:fld id="{D2EFEC80-C177-4EEF-9320-A00DE3C9E654}" type="slidenum">
              <a:rPr lang="en-US" altLang="zh-CN" smtClean="0"/>
              <a:t>15</a:t>
            </a:fld>
            <a:endParaRPr lang="zh-CN" altLang="en-US"/>
          </a:p>
        </p:txBody>
      </p:sp>
      <p:pic>
        <p:nvPicPr>
          <p:cNvPr id="14" name="图片 13">
            <a:extLst>
              <a:ext uri="{FF2B5EF4-FFF2-40B4-BE49-F238E27FC236}">
                <a16:creationId xmlns:a16="http://schemas.microsoft.com/office/drawing/2014/main" id="{B59D80A2-AF03-8B0F-2E5F-8870FDD21DFA}"/>
              </a:ext>
            </a:extLst>
          </p:cNvPr>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bwMode="auto">
          <a:xfrm>
            <a:off x="1835696" y="267494"/>
            <a:ext cx="7004960" cy="1470362"/>
          </a:xfrm>
          <a:prstGeom prst="rect">
            <a:avLst/>
          </a:prstGeom>
          <a:noFill/>
          <a:ln>
            <a:noFill/>
          </a:ln>
        </p:spPr>
      </p:pic>
      <p:pic>
        <p:nvPicPr>
          <p:cNvPr id="16" name="图形 12">
            <a:extLst>
              <a:ext uri="{FF2B5EF4-FFF2-40B4-BE49-F238E27FC236}">
                <a16:creationId xmlns:a16="http://schemas.microsoft.com/office/drawing/2014/main" id="{670EF31E-FB6F-F7F7-7BEC-29FB63B2431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72000" y="2305728"/>
            <a:ext cx="4319905" cy="2181225"/>
          </a:xfrm>
          <a:prstGeom prst="rect">
            <a:avLst/>
          </a:prstGeom>
        </p:spPr>
      </p:pic>
      <p:sp>
        <p:nvSpPr>
          <p:cNvPr id="17" name="矩形 16">
            <a:extLst>
              <a:ext uri="{FF2B5EF4-FFF2-40B4-BE49-F238E27FC236}">
                <a16:creationId xmlns:a16="http://schemas.microsoft.com/office/drawing/2014/main" id="{768D1736-9456-3ED0-E810-D79B5A0B14B5}"/>
              </a:ext>
            </a:extLst>
          </p:cNvPr>
          <p:cNvSpPr/>
          <p:nvPr/>
        </p:nvSpPr>
        <p:spPr bwMode="auto">
          <a:xfrm>
            <a:off x="1691680" y="2353009"/>
            <a:ext cx="2764104" cy="2086661"/>
          </a:xfrm>
          <a:prstGeom prst="rect">
            <a:avLst/>
          </a:prstGeom>
          <a:solidFill>
            <a:srgbClr val="EDF2F8"/>
          </a:solidFill>
          <a:ln w="19050">
            <a:solidFill>
              <a:srgbClr val="024379"/>
            </a:solidFill>
            <a:prstDash val="dash"/>
          </a:ln>
        </p:spPr>
        <p:txBody>
          <a:bodyPr wrap="square" lIns="180000" tIns="252000" rIns="180000" bIns="252000" rtlCol="0" anchor="ctr">
            <a:spAutoFit/>
          </a:bodyPr>
          <a:lstStyle/>
          <a:p>
            <a:pPr marL="285750" indent="-285750" algn="just">
              <a:lnSpc>
                <a:spcPct val="150000"/>
              </a:lnSpc>
              <a:buFont typeface="Arial" panose="020B0604020202020204" pitchFamily="34" charset="0"/>
              <a:buChar char="•"/>
            </a:pPr>
            <a:r>
              <a:rPr lang="en-US" altLang="zh-CN" sz="1400" dirty="0">
                <a:solidFill>
                  <a:schemeClr val="tx2"/>
                </a:solidFill>
                <a:latin typeface="微软雅黑" panose="020B0503020204020204" pitchFamily="34" charset="-122"/>
                <a:ea typeface="微软雅黑" panose="020B0503020204020204" pitchFamily="34" charset="-122"/>
              </a:rPr>
              <a:t>3</a:t>
            </a:r>
            <a:r>
              <a:rPr lang="zh-CN" altLang="en-US" sz="1400" dirty="0">
                <a:solidFill>
                  <a:schemeClr val="tx2"/>
                </a:solidFill>
                <a:latin typeface="微软雅黑" panose="020B0503020204020204" pitchFamily="34" charset="-122"/>
                <a:ea typeface="微软雅黑" panose="020B0503020204020204" pitchFamily="34" charset="-122"/>
              </a:rPr>
              <a:t>个不同尺度的分支</a:t>
            </a:r>
            <a:endParaRPr lang="en-US" altLang="zh-CN" sz="1400" dirty="0">
              <a:solidFill>
                <a:schemeClr val="tx2"/>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zh-CN" sz="1400" dirty="0">
                <a:solidFill>
                  <a:schemeClr val="tx2"/>
                </a:solidFill>
                <a:latin typeface="微软雅黑" panose="020B0503020204020204" pitchFamily="34" charset="-122"/>
                <a:ea typeface="微软雅黑" panose="020B0503020204020204" pitchFamily="34" charset="-122"/>
              </a:rPr>
              <a:t>同时关注目标区域整体轮廓与边界细节</a:t>
            </a:r>
            <a:endParaRPr lang="en-US" altLang="zh-CN" sz="1400" dirty="0">
              <a:solidFill>
                <a:schemeClr val="tx2"/>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zh-CN" sz="1400" dirty="0">
                <a:solidFill>
                  <a:schemeClr val="tx2"/>
                </a:solidFill>
                <a:latin typeface="微软雅黑" panose="020B0503020204020204" pitchFamily="34" charset="-122"/>
                <a:ea typeface="微软雅黑" panose="020B0503020204020204" pitchFamily="34" charset="-122"/>
              </a:rPr>
              <a:t>分别从大尺度和小尺度数据中捕获细节和轮廓特征</a:t>
            </a:r>
            <a:endParaRPr lang="en-US" altLang="zh-CN" sz="1400" dirty="0">
              <a:solidFill>
                <a:schemeClr val="tx2"/>
              </a:solidFill>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71AFE13E-9D1D-B121-480B-57F276C42074}"/>
              </a:ext>
            </a:extLst>
          </p:cNvPr>
          <p:cNvPicPr>
            <a:picLocks noChangeAspect="1"/>
          </p:cNvPicPr>
          <p:nvPr/>
        </p:nvPicPr>
        <p:blipFill>
          <a:blip r:embed="rId12" cstate="print">
            <a:extLst>
              <a:ext uri="{BEBA8EAE-BF5A-486C-A8C5-ECC9F3942E4B}">
                <a14:imgProps xmlns:a14="http://schemas.microsoft.com/office/drawing/2010/main">
                  <a14:imgLayer r:embed="rId1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sp>
        <p:nvSpPr>
          <p:cNvPr id="15" name="文本框 14">
            <a:extLst>
              <a:ext uri="{FF2B5EF4-FFF2-40B4-BE49-F238E27FC236}">
                <a16:creationId xmlns:a16="http://schemas.microsoft.com/office/drawing/2014/main" id="{DD5C123B-535E-1432-9801-8BBA3284A157}"/>
              </a:ext>
            </a:extLst>
          </p:cNvPr>
          <p:cNvSpPr txBox="1"/>
          <p:nvPr/>
        </p:nvSpPr>
        <p:spPr>
          <a:xfrm>
            <a:off x="5850027" y="4628763"/>
            <a:ext cx="1620409" cy="276999"/>
          </a:xfrm>
          <a:prstGeom prst="rect">
            <a:avLst/>
          </a:prstGeom>
          <a:noFill/>
        </p:spPr>
        <p:txBody>
          <a:bodyPr wrap="square">
            <a:spAutoFit/>
          </a:bodyPr>
          <a:lstStyle>
            <a:defPPr>
              <a:defRPr lang="zh-CN"/>
            </a:defPPr>
            <a:lvl1pPr>
              <a:defRPr sz="1200">
                <a:solidFill>
                  <a:srgbClr val="024379"/>
                </a:solidFill>
                <a:effectLst/>
                <a:latin typeface="微软雅黑" panose="020B0503020204020204" pitchFamily="34" charset="-122"/>
                <a:ea typeface="微软雅黑" panose="020B0503020204020204" pitchFamily="34" charset="-122"/>
              </a:defRPr>
            </a:lvl1pPr>
          </a:lstStyle>
          <a:p>
            <a:r>
              <a:rPr lang="zh-CN" altLang="en-US" dirty="0"/>
              <a:t>三通道并行</a:t>
            </a:r>
            <a:r>
              <a:rPr lang="zh-CN" altLang="zh-CN" dirty="0"/>
              <a:t>网络结构</a:t>
            </a:r>
            <a:endParaRPr lang="zh-CN" altLang="en-US" dirty="0"/>
          </a:p>
        </p:txBody>
      </p:sp>
    </p:spTree>
    <p:custDataLst>
      <p:tags r:id="rId1"/>
    </p:custDataLst>
    <p:extLst>
      <p:ext uri="{BB962C8B-B14F-4D97-AF65-F5344CB8AC3E}">
        <p14:creationId xmlns:p14="http://schemas.microsoft.com/office/powerpoint/2010/main" val="166862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E5368002-66BF-E24E-892C-6B3386137BED}"/>
              </a:ext>
            </a:extLst>
          </p:cNvPr>
          <p:cNvSpPr/>
          <p:nvPr/>
        </p:nvSpPr>
        <p:spPr bwMode="auto">
          <a:xfrm>
            <a:off x="1835368" y="626018"/>
            <a:ext cx="1080000" cy="432000"/>
          </a:xfrm>
          <a:prstGeom prst="rect">
            <a:avLst/>
          </a:prstGeom>
          <a:solidFill>
            <a:srgbClr val="EDF2F8"/>
          </a:solidFill>
          <a:ln w="12700">
            <a:solidFill>
              <a:srgbClr val="024379"/>
            </a:solidFill>
            <a:prstDash val="dash"/>
          </a:ln>
        </p:spPr>
        <p:txBody>
          <a:bodyPr wrap="square" lIns="180000" tIns="72000" rIns="180000" bIns="72000" rtlCol="0" anchor="ctr">
            <a:spAutoFit/>
          </a:bodyPr>
          <a:lstStyle/>
          <a:p>
            <a:pPr algn="ctr">
              <a:lnSpc>
                <a:spcPct val="150000"/>
              </a:lnSpc>
            </a:pP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BD017DFC-43CD-5360-B4FA-961EBC2499DA}"/>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56A2B0C5-C58C-C460-5846-D61C1830EDB9}"/>
              </a:ext>
            </a:extLst>
          </p:cNvPr>
          <p:cNvSpPr>
            <a:spLocks noChangeArrowheads="1"/>
          </p:cNvSpPr>
          <p:nvPr>
            <p:custDataLst>
              <p:tags r:id="rId3"/>
            </p:custDataLst>
          </p:nvPr>
        </p:nvSpPr>
        <p:spPr bwMode="auto">
          <a:xfrm>
            <a:off x="-32157" y="1856997"/>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2D</a:t>
            </a:r>
            <a:r>
              <a:rPr lang="zh-CN" altLang="en-US"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肝脏肿瘤分割</a:t>
            </a:r>
          </a:p>
        </p:txBody>
      </p:sp>
      <p:sp>
        <p:nvSpPr>
          <p:cNvPr id="10" name="MH_SubTitle_1">
            <a:extLst>
              <a:ext uri="{FF2B5EF4-FFF2-40B4-BE49-F238E27FC236}">
                <a16:creationId xmlns:a16="http://schemas.microsoft.com/office/drawing/2014/main" id="{CA5CA5D1-35CA-AED9-A2DD-1E72EA87E7C1}"/>
              </a:ext>
            </a:extLst>
          </p:cNvPr>
          <p:cNvSpPr>
            <a:spLocks noChangeArrowheads="1"/>
          </p:cNvSpPr>
          <p:nvPr>
            <p:custDataLst>
              <p:tags r:id="rId4"/>
            </p:custDataLst>
          </p:nvPr>
        </p:nvSpPr>
        <p:spPr bwMode="auto">
          <a:xfrm>
            <a:off x="-32157" y="2529433"/>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noProof="1">
                <a:solidFill>
                  <a:schemeClr val="bg1"/>
                </a:solidFill>
                <a:ea typeface="微软雅黑" panose="020B0503020204020204" pitchFamily="34" charset="-122"/>
                <a:sym typeface="Arial" panose="020B0604020202020204" pitchFamily="34" charset="0"/>
              </a:rPr>
              <a:t>3D</a:t>
            </a:r>
            <a:r>
              <a:rPr lang="zh-CN" altLang="en-US" sz="1400" b="1" noProof="1">
                <a:solidFill>
                  <a:schemeClr val="bg1"/>
                </a:solidFill>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584C2750-A43D-A2E3-140B-05727254989D}"/>
              </a:ext>
            </a:extLst>
          </p:cNvPr>
          <p:cNvSpPr>
            <a:spLocks noChangeArrowheads="1"/>
          </p:cNvSpPr>
          <p:nvPr>
            <p:custDataLst>
              <p:tags r:id="rId5"/>
            </p:custDataLst>
          </p:nvPr>
        </p:nvSpPr>
        <p:spPr bwMode="auto">
          <a:xfrm>
            <a:off x="-32157" y="3201869"/>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肝脏肿瘤辅助诊断</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endParaRPr>
          </a:p>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系统</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设计</a:t>
            </a:r>
          </a:p>
        </p:txBody>
      </p:sp>
      <p:sp>
        <p:nvSpPr>
          <p:cNvPr id="12" name="MH_SubTitle_1">
            <a:extLst>
              <a:ext uri="{FF2B5EF4-FFF2-40B4-BE49-F238E27FC236}">
                <a16:creationId xmlns:a16="http://schemas.microsoft.com/office/drawing/2014/main" id="{CABCED6E-A4E2-905E-3DE1-5F6AE4433700}"/>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灯片编号占位符 1">
            <a:extLst>
              <a:ext uri="{FF2B5EF4-FFF2-40B4-BE49-F238E27FC236}">
                <a16:creationId xmlns:a16="http://schemas.microsoft.com/office/drawing/2014/main" id="{A612698A-17A0-3C0B-7188-62FD47D111C6}"/>
              </a:ext>
            </a:extLst>
          </p:cNvPr>
          <p:cNvSpPr>
            <a:spLocks noGrp="1"/>
          </p:cNvSpPr>
          <p:nvPr>
            <p:ph type="sldNum" sz="quarter" idx="12"/>
          </p:nvPr>
        </p:nvSpPr>
        <p:spPr/>
        <p:txBody>
          <a:bodyPr/>
          <a:lstStyle/>
          <a:p>
            <a:fld id="{D2EFEC80-C177-4EEF-9320-A00DE3C9E654}" type="slidenum">
              <a:rPr lang="en-US" altLang="zh-CN" smtClean="0"/>
              <a:t>16</a:t>
            </a:fld>
            <a:endParaRPr lang="zh-CN" altLang="en-US"/>
          </a:p>
        </p:txBody>
      </p:sp>
      <p:sp>
        <p:nvSpPr>
          <p:cNvPr id="13" name="矩形 12">
            <a:extLst>
              <a:ext uri="{FF2B5EF4-FFF2-40B4-BE49-F238E27FC236}">
                <a16:creationId xmlns:a16="http://schemas.microsoft.com/office/drawing/2014/main" id="{A9BC48C6-BEF1-9B1F-DE90-A15D2FF7F05E}"/>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Calibri" panose="020F0502020204030204"/>
                <a:ea typeface="宋体" panose="02010600030101010101" pitchFamily="2" charset="-122"/>
              </a:rPr>
              <a:t>2</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6" name="矩形 15">
            <a:extLst>
              <a:ext uri="{FF2B5EF4-FFF2-40B4-BE49-F238E27FC236}">
                <a16:creationId xmlns:a16="http://schemas.microsoft.com/office/drawing/2014/main" id="{15163FEF-CCE3-8399-07F4-036E0B3FE3F8}"/>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实验分析</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5" name="矩形 14">
            <a:extLst>
              <a:ext uri="{FF2B5EF4-FFF2-40B4-BE49-F238E27FC236}">
                <a16:creationId xmlns:a16="http://schemas.microsoft.com/office/drawing/2014/main" id="{125BAFB4-54A8-E810-90D5-A25C62074858}"/>
              </a:ext>
            </a:extLst>
          </p:cNvPr>
          <p:cNvSpPr/>
          <p:nvPr/>
        </p:nvSpPr>
        <p:spPr bwMode="auto">
          <a:xfrm>
            <a:off x="1835368" y="627534"/>
            <a:ext cx="1080000" cy="430484"/>
          </a:xfrm>
          <a:prstGeom prst="rect">
            <a:avLst/>
          </a:prstGeom>
          <a:no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rPr>
              <a:t>对比实验</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24066B57-3415-7A8B-1933-7728CE94385E}"/>
              </a:ext>
            </a:extLst>
          </p:cNvPr>
          <p:cNvSpPr/>
          <p:nvPr/>
        </p:nvSpPr>
        <p:spPr bwMode="auto">
          <a:xfrm>
            <a:off x="3122598" y="627534"/>
            <a:ext cx="1080000" cy="430484"/>
          </a:xfrm>
          <a:prstGeom prst="rect">
            <a:avLst/>
          </a:prstGeom>
          <a:no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400">
                <a:solidFill>
                  <a:schemeClr val="tx2"/>
                </a:solidFill>
                <a:latin typeface="微软雅黑" panose="020B0503020204020204" pitchFamily="34" charset="-122"/>
                <a:ea typeface="微软雅黑" panose="020B0503020204020204" pitchFamily="34" charset="-122"/>
              </a:rPr>
              <a:t>消融实验</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A8AEBCF5-E71D-E956-9A19-F6ED357443A8}"/>
              </a:ext>
            </a:extLst>
          </p:cNvPr>
          <p:cNvSpPr/>
          <p:nvPr/>
        </p:nvSpPr>
        <p:spPr bwMode="auto">
          <a:xfrm>
            <a:off x="4409828" y="627534"/>
            <a:ext cx="1080000" cy="430484"/>
          </a:xfrm>
          <a:prstGeom prst="rect">
            <a:avLst/>
          </a:prstGeom>
          <a:no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400">
                <a:solidFill>
                  <a:schemeClr val="tx2"/>
                </a:solidFill>
                <a:latin typeface="微软雅黑" panose="020B0503020204020204" pitchFamily="34" charset="-122"/>
                <a:ea typeface="微软雅黑" panose="020B0503020204020204" pitchFamily="34" charset="-122"/>
              </a:rPr>
              <a:t>泛化实验</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7A1AF7CA-F760-594C-3764-5BEA110B386A}"/>
              </a:ext>
            </a:extLst>
          </p:cNvPr>
          <p:cNvSpPr/>
          <p:nvPr/>
        </p:nvSpPr>
        <p:spPr bwMode="auto">
          <a:xfrm>
            <a:off x="5697058" y="627534"/>
            <a:ext cx="1260000" cy="432000"/>
          </a:xfrm>
          <a:prstGeom prst="rect">
            <a:avLst/>
          </a:prstGeom>
          <a:no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rPr>
              <a:t>半监督实验</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A19D738B-B30A-020F-B9BF-B86C9DBF7B07}"/>
              </a:ext>
            </a:extLst>
          </p:cNvPr>
          <p:cNvSpPr/>
          <p:nvPr/>
        </p:nvSpPr>
        <p:spPr bwMode="auto">
          <a:xfrm>
            <a:off x="7164288" y="627534"/>
            <a:ext cx="1620000" cy="432000"/>
          </a:xfrm>
          <a:prstGeom prst="rect">
            <a:avLst/>
          </a:prstGeom>
          <a:no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rPr>
              <a:t>通道数对比实验</a:t>
            </a:r>
            <a:endParaRPr lang="en-US" altLang="zh-CN" sz="1400" dirty="0">
              <a:solidFill>
                <a:schemeClr val="tx2"/>
              </a:solidFill>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663543F5-35FF-4ACF-1292-35620D2B0C67}"/>
              </a:ext>
            </a:extLst>
          </p:cNvPr>
          <p:cNvGraphicFramePr>
            <a:graphicFrameLocks noGrp="1"/>
          </p:cNvGraphicFramePr>
          <p:nvPr>
            <p:extLst>
              <p:ext uri="{D42A27DB-BD31-4B8C-83A1-F6EECF244321}">
                <p14:modId xmlns:p14="http://schemas.microsoft.com/office/powerpoint/2010/main" val="1656369859"/>
              </p:ext>
            </p:extLst>
          </p:nvPr>
        </p:nvGraphicFramePr>
        <p:xfrm>
          <a:off x="1855162" y="2759196"/>
          <a:ext cx="6929126" cy="1841313"/>
        </p:xfrm>
        <a:graphic>
          <a:graphicData uri="http://schemas.openxmlformats.org/drawingml/2006/table">
            <a:tbl>
              <a:tblPr firstRow="1" firstCol="1" bandRow="1">
                <a:tableStyleId>{5C22544A-7EE6-4342-B048-85BDC9FD1C3A}</a:tableStyleId>
              </a:tblPr>
              <a:tblGrid>
                <a:gridCol w="866314">
                  <a:extLst>
                    <a:ext uri="{9D8B030D-6E8A-4147-A177-3AD203B41FA5}">
                      <a16:colId xmlns:a16="http://schemas.microsoft.com/office/drawing/2014/main" val="3801387234"/>
                    </a:ext>
                  </a:extLst>
                </a:gridCol>
                <a:gridCol w="864927">
                  <a:extLst>
                    <a:ext uri="{9D8B030D-6E8A-4147-A177-3AD203B41FA5}">
                      <a16:colId xmlns:a16="http://schemas.microsoft.com/office/drawing/2014/main" val="280140223"/>
                    </a:ext>
                  </a:extLst>
                </a:gridCol>
                <a:gridCol w="863542">
                  <a:extLst>
                    <a:ext uri="{9D8B030D-6E8A-4147-A177-3AD203B41FA5}">
                      <a16:colId xmlns:a16="http://schemas.microsoft.com/office/drawing/2014/main" val="104550807"/>
                    </a:ext>
                  </a:extLst>
                </a:gridCol>
                <a:gridCol w="863542">
                  <a:extLst>
                    <a:ext uri="{9D8B030D-6E8A-4147-A177-3AD203B41FA5}">
                      <a16:colId xmlns:a16="http://schemas.microsoft.com/office/drawing/2014/main" val="80272228"/>
                    </a:ext>
                  </a:extLst>
                </a:gridCol>
                <a:gridCol w="863542">
                  <a:extLst>
                    <a:ext uri="{9D8B030D-6E8A-4147-A177-3AD203B41FA5}">
                      <a16:colId xmlns:a16="http://schemas.microsoft.com/office/drawing/2014/main" val="3124712725"/>
                    </a:ext>
                  </a:extLst>
                </a:gridCol>
                <a:gridCol w="863542">
                  <a:extLst>
                    <a:ext uri="{9D8B030D-6E8A-4147-A177-3AD203B41FA5}">
                      <a16:colId xmlns:a16="http://schemas.microsoft.com/office/drawing/2014/main" val="4249973405"/>
                    </a:ext>
                  </a:extLst>
                </a:gridCol>
                <a:gridCol w="863542">
                  <a:extLst>
                    <a:ext uri="{9D8B030D-6E8A-4147-A177-3AD203B41FA5}">
                      <a16:colId xmlns:a16="http://schemas.microsoft.com/office/drawing/2014/main" val="3879014785"/>
                    </a:ext>
                  </a:extLst>
                </a:gridCol>
                <a:gridCol w="880175">
                  <a:extLst>
                    <a:ext uri="{9D8B030D-6E8A-4147-A177-3AD203B41FA5}">
                      <a16:colId xmlns:a16="http://schemas.microsoft.com/office/drawing/2014/main" val="1477824604"/>
                    </a:ext>
                  </a:extLst>
                </a:gridCol>
              </a:tblGrid>
              <a:tr h="0">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Method</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DICE</a:t>
                      </a:r>
                      <a:endParaRPr lang="zh-CN" sz="1200" dirty="0">
                        <a:effectLst/>
                        <a:latin typeface="微软雅黑" panose="020B0503020204020204" pitchFamily="34" charset="-122"/>
                        <a:ea typeface="微软雅黑" panose="020B0503020204020204" pitchFamily="34" charset="-122"/>
                      </a:endParaRPr>
                    </a:p>
                    <a:p>
                      <a:pPr algn="ctr">
                        <a:lnSpc>
                          <a:spcPts val="2000"/>
                        </a:lnSpc>
                      </a:pPr>
                      <a:r>
                        <a:rPr lang="en-US" sz="1200" dirty="0">
                          <a:effectLst/>
                          <a:latin typeface="微软雅黑" panose="020B0503020204020204" pitchFamily="34" charset="-122"/>
                          <a:ea typeface="微软雅黑" panose="020B0503020204020204" pitchFamily="34" charset="-122"/>
                        </a:rPr>
                        <a:t>(%)</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ACC</a:t>
                      </a:r>
                      <a:endParaRPr lang="zh-CN" sz="1200" dirty="0">
                        <a:effectLst/>
                        <a:latin typeface="微软雅黑" panose="020B0503020204020204" pitchFamily="34" charset="-122"/>
                        <a:ea typeface="微软雅黑" panose="020B0503020204020204" pitchFamily="34" charset="-122"/>
                      </a:endParaRPr>
                    </a:p>
                    <a:p>
                      <a:pPr algn="ctr">
                        <a:lnSpc>
                          <a:spcPts val="2000"/>
                        </a:lnSpc>
                      </a:pPr>
                      <a:r>
                        <a:rPr lang="en-US" sz="1200" dirty="0">
                          <a:effectLst/>
                          <a:latin typeface="微软雅黑" panose="020B0503020204020204" pitchFamily="34" charset="-122"/>
                          <a:ea typeface="微软雅黑" panose="020B0503020204020204" pitchFamily="34" charset="-122"/>
                        </a:rPr>
                        <a:t>(%)</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VOE</a:t>
                      </a:r>
                      <a:endParaRPr lang="zh-CN" sz="1200" dirty="0">
                        <a:effectLst/>
                        <a:latin typeface="微软雅黑" panose="020B0503020204020204" pitchFamily="34" charset="-122"/>
                        <a:ea typeface="微软雅黑" panose="020B0503020204020204" pitchFamily="34" charset="-122"/>
                      </a:endParaRPr>
                    </a:p>
                    <a:p>
                      <a:pPr algn="ctr">
                        <a:lnSpc>
                          <a:spcPts val="2000"/>
                        </a:lnSpc>
                      </a:pPr>
                      <a:r>
                        <a:rPr lang="en-US" sz="1200" dirty="0">
                          <a:effectLst/>
                          <a:latin typeface="微软雅黑" panose="020B0503020204020204" pitchFamily="34" charset="-122"/>
                          <a:ea typeface="微软雅黑" panose="020B0503020204020204" pitchFamily="34" charset="-122"/>
                        </a:rPr>
                        <a:t>(%)</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RVD</a:t>
                      </a:r>
                      <a:endParaRPr lang="zh-CN" sz="1200" dirty="0">
                        <a:effectLst/>
                        <a:latin typeface="微软雅黑" panose="020B0503020204020204" pitchFamily="34" charset="-122"/>
                        <a:ea typeface="微软雅黑" panose="020B0503020204020204" pitchFamily="34" charset="-122"/>
                      </a:endParaRPr>
                    </a:p>
                    <a:p>
                      <a:pPr algn="ctr">
                        <a:lnSpc>
                          <a:spcPts val="2000"/>
                        </a:lnSpc>
                      </a:pPr>
                      <a:r>
                        <a:rPr lang="en-US" sz="1200" dirty="0">
                          <a:effectLst/>
                          <a:latin typeface="微软雅黑" panose="020B0503020204020204" pitchFamily="34" charset="-122"/>
                          <a:ea typeface="微软雅黑" panose="020B0503020204020204" pitchFamily="34" charset="-122"/>
                        </a:rPr>
                        <a:t>(%)</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SP</a:t>
                      </a:r>
                      <a:endParaRPr lang="zh-CN" sz="1200" dirty="0">
                        <a:effectLst/>
                        <a:latin typeface="微软雅黑" panose="020B0503020204020204" pitchFamily="34" charset="-122"/>
                        <a:ea typeface="微软雅黑" panose="020B0503020204020204" pitchFamily="34" charset="-122"/>
                      </a:endParaRPr>
                    </a:p>
                    <a:p>
                      <a:pPr algn="ctr">
                        <a:lnSpc>
                          <a:spcPts val="2000"/>
                        </a:lnSpc>
                      </a:pPr>
                      <a:r>
                        <a:rPr lang="en-US" sz="1200" dirty="0">
                          <a:effectLst/>
                          <a:latin typeface="微软雅黑" panose="020B0503020204020204" pitchFamily="34" charset="-122"/>
                          <a:ea typeface="微软雅黑" panose="020B0503020204020204" pitchFamily="34" charset="-122"/>
                        </a:rPr>
                        <a:t>(%)</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SE</a:t>
                      </a:r>
                      <a:endParaRPr lang="zh-CN" sz="1200" dirty="0">
                        <a:effectLst/>
                        <a:latin typeface="微软雅黑" panose="020B0503020204020204" pitchFamily="34" charset="-122"/>
                        <a:ea typeface="微软雅黑" panose="020B0503020204020204" pitchFamily="34" charset="-122"/>
                      </a:endParaRPr>
                    </a:p>
                    <a:p>
                      <a:pPr algn="ctr">
                        <a:lnSpc>
                          <a:spcPts val="2000"/>
                        </a:lnSpc>
                      </a:pPr>
                      <a:r>
                        <a:rPr lang="en-US" sz="1200" dirty="0">
                          <a:effectLst/>
                          <a:latin typeface="微软雅黑" panose="020B0503020204020204" pitchFamily="34" charset="-122"/>
                          <a:ea typeface="微软雅黑" panose="020B0503020204020204" pitchFamily="34" charset="-122"/>
                        </a:rPr>
                        <a:t>(%)</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ASD</a:t>
                      </a:r>
                      <a:endParaRPr lang="zh-CN" sz="1200" dirty="0">
                        <a:effectLst/>
                        <a:latin typeface="微软雅黑" panose="020B0503020204020204" pitchFamily="34" charset="-122"/>
                        <a:ea typeface="微软雅黑" panose="020B0503020204020204" pitchFamily="34" charset="-122"/>
                      </a:endParaRPr>
                    </a:p>
                    <a:p>
                      <a:pPr algn="ctr">
                        <a:lnSpc>
                          <a:spcPts val="2000"/>
                        </a:lnSpc>
                      </a:pPr>
                      <a:r>
                        <a:rPr lang="en-US" sz="1200" dirty="0">
                          <a:effectLst/>
                          <a:latin typeface="微软雅黑" panose="020B0503020204020204" pitchFamily="34" charset="-122"/>
                          <a:ea typeface="微软雅黑" panose="020B0503020204020204" pitchFamily="34" charset="-122"/>
                        </a:rPr>
                        <a:t>(mm)</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extLst>
                  <a:ext uri="{0D108BD9-81ED-4DB2-BD59-A6C34878D82A}">
                    <a16:rowId xmlns:a16="http://schemas.microsoft.com/office/drawing/2014/main" val="1602086688"/>
                  </a:ext>
                </a:extLst>
              </a:tr>
              <a:tr h="0">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[a]</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93.09</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95.10</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12.93</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2.51</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95.39</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94.29</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2.29</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1262512948"/>
                  </a:ext>
                </a:extLst>
              </a:tr>
              <a:tr h="0">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[b]</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93.78</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95.73</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11.71</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-4.16</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97.79</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91.90</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4.10</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118464795"/>
                  </a:ext>
                </a:extLst>
              </a:tr>
              <a:tr h="0">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[c]</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88.22</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92.07</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21.08</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-8.25</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95.48</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84.86</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8.12</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34993110"/>
                  </a:ext>
                </a:extLst>
              </a:tr>
              <a:tr h="0">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[d]</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89.57</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92.83</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18.90</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-3.86</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95.45</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87.91</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5.98</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3093017820"/>
                  </a:ext>
                </a:extLst>
              </a:tr>
              <a:tr h="0">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[e]</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91.01</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93.57</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16.50</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4.31</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93.85</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93.05</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3.76</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1566365244"/>
                  </a:ext>
                </a:extLst>
              </a:tr>
              <a:tr h="0">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Ours</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b="1" dirty="0">
                          <a:effectLst/>
                          <a:latin typeface="微软雅黑" panose="020B0503020204020204" pitchFamily="34" charset="-122"/>
                          <a:ea typeface="微软雅黑" panose="020B0503020204020204" pitchFamily="34" charset="-122"/>
                        </a:rPr>
                        <a:t>94.02</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effectLst/>
                          <a:latin typeface="微软雅黑" panose="020B0503020204020204" pitchFamily="34" charset="-122"/>
                          <a:ea typeface="微软雅黑" panose="020B0503020204020204" pitchFamily="34" charset="-122"/>
                        </a:rPr>
                        <a:t>95.77</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effectLst/>
                          <a:latin typeface="微软雅黑" panose="020B0503020204020204" pitchFamily="34" charset="-122"/>
                          <a:ea typeface="微软雅黑" panose="020B0503020204020204" pitchFamily="34" charset="-122"/>
                        </a:rPr>
                        <a:t>11.39</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effectLst/>
                          <a:latin typeface="微软雅黑" panose="020B0503020204020204" pitchFamily="34" charset="-122"/>
                          <a:ea typeface="微软雅黑" panose="020B0503020204020204" pitchFamily="34" charset="-122"/>
                        </a:rPr>
                        <a:t>2.14</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effectLst/>
                          <a:latin typeface="微软雅黑" panose="020B0503020204020204" pitchFamily="34" charset="-122"/>
                          <a:ea typeface="微软雅黑" panose="020B0503020204020204" pitchFamily="34" charset="-122"/>
                        </a:rPr>
                        <a:t>96.14</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effectLst/>
                          <a:latin typeface="微软雅黑" panose="020B0503020204020204" pitchFamily="34" charset="-122"/>
                          <a:ea typeface="微软雅黑" panose="020B0503020204020204" pitchFamily="34" charset="-122"/>
                        </a:rPr>
                        <a:t>95.04</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effectLst/>
                          <a:latin typeface="微软雅黑" panose="020B0503020204020204" pitchFamily="34" charset="-122"/>
                          <a:ea typeface="微软雅黑" panose="020B0503020204020204" pitchFamily="34" charset="-122"/>
                        </a:rPr>
                        <a:t>2.21</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4035692273"/>
                  </a:ext>
                </a:extLst>
              </a:tr>
            </a:tbl>
          </a:graphicData>
        </a:graphic>
      </p:graphicFrame>
      <p:sp>
        <p:nvSpPr>
          <p:cNvPr id="24" name="矩形 23">
            <a:extLst>
              <a:ext uri="{FF2B5EF4-FFF2-40B4-BE49-F238E27FC236}">
                <a16:creationId xmlns:a16="http://schemas.microsoft.com/office/drawing/2014/main" id="{5950BD54-E3B0-58DE-3C21-ED43FE82012F}"/>
              </a:ext>
            </a:extLst>
          </p:cNvPr>
          <p:cNvSpPr/>
          <p:nvPr/>
        </p:nvSpPr>
        <p:spPr bwMode="auto">
          <a:xfrm>
            <a:off x="1855162" y="1383542"/>
            <a:ext cx="6929126" cy="1096775"/>
          </a:xfrm>
          <a:prstGeom prst="rect">
            <a:avLst/>
          </a:prstGeom>
          <a:solidFill>
            <a:srgbClr val="EDF2F8"/>
          </a:solidFill>
          <a:ln w="19050">
            <a:solidFill>
              <a:srgbClr val="024379"/>
            </a:solidFill>
            <a:prstDash val="dash"/>
          </a:ln>
        </p:spPr>
        <p:txBody>
          <a:bodyPr wrap="square" lIns="180000" tIns="252000" rIns="180000" bIns="252000" rtlCol="0" anchor="ctr">
            <a:spAutoFit/>
          </a:bodyPr>
          <a:lstStyle/>
          <a:p>
            <a:pPr algn="just">
              <a:lnSpc>
                <a:spcPct val="150000"/>
              </a:lnSpc>
            </a:pPr>
            <a:r>
              <a:rPr lang="zh-CN" altLang="en-US" sz="1400" b="1" dirty="0">
                <a:solidFill>
                  <a:schemeClr val="tx2"/>
                </a:solidFill>
                <a:latin typeface="微软雅黑" panose="020B0503020204020204" pitchFamily="34" charset="-122"/>
                <a:ea typeface="微软雅黑" panose="020B0503020204020204" pitchFamily="34" charset="-122"/>
              </a:rPr>
              <a:t>对比模型：</a:t>
            </a:r>
            <a:endParaRPr lang="en-US" altLang="zh-CN" sz="1400" b="1" dirty="0">
              <a:solidFill>
                <a:schemeClr val="tx2"/>
              </a:solidFill>
              <a:latin typeface="微软雅黑" panose="020B0503020204020204" pitchFamily="34" charset="-122"/>
              <a:ea typeface="微软雅黑" panose="020B0503020204020204" pitchFamily="34" charset="-122"/>
            </a:endParaRPr>
          </a:p>
          <a:p>
            <a:pPr algn="just">
              <a:lnSpc>
                <a:spcPct val="150000"/>
              </a:lnSpc>
            </a:pPr>
            <a:r>
              <a:rPr lang="en-US" altLang="zh-CN" sz="13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[a] Vox2Vox </a:t>
            </a:r>
            <a:r>
              <a:rPr lang="zh-CN" altLang="en-US" sz="13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3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[b] Rubik's cube++</a:t>
            </a:r>
            <a:r>
              <a:rPr lang="zh-CN" altLang="en-US" sz="13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3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[c] 3D U-Net</a:t>
            </a:r>
            <a:r>
              <a:rPr lang="zh-CN" altLang="en-US" sz="13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3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[d] V-Net</a:t>
            </a:r>
            <a:r>
              <a:rPr lang="zh-CN" altLang="en-US" sz="13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3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[e] </a:t>
            </a:r>
            <a:r>
              <a:rPr lang="en-US" altLang="zh-CN" sz="1300" dirty="0" err="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DenseVoxNet</a:t>
            </a:r>
            <a:r>
              <a:rPr lang="en-US" altLang="zh-CN" sz="13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 </a:t>
            </a:r>
          </a:p>
        </p:txBody>
      </p:sp>
      <p:pic>
        <p:nvPicPr>
          <p:cNvPr id="22" name="图片 21">
            <a:extLst>
              <a:ext uri="{FF2B5EF4-FFF2-40B4-BE49-F238E27FC236}">
                <a16:creationId xmlns:a16="http://schemas.microsoft.com/office/drawing/2014/main" id="{702E6365-56C8-1F4C-AD80-CA83C7BFAC72}"/>
              </a:ext>
            </a:extLst>
          </p:cNvPr>
          <p:cNvPicPr>
            <a:picLocks noChangeAspect="1"/>
          </p:cNvPicPr>
          <p:nvPr/>
        </p:nvPicPr>
        <p:blipFill>
          <a:blip r:embed="rId9" cstate="print">
            <a:extLst>
              <a:ext uri="{BEBA8EAE-BF5A-486C-A8C5-ECC9F3942E4B}">
                <a14:imgProps xmlns:a14="http://schemas.microsoft.com/office/drawing/2010/main">
                  <a14:imgLayer r:embed="rId10">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spTree>
    <p:custDataLst>
      <p:tags r:id="rId1"/>
    </p:custDataLst>
    <p:extLst>
      <p:ext uri="{BB962C8B-B14F-4D97-AF65-F5344CB8AC3E}">
        <p14:creationId xmlns:p14="http://schemas.microsoft.com/office/powerpoint/2010/main" val="3452158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651D45FC-5E30-608A-8638-078CF31F7A1D}"/>
              </a:ext>
            </a:extLst>
          </p:cNvPr>
          <p:cNvSpPr/>
          <p:nvPr/>
        </p:nvSpPr>
        <p:spPr bwMode="auto">
          <a:xfrm>
            <a:off x="3122598" y="627534"/>
            <a:ext cx="1080000" cy="430484"/>
          </a:xfrm>
          <a:prstGeom prst="rect">
            <a:avLst/>
          </a:prstGeom>
          <a:solidFill>
            <a:srgbClr val="EDF2F8"/>
          </a:solidFill>
          <a:ln w="12700">
            <a:solidFill>
              <a:srgbClr val="024379"/>
            </a:solidFill>
            <a:prstDash val="dash"/>
          </a:ln>
        </p:spPr>
        <p:txBody>
          <a:bodyPr wrap="square" lIns="180000" tIns="72000" rIns="180000" bIns="72000" rtlCol="0" anchor="ctr">
            <a:spAutoFit/>
          </a:bodyPr>
          <a:lstStyle/>
          <a:p>
            <a:pPr algn="ctr">
              <a:lnSpc>
                <a:spcPct val="150000"/>
              </a:lnSpc>
            </a:pP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BD017DFC-43CD-5360-B4FA-961EBC2499DA}"/>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56A2B0C5-C58C-C460-5846-D61C1830EDB9}"/>
              </a:ext>
            </a:extLst>
          </p:cNvPr>
          <p:cNvSpPr>
            <a:spLocks noChangeArrowheads="1"/>
          </p:cNvSpPr>
          <p:nvPr>
            <p:custDataLst>
              <p:tags r:id="rId3"/>
            </p:custDataLst>
          </p:nvPr>
        </p:nvSpPr>
        <p:spPr bwMode="auto">
          <a:xfrm>
            <a:off x="-32157" y="1856997"/>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2D</a:t>
            </a:r>
            <a:r>
              <a:rPr lang="zh-CN" altLang="en-US"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肝脏肿瘤分割</a:t>
            </a:r>
          </a:p>
        </p:txBody>
      </p:sp>
      <p:sp>
        <p:nvSpPr>
          <p:cNvPr id="10" name="MH_SubTitle_1">
            <a:extLst>
              <a:ext uri="{FF2B5EF4-FFF2-40B4-BE49-F238E27FC236}">
                <a16:creationId xmlns:a16="http://schemas.microsoft.com/office/drawing/2014/main" id="{CA5CA5D1-35CA-AED9-A2DD-1E72EA87E7C1}"/>
              </a:ext>
            </a:extLst>
          </p:cNvPr>
          <p:cNvSpPr>
            <a:spLocks noChangeArrowheads="1"/>
          </p:cNvSpPr>
          <p:nvPr>
            <p:custDataLst>
              <p:tags r:id="rId4"/>
            </p:custDataLst>
          </p:nvPr>
        </p:nvSpPr>
        <p:spPr bwMode="auto">
          <a:xfrm>
            <a:off x="-32157" y="2529433"/>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noProof="1">
                <a:solidFill>
                  <a:schemeClr val="bg1"/>
                </a:solidFill>
                <a:ea typeface="微软雅黑" panose="020B0503020204020204" pitchFamily="34" charset="-122"/>
                <a:sym typeface="Arial" panose="020B0604020202020204" pitchFamily="34" charset="0"/>
              </a:rPr>
              <a:t>3D</a:t>
            </a:r>
            <a:r>
              <a:rPr lang="zh-CN" altLang="en-US" sz="1400" b="1" noProof="1">
                <a:solidFill>
                  <a:schemeClr val="bg1"/>
                </a:solidFill>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584C2750-A43D-A2E3-140B-05727254989D}"/>
              </a:ext>
            </a:extLst>
          </p:cNvPr>
          <p:cNvSpPr>
            <a:spLocks noChangeArrowheads="1"/>
          </p:cNvSpPr>
          <p:nvPr>
            <p:custDataLst>
              <p:tags r:id="rId5"/>
            </p:custDataLst>
          </p:nvPr>
        </p:nvSpPr>
        <p:spPr bwMode="auto">
          <a:xfrm>
            <a:off x="-32157" y="3201869"/>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肝脏肿瘤辅助诊断</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endParaRPr>
          </a:p>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系统</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设计</a:t>
            </a:r>
          </a:p>
        </p:txBody>
      </p:sp>
      <p:sp>
        <p:nvSpPr>
          <p:cNvPr id="12" name="MH_SubTitle_1">
            <a:extLst>
              <a:ext uri="{FF2B5EF4-FFF2-40B4-BE49-F238E27FC236}">
                <a16:creationId xmlns:a16="http://schemas.microsoft.com/office/drawing/2014/main" id="{CABCED6E-A4E2-905E-3DE1-5F6AE4433700}"/>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灯片编号占位符 1">
            <a:extLst>
              <a:ext uri="{FF2B5EF4-FFF2-40B4-BE49-F238E27FC236}">
                <a16:creationId xmlns:a16="http://schemas.microsoft.com/office/drawing/2014/main" id="{A612698A-17A0-3C0B-7188-62FD47D111C6}"/>
              </a:ext>
            </a:extLst>
          </p:cNvPr>
          <p:cNvSpPr>
            <a:spLocks noGrp="1"/>
          </p:cNvSpPr>
          <p:nvPr>
            <p:ph type="sldNum" sz="quarter" idx="12"/>
          </p:nvPr>
        </p:nvSpPr>
        <p:spPr/>
        <p:txBody>
          <a:bodyPr/>
          <a:lstStyle/>
          <a:p>
            <a:fld id="{D2EFEC80-C177-4EEF-9320-A00DE3C9E654}" type="slidenum">
              <a:rPr lang="en-US" altLang="zh-CN" smtClean="0"/>
              <a:t>17</a:t>
            </a:fld>
            <a:endParaRPr lang="zh-CN" altLang="en-US"/>
          </a:p>
        </p:txBody>
      </p:sp>
      <p:sp>
        <p:nvSpPr>
          <p:cNvPr id="13" name="矩形 12">
            <a:extLst>
              <a:ext uri="{FF2B5EF4-FFF2-40B4-BE49-F238E27FC236}">
                <a16:creationId xmlns:a16="http://schemas.microsoft.com/office/drawing/2014/main" id="{A9BC48C6-BEF1-9B1F-DE90-A15D2FF7F05E}"/>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Calibri" panose="020F0502020204030204"/>
                <a:ea typeface="宋体" panose="02010600030101010101" pitchFamily="2" charset="-122"/>
              </a:rPr>
              <a:t>2</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6" name="矩形 15">
            <a:extLst>
              <a:ext uri="{FF2B5EF4-FFF2-40B4-BE49-F238E27FC236}">
                <a16:creationId xmlns:a16="http://schemas.microsoft.com/office/drawing/2014/main" id="{15163FEF-CCE3-8399-07F4-036E0B3FE3F8}"/>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实验分析</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5" name="矩形 14">
            <a:extLst>
              <a:ext uri="{FF2B5EF4-FFF2-40B4-BE49-F238E27FC236}">
                <a16:creationId xmlns:a16="http://schemas.microsoft.com/office/drawing/2014/main" id="{125BAFB4-54A8-E810-90D5-A25C62074858}"/>
              </a:ext>
            </a:extLst>
          </p:cNvPr>
          <p:cNvSpPr/>
          <p:nvPr/>
        </p:nvSpPr>
        <p:spPr bwMode="auto">
          <a:xfrm>
            <a:off x="1835368" y="627534"/>
            <a:ext cx="1080000" cy="430484"/>
          </a:xfrm>
          <a:prstGeom prst="rect">
            <a:avLst/>
          </a:prstGeom>
          <a:noFill/>
          <a:ln w="12700">
            <a:solidFill>
              <a:schemeClr val="accent1">
                <a:lumMod val="40000"/>
                <a:lumOff val="60000"/>
              </a:schemeClr>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lumMod val="20000"/>
                    <a:lumOff val="80000"/>
                  </a:schemeClr>
                </a:solidFill>
                <a:latin typeface="微软雅黑" panose="020B0503020204020204" pitchFamily="34" charset="-122"/>
                <a:ea typeface="微软雅黑" panose="020B0503020204020204" pitchFamily="34" charset="-122"/>
              </a:rPr>
              <a:t>对比实验</a:t>
            </a:r>
            <a:endParaRPr lang="en-US" altLang="zh-CN" sz="1400"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24066B57-3415-7A8B-1933-7728CE94385E}"/>
              </a:ext>
            </a:extLst>
          </p:cNvPr>
          <p:cNvSpPr/>
          <p:nvPr/>
        </p:nvSpPr>
        <p:spPr bwMode="auto">
          <a:xfrm>
            <a:off x="3122598" y="627534"/>
            <a:ext cx="1080000" cy="430484"/>
          </a:xfrm>
          <a:prstGeom prst="rect">
            <a:avLst/>
          </a:prstGeom>
          <a:no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rPr>
              <a:t>消融实验</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A8AEBCF5-E71D-E956-9A19-F6ED357443A8}"/>
              </a:ext>
            </a:extLst>
          </p:cNvPr>
          <p:cNvSpPr/>
          <p:nvPr/>
        </p:nvSpPr>
        <p:spPr bwMode="auto">
          <a:xfrm>
            <a:off x="4409828" y="627534"/>
            <a:ext cx="1080000" cy="430484"/>
          </a:xfrm>
          <a:prstGeom prst="rect">
            <a:avLst/>
          </a:prstGeom>
          <a:no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rPr>
              <a:t>泛化实验</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7A1AF7CA-F760-594C-3764-5BEA110B386A}"/>
              </a:ext>
            </a:extLst>
          </p:cNvPr>
          <p:cNvSpPr/>
          <p:nvPr/>
        </p:nvSpPr>
        <p:spPr bwMode="auto">
          <a:xfrm>
            <a:off x="5697058" y="627534"/>
            <a:ext cx="1260000" cy="432000"/>
          </a:xfrm>
          <a:prstGeom prst="rect">
            <a:avLst/>
          </a:prstGeom>
          <a:no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rPr>
              <a:t>半监督实验</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A19D738B-B30A-020F-B9BF-B86C9DBF7B07}"/>
              </a:ext>
            </a:extLst>
          </p:cNvPr>
          <p:cNvSpPr/>
          <p:nvPr/>
        </p:nvSpPr>
        <p:spPr bwMode="auto">
          <a:xfrm>
            <a:off x="7164288" y="627534"/>
            <a:ext cx="1620000" cy="432000"/>
          </a:xfrm>
          <a:prstGeom prst="rect">
            <a:avLst/>
          </a:prstGeom>
          <a:no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rPr>
              <a:t>通道数对比实验</a:t>
            </a:r>
            <a:endParaRPr lang="en-US" altLang="zh-CN" sz="1400" dirty="0">
              <a:solidFill>
                <a:schemeClr val="tx2"/>
              </a:solidFill>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5D1D414D-97A7-3798-AEA7-24126AEC8AE9}"/>
              </a:ext>
            </a:extLst>
          </p:cNvPr>
          <p:cNvGraphicFramePr>
            <a:graphicFrameLocks noGrp="1"/>
          </p:cNvGraphicFramePr>
          <p:nvPr>
            <p:extLst>
              <p:ext uri="{D42A27DB-BD31-4B8C-83A1-F6EECF244321}">
                <p14:modId xmlns:p14="http://schemas.microsoft.com/office/powerpoint/2010/main" val="1477172561"/>
              </p:ext>
            </p:extLst>
          </p:nvPr>
        </p:nvGraphicFramePr>
        <p:xfrm>
          <a:off x="2501543" y="1923678"/>
          <a:ext cx="5976570" cy="1602790"/>
        </p:xfrm>
        <a:graphic>
          <a:graphicData uri="http://schemas.openxmlformats.org/drawingml/2006/table">
            <a:tbl>
              <a:tblPr firstRow="1" firstCol="1" bandRow="1">
                <a:tableStyleId>{5C22544A-7EE6-4342-B048-85BDC9FD1C3A}</a:tableStyleId>
              </a:tblPr>
              <a:tblGrid>
                <a:gridCol w="996891">
                  <a:extLst>
                    <a:ext uri="{9D8B030D-6E8A-4147-A177-3AD203B41FA5}">
                      <a16:colId xmlns:a16="http://schemas.microsoft.com/office/drawing/2014/main" val="503706669"/>
                    </a:ext>
                  </a:extLst>
                </a:gridCol>
                <a:gridCol w="996891">
                  <a:extLst>
                    <a:ext uri="{9D8B030D-6E8A-4147-A177-3AD203B41FA5}">
                      <a16:colId xmlns:a16="http://schemas.microsoft.com/office/drawing/2014/main" val="2970028903"/>
                    </a:ext>
                  </a:extLst>
                </a:gridCol>
                <a:gridCol w="995697">
                  <a:extLst>
                    <a:ext uri="{9D8B030D-6E8A-4147-A177-3AD203B41FA5}">
                      <a16:colId xmlns:a16="http://schemas.microsoft.com/office/drawing/2014/main" val="3300906501"/>
                    </a:ext>
                  </a:extLst>
                </a:gridCol>
                <a:gridCol w="995697">
                  <a:extLst>
                    <a:ext uri="{9D8B030D-6E8A-4147-A177-3AD203B41FA5}">
                      <a16:colId xmlns:a16="http://schemas.microsoft.com/office/drawing/2014/main" val="1281816766"/>
                    </a:ext>
                  </a:extLst>
                </a:gridCol>
                <a:gridCol w="995697">
                  <a:extLst>
                    <a:ext uri="{9D8B030D-6E8A-4147-A177-3AD203B41FA5}">
                      <a16:colId xmlns:a16="http://schemas.microsoft.com/office/drawing/2014/main" val="24684941"/>
                    </a:ext>
                  </a:extLst>
                </a:gridCol>
                <a:gridCol w="995697">
                  <a:extLst>
                    <a:ext uri="{9D8B030D-6E8A-4147-A177-3AD203B41FA5}">
                      <a16:colId xmlns:a16="http://schemas.microsoft.com/office/drawing/2014/main" val="2911167667"/>
                    </a:ext>
                  </a:extLst>
                </a:gridCol>
              </a:tblGrid>
              <a:tr h="228970">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V-Net</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SSAM</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S-PPM</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FSGAN</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DICE</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ASD</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extLst>
                  <a:ext uri="{0D108BD9-81ED-4DB2-BD59-A6C34878D82A}">
                    <a16:rowId xmlns:a16="http://schemas.microsoft.com/office/drawing/2014/main" val="196695466"/>
                  </a:ext>
                </a:extLst>
              </a:tr>
              <a:tr h="228970">
                <a:tc>
                  <a:txBody>
                    <a:bodyPr/>
                    <a:lstStyle/>
                    <a:p>
                      <a:pPr algn="ctr">
                        <a:lnSpc>
                          <a:spcPts val="2000"/>
                        </a:lnSpc>
                      </a:pPr>
                      <a:r>
                        <a:rPr lang="zh-CN" sz="1200" b="0" dirty="0">
                          <a:ln>
                            <a:noFill/>
                          </a:ln>
                          <a:solidFill>
                            <a:schemeClr val="tx1"/>
                          </a:solidFill>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en-US" sz="1200" b="0" dirty="0">
                          <a:ln>
                            <a:noFill/>
                          </a:ln>
                          <a:solidFill>
                            <a:schemeClr val="tx1"/>
                          </a:solidFill>
                          <a:effectLst/>
                          <a:latin typeface="微软雅黑" panose="020B0503020204020204" pitchFamily="34" charset="-122"/>
                          <a:ea typeface="微软雅黑" panose="020B0503020204020204" pitchFamily="34" charset="-122"/>
                        </a:rPr>
                        <a:t> </a:t>
                      </a:r>
                      <a:endParaRPr lang="zh-CN" sz="1200" b="0" dirty="0">
                        <a:ln>
                          <a:noFill/>
                        </a:ln>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dirty="0">
                          <a:ln>
                            <a:noFill/>
                          </a:ln>
                          <a:solidFill>
                            <a:schemeClr val="tx1"/>
                          </a:solidFill>
                          <a:effectLst/>
                          <a:latin typeface="微软雅黑" panose="020B0503020204020204" pitchFamily="34" charset="-122"/>
                          <a:ea typeface="微软雅黑" panose="020B0503020204020204" pitchFamily="34" charset="-122"/>
                        </a:rPr>
                        <a:t> </a:t>
                      </a:r>
                      <a:endParaRPr lang="zh-CN" sz="1200" b="0" dirty="0">
                        <a:ln>
                          <a:noFill/>
                        </a:ln>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a:ln>
                            <a:noFill/>
                          </a:ln>
                          <a:solidFill>
                            <a:schemeClr val="tx1"/>
                          </a:solidFill>
                          <a:effectLst/>
                          <a:latin typeface="微软雅黑" panose="020B0503020204020204" pitchFamily="34" charset="-122"/>
                          <a:ea typeface="微软雅黑" panose="020B0503020204020204" pitchFamily="34" charset="-122"/>
                        </a:rPr>
                        <a:t> </a:t>
                      </a:r>
                      <a:endParaRPr lang="zh-CN" sz="1200" b="0">
                        <a:ln>
                          <a:noFill/>
                        </a:ln>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a:ln>
                            <a:noFill/>
                          </a:ln>
                          <a:solidFill>
                            <a:schemeClr val="tx1"/>
                          </a:solidFill>
                          <a:effectLst/>
                          <a:latin typeface="微软雅黑" panose="020B0503020204020204" pitchFamily="34" charset="-122"/>
                          <a:ea typeface="微软雅黑" panose="020B0503020204020204" pitchFamily="34" charset="-122"/>
                        </a:rPr>
                        <a:t>88.22</a:t>
                      </a:r>
                      <a:endParaRPr lang="zh-CN" sz="1200" b="0">
                        <a:ln>
                          <a:noFill/>
                        </a:ln>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a:ln>
                            <a:noFill/>
                          </a:ln>
                          <a:solidFill>
                            <a:schemeClr val="tx1"/>
                          </a:solidFill>
                          <a:effectLst/>
                          <a:latin typeface="微软雅黑" panose="020B0503020204020204" pitchFamily="34" charset="-122"/>
                          <a:ea typeface="微软雅黑" panose="020B0503020204020204" pitchFamily="34" charset="-122"/>
                        </a:rPr>
                        <a:t>3.98</a:t>
                      </a:r>
                      <a:endParaRPr lang="zh-CN" sz="1200" b="0">
                        <a:ln>
                          <a:noFill/>
                        </a:ln>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807415039"/>
                  </a:ext>
                </a:extLst>
              </a:tr>
              <a:tr h="228970">
                <a:tc>
                  <a:txBody>
                    <a:bodyPr/>
                    <a:lstStyle/>
                    <a:p>
                      <a:pPr algn="ctr">
                        <a:lnSpc>
                          <a:spcPts val="2000"/>
                        </a:lnSpc>
                      </a:pPr>
                      <a:r>
                        <a:rPr lang="zh-CN" sz="1200" b="0" dirty="0">
                          <a:ln>
                            <a:noFill/>
                          </a:ln>
                          <a:solidFill>
                            <a:schemeClr val="tx1"/>
                          </a:solidFill>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zh-CN" sz="1200" b="0" dirty="0">
                          <a:ln>
                            <a:noFill/>
                          </a:ln>
                          <a:solidFill>
                            <a:schemeClr val="tx1"/>
                          </a:solidFill>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en-US" sz="1200" b="0" dirty="0">
                          <a:ln>
                            <a:noFill/>
                          </a:ln>
                          <a:solidFill>
                            <a:schemeClr val="tx1"/>
                          </a:solidFill>
                          <a:effectLst/>
                          <a:latin typeface="微软雅黑" panose="020B0503020204020204" pitchFamily="34" charset="-122"/>
                          <a:ea typeface="微软雅黑" panose="020B0503020204020204" pitchFamily="34" charset="-122"/>
                        </a:rPr>
                        <a:t> </a:t>
                      </a:r>
                      <a:endParaRPr lang="zh-CN" sz="1200" b="0" dirty="0">
                        <a:ln>
                          <a:noFill/>
                        </a:ln>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a:ln>
                            <a:noFill/>
                          </a:ln>
                          <a:solidFill>
                            <a:schemeClr val="tx1"/>
                          </a:solidFill>
                          <a:effectLst/>
                          <a:latin typeface="微软雅黑" panose="020B0503020204020204" pitchFamily="34" charset="-122"/>
                          <a:ea typeface="微软雅黑" panose="020B0503020204020204" pitchFamily="34" charset="-122"/>
                        </a:rPr>
                        <a:t> </a:t>
                      </a:r>
                      <a:endParaRPr lang="zh-CN" sz="1200" b="0">
                        <a:ln>
                          <a:noFill/>
                        </a:ln>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dirty="0">
                          <a:ln>
                            <a:noFill/>
                          </a:ln>
                          <a:solidFill>
                            <a:schemeClr val="tx1"/>
                          </a:solidFill>
                          <a:effectLst/>
                          <a:latin typeface="微软雅黑" panose="020B0503020204020204" pitchFamily="34" charset="-122"/>
                          <a:ea typeface="微软雅黑" panose="020B0503020204020204" pitchFamily="34" charset="-122"/>
                        </a:rPr>
                        <a:t>90.35</a:t>
                      </a:r>
                      <a:endParaRPr lang="zh-CN" sz="1200" b="0" dirty="0">
                        <a:ln>
                          <a:noFill/>
                        </a:ln>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a:ln>
                            <a:noFill/>
                          </a:ln>
                          <a:solidFill>
                            <a:schemeClr val="tx1"/>
                          </a:solidFill>
                          <a:effectLst/>
                          <a:latin typeface="微软雅黑" panose="020B0503020204020204" pitchFamily="34" charset="-122"/>
                          <a:ea typeface="微软雅黑" panose="020B0503020204020204" pitchFamily="34" charset="-122"/>
                        </a:rPr>
                        <a:t>3.12</a:t>
                      </a:r>
                      <a:endParaRPr lang="zh-CN" sz="1200" b="0">
                        <a:ln>
                          <a:noFill/>
                        </a:ln>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964012850"/>
                  </a:ext>
                </a:extLst>
              </a:tr>
              <a:tr h="228970">
                <a:tc>
                  <a:txBody>
                    <a:bodyPr/>
                    <a:lstStyle/>
                    <a:p>
                      <a:pPr algn="ctr">
                        <a:lnSpc>
                          <a:spcPts val="2000"/>
                        </a:lnSpc>
                      </a:pPr>
                      <a:r>
                        <a:rPr lang="zh-CN" sz="1200" b="0">
                          <a:ln>
                            <a:noFill/>
                          </a:ln>
                          <a:solidFill>
                            <a:schemeClr val="tx1"/>
                          </a:solidFill>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en-US" sz="1200" b="0" dirty="0">
                          <a:ln>
                            <a:noFill/>
                          </a:ln>
                          <a:solidFill>
                            <a:schemeClr val="tx1"/>
                          </a:solidFill>
                          <a:effectLst/>
                          <a:latin typeface="微软雅黑" panose="020B0503020204020204" pitchFamily="34" charset="-122"/>
                          <a:ea typeface="微软雅黑" panose="020B0503020204020204" pitchFamily="34" charset="-122"/>
                        </a:rPr>
                        <a:t> </a:t>
                      </a:r>
                      <a:endParaRPr lang="zh-CN" sz="1200" b="0" dirty="0">
                        <a:ln>
                          <a:noFill/>
                        </a:ln>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zh-CN" sz="1200" b="0" dirty="0">
                          <a:ln>
                            <a:noFill/>
                          </a:ln>
                          <a:solidFill>
                            <a:schemeClr val="tx1"/>
                          </a:solidFill>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en-US" sz="1200" b="0" dirty="0">
                          <a:ln>
                            <a:noFill/>
                          </a:ln>
                          <a:solidFill>
                            <a:schemeClr val="tx1"/>
                          </a:solidFill>
                          <a:effectLst/>
                          <a:latin typeface="微软雅黑" panose="020B0503020204020204" pitchFamily="34" charset="-122"/>
                          <a:ea typeface="微软雅黑" panose="020B0503020204020204" pitchFamily="34" charset="-122"/>
                        </a:rPr>
                        <a:t> </a:t>
                      </a:r>
                      <a:endParaRPr lang="zh-CN" sz="1200" b="0" dirty="0">
                        <a:ln>
                          <a:noFill/>
                        </a:ln>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dirty="0">
                          <a:ln>
                            <a:noFill/>
                          </a:ln>
                          <a:solidFill>
                            <a:schemeClr val="tx1"/>
                          </a:solidFill>
                          <a:effectLst/>
                          <a:latin typeface="微软雅黑" panose="020B0503020204020204" pitchFamily="34" charset="-122"/>
                          <a:ea typeface="微软雅黑" panose="020B0503020204020204" pitchFamily="34" charset="-122"/>
                        </a:rPr>
                        <a:t>91.29</a:t>
                      </a:r>
                      <a:endParaRPr lang="zh-CN" sz="1200" b="0" dirty="0">
                        <a:ln>
                          <a:noFill/>
                        </a:ln>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dirty="0">
                          <a:ln>
                            <a:noFill/>
                          </a:ln>
                          <a:solidFill>
                            <a:schemeClr val="tx1"/>
                          </a:solidFill>
                          <a:effectLst/>
                          <a:latin typeface="微软雅黑" panose="020B0503020204020204" pitchFamily="34" charset="-122"/>
                          <a:ea typeface="微软雅黑" panose="020B0503020204020204" pitchFamily="34" charset="-122"/>
                        </a:rPr>
                        <a:t>2.68</a:t>
                      </a:r>
                      <a:endParaRPr lang="zh-CN" sz="1200" b="0" dirty="0">
                        <a:ln>
                          <a:noFill/>
                        </a:ln>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4102887798"/>
                  </a:ext>
                </a:extLst>
              </a:tr>
              <a:tr h="228970">
                <a:tc>
                  <a:txBody>
                    <a:bodyPr/>
                    <a:lstStyle/>
                    <a:p>
                      <a:pPr algn="ctr">
                        <a:lnSpc>
                          <a:spcPts val="2000"/>
                        </a:lnSpc>
                      </a:pPr>
                      <a:r>
                        <a:rPr lang="zh-CN" sz="1200" b="0">
                          <a:ln>
                            <a:noFill/>
                          </a:ln>
                          <a:solidFill>
                            <a:schemeClr val="tx1"/>
                          </a:solidFill>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en-US" sz="1200" b="0">
                          <a:ln>
                            <a:noFill/>
                          </a:ln>
                          <a:solidFill>
                            <a:schemeClr val="tx1"/>
                          </a:solidFill>
                          <a:effectLst/>
                          <a:latin typeface="微软雅黑" panose="020B0503020204020204" pitchFamily="34" charset="-122"/>
                          <a:ea typeface="微软雅黑" panose="020B0503020204020204" pitchFamily="34" charset="-122"/>
                        </a:rPr>
                        <a:t> </a:t>
                      </a:r>
                      <a:endParaRPr lang="zh-CN" sz="1200" b="0">
                        <a:ln>
                          <a:noFill/>
                        </a:ln>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dirty="0">
                          <a:ln>
                            <a:noFill/>
                          </a:ln>
                          <a:solidFill>
                            <a:schemeClr val="tx1"/>
                          </a:solidFill>
                          <a:effectLst/>
                          <a:latin typeface="微软雅黑" panose="020B0503020204020204" pitchFamily="34" charset="-122"/>
                          <a:ea typeface="微软雅黑" panose="020B0503020204020204" pitchFamily="34" charset="-122"/>
                        </a:rPr>
                        <a:t> </a:t>
                      </a:r>
                      <a:endParaRPr lang="zh-CN" sz="1200" b="0" dirty="0">
                        <a:ln>
                          <a:noFill/>
                        </a:ln>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zh-CN" sz="1200" b="0" dirty="0">
                          <a:ln>
                            <a:noFill/>
                          </a:ln>
                          <a:solidFill>
                            <a:schemeClr val="tx1"/>
                          </a:solidFill>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en-US" sz="1200" b="0" dirty="0">
                          <a:ln>
                            <a:noFill/>
                          </a:ln>
                          <a:solidFill>
                            <a:schemeClr val="tx1"/>
                          </a:solidFill>
                          <a:effectLst/>
                          <a:latin typeface="微软雅黑" panose="020B0503020204020204" pitchFamily="34" charset="-122"/>
                          <a:ea typeface="微软雅黑" panose="020B0503020204020204" pitchFamily="34" charset="-122"/>
                        </a:rPr>
                        <a:t>92.73</a:t>
                      </a:r>
                      <a:endParaRPr lang="zh-CN" sz="1200" b="0" dirty="0">
                        <a:ln>
                          <a:noFill/>
                        </a:ln>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dirty="0">
                          <a:ln>
                            <a:noFill/>
                          </a:ln>
                          <a:solidFill>
                            <a:schemeClr val="tx1"/>
                          </a:solidFill>
                          <a:effectLst/>
                          <a:latin typeface="微软雅黑" panose="020B0503020204020204" pitchFamily="34" charset="-122"/>
                          <a:ea typeface="微软雅黑" panose="020B0503020204020204" pitchFamily="34" charset="-122"/>
                        </a:rPr>
                        <a:t>3.25</a:t>
                      </a:r>
                      <a:endParaRPr lang="zh-CN" sz="1200" b="0" dirty="0">
                        <a:ln>
                          <a:noFill/>
                        </a:ln>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3356088583"/>
                  </a:ext>
                </a:extLst>
              </a:tr>
              <a:tr h="228970">
                <a:tc>
                  <a:txBody>
                    <a:bodyPr/>
                    <a:lstStyle/>
                    <a:p>
                      <a:pPr algn="ctr">
                        <a:lnSpc>
                          <a:spcPts val="2000"/>
                        </a:lnSpc>
                      </a:pPr>
                      <a:r>
                        <a:rPr lang="zh-CN" sz="1200" b="0">
                          <a:ln>
                            <a:noFill/>
                          </a:ln>
                          <a:solidFill>
                            <a:schemeClr val="tx1"/>
                          </a:solidFill>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zh-CN" sz="1200" b="0">
                          <a:ln>
                            <a:noFill/>
                          </a:ln>
                          <a:solidFill>
                            <a:schemeClr val="tx1"/>
                          </a:solidFill>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zh-CN" sz="1200" b="0">
                          <a:ln>
                            <a:noFill/>
                          </a:ln>
                          <a:solidFill>
                            <a:schemeClr val="tx1"/>
                          </a:solidFill>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en-US" sz="1200" b="0" dirty="0">
                          <a:ln>
                            <a:noFill/>
                          </a:ln>
                          <a:solidFill>
                            <a:schemeClr val="tx1"/>
                          </a:solidFill>
                          <a:effectLst/>
                          <a:latin typeface="微软雅黑" panose="020B0503020204020204" pitchFamily="34" charset="-122"/>
                          <a:ea typeface="微软雅黑" panose="020B0503020204020204" pitchFamily="34" charset="-122"/>
                        </a:rPr>
                        <a:t> </a:t>
                      </a:r>
                      <a:endParaRPr lang="zh-CN" sz="1200" b="0" dirty="0">
                        <a:ln>
                          <a:noFill/>
                        </a:ln>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dirty="0">
                          <a:ln>
                            <a:noFill/>
                          </a:ln>
                          <a:solidFill>
                            <a:schemeClr val="tx1"/>
                          </a:solidFill>
                          <a:effectLst/>
                          <a:latin typeface="微软雅黑" panose="020B0503020204020204" pitchFamily="34" charset="-122"/>
                          <a:ea typeface="微软雅黑" panose="020B0503020204020204" pitchFamily="34" charset="-122"/>
                        </a:rPr>
                        <a:t>92.94</a:t>
                      </a:r>
                      <a:endParaRPr lang="zh-CN" sz="1200" b="0" dirty="0">
                        <a:ln>
                          <a:noFill/>
                        </a:ln>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0" dirty="0">
                          <a:ln>
                            <a:noFill/>
                          </a:ln>
                          <a:solidFill>
                            <a:schemeClr val="tx1"/>
                          </a:solidFill>
                          <a:effectLst/>
                          <a:latin typeface="微软雅黑" panose="020B0503020204020204" pitchFamily="34" charset="-122"/>
                          <a:ea typeface="微软雅黑" panose="020B0503020204020204" pitchFamily="34" charset="-122"/>
                        </a:rPr>
                        <a:t>2.46</a:t>
                      </a:r>
                      <a:endParaRPr lang="zh-CN" sz="1200" b="0" dirty="0">
                        <a:ln>
                          <a:noFill/>
                        </a:ln>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2223463998"/>
                  </a:ext>
                </a:extLst>
              </a:tr>
              <a:tr h="228970">
                <a:tc>
                  <a:txBody>
                    <a:bodyPr/>
                    <a:lstStyle/>
                    <a:p>
                      <a:pPr algn="ctr">
                        <a:lnSpc>
                          <a:spcPts val="2000"/>
                        </a:lnSpc>
                      </a:pPr>
                      <a:r>
                        <a:rPr lang="zh-CN" sz="1200" b="0">
                          <a:ln>
                            <a:noFill/>
                          </a:ln>
                          <a:solidFill>
                            <a:schemeClr val="tx1"/>
                          </a:solidFill>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zh-CN" sz="1200" b="0">
                          <a:ln>
                            <a:noFill/>
                          </a:ln>
                          <a:solidFill>
                            <a:schemeClr val="tx1"/>
                          </a:solidFill>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zh-CN" sz="1200" b="0">
                          <a:ln>
                            <a:noFill/>
                          </a:ln>
                          <a:solidFill>
                            <a:schemeClr val="tx1"/>
                          </a:solidFill>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zh-CN" sz="1200" b="0" dirty="0">
                          <a:ln>
                            <a:noFill/>
                          </a:ln>
                          <a:solidFill>
                            <a:schemeClr val="tx1"/>
                          </a:solidFill>
                          <a:effectLst/>
                          <a:latin typeface="微软雅黑" panose="020B0503020204020204" pitchFamily="34" charset="-122"/>
                          <a:ea typeface="微软雅黑" panose="020B0503020204020204" pitchFamily="34" charset="-122"/>
                        </a:rPr>
                        <a:t>√</a:t>
                      </a:r>
                    </a:p>
                  </a:txBody>
                  <a:tcPr marL="68580" marR="68580" marT="0" marB="0" anchor="ctr">
                    <a:solidFill>
                      <a:srgbClr val="D9D9D9"/>
                    </a:solidFill>
                  </a:tcPr>
                </a:tc>
                <a:tc>
                  <a:txBody>
                    <a:bodyPr/>
                    <a:lstStyle/>
                    <a:p>
                      <a:pPr algn="ctr">
                        <a:lnSpc>
                          <a:spcPts val="2000"/>
                        </a:lnSpc>
                      </a:pPr>
                      <a:r>
                        <a:rPr lang="en-US" sz="1200" b="1" dirty="0">
                          <a:ln>
                            <a:noFill/>
                          </a:ln>
                          <a:solidFill>
                            <a:schemeClr val="tx1"/>
                          </a:solidFill>
                          <a:effectLst/>
                          <a:latin typeface="微软雅黑" panose="020B0503020204020204" pitchFamily="34" charset="-122"/>
                          <a:ea typeface="微软雅黑" panose="020B0503020204020204" pitchFamily="34" charset="-122"/>
                        </a:rPr>
                        <a:t>94.02</a:t>
                      </a:r>
                      <a:endParaRPr lang="zh-CN" sz="1200" b="1" dirty="0">
                        <a:ln>
                          <a:noFill/>
                        </a:ln>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ln>
                            <a:noFill/>
                          </a:ln>
                          <a:solidFill>
                            <a:schemeClr val="tx1"/>
                          </a:solidFill>
                          <a:effectLst/>
                          <a:latin typeface="微软雅黑" panose="020B0503020204020204" pitchFamily="34" charset="-122"/>
                          <a:ea typeface="微软雅黑" panose="020B0503020204020204" pitchFamily="34" charset="-122"/>
                        </a:rPr>
                        <a:t>2.21</a:t>
                      </a:r>
                      <a:endParaRPr lang="zh-CN" sz="1200" b="1" dirty="0">
                        <a:ln>
                          <a:noFill/>
                        </a:ln>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2281486146"/>
                  </a:ext>
                </a:extLst>
              </a:tr>
            </a:tbl>
          </a:graphicData>
        </a:graphic>
      </p:graphicFrame>
      <p:pic>
        <p:nvPicPr>
          <p:cNvPr id="22" name="图片 21">
            <a:extLst>
              <a:ext uri="{FF2B5EF4-FFF2-40B4-BE49-F238E27FC236}">
                <a16:creationId xmlns:a16="http://schemas.microsoft.com/office/drawing/2014/main" id="{2684DEDE-ACAB-42A5-EE87-C72F655F935A}"/>
              </a:ext>
            </a:extLst>
          </p:cNvPr>
          <p:cNvPicPr>
            <a:picLocks noChangeAspect="1"/>
          </p:cNvPicPr>
          <p:nvPr/>
        </p:nvPicPr>
        <p:blipFill>
          <a:blip r:embed="rId9" cstate="print">
            <a:extLst>
              <a:ext uri="{BEBA8EAE-BF5A-486C-A8C5-ECC9F3942E4B}">
                <a14:imgProps xmlns:a14="http://schemas.microsoft.com/office/drawing/2010/main">
                  <a14:imgLayer r:embed="rId10">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spTree>
    <p:custDataLst>
      <p:tags r:id="rId1"/>
    </p:custDataLst>
    <p:extLst>
      <p:ext uri="{BB962C8B-B14F-4D97-AF65-F5344CB8AC3E}">
        <p14:creationId xmlns:p14="http://schemas.microsoft.com/office/powerpoint/2010/main" val="1651213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BD017DFC-43CD-5360-B4FA-961EBC2499DA}"/>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56A2B0C5-C58C-C460-5846-D61C1830EDB9}"/>
              </a:ext>
            </a:extLst>
          </p:cNvPr>
          <p:cNvSpPr>
            <a:spLocks noChangeArrowheads="1"/>
          </p:cNvSpPr>
          <p:nvPr>
            <p:custDataLst>
              <p:tags r:id="rId3"/>
            </p:custDataLst>
          </p:nvPr>
        </p:nvSpPr>
        <p:spPr bwMode="auto">
          <a:xfrm>
            <a:off x="-32157" y="1856997"/>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2D</a:t>
            </a:r>
            <a:r>
              <a:rPr lang="zh-CN" altLang="en-US"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肝脏肿瘤分割</a:t>
            </a:r>
          </a:p>
        </p:txBody>
      </p:sp>
      <p:sp>
        <p:nvSpPr>
          <p:cNvPr id="10" name="MH_SubTitle_1">
            <a:extLst>
              <a:ext uri="{FF2B5EF4-FFF2-40B4-BE49-F238E27FC236}">
                <a16:creationId xmlns:a16="http://schemas.microsoft.com/office/drawing/2014/main" id="{CA5CA5D1-35CA-AED9-A2DD-1E72EA87E7C1}"/>
              </a:ext>
            </a:extLst>
          </p:cNvPr>
          <p:cNvSpPr>
            <a:spLocks noChangeArrowheads="1"/>
          </p:cNvSpPr>
          <p:nvPr>
            <p:custDataLst>
              <p:tags r:id="rId4"/>
            </p:custDataLst>
          </p:nvPr>
        </p:nvSpPr>
        <p:spPr bwMode="auto">
          <a:xfrm>
            <a:off x="-32157" y="2529433"/>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noProof="1">
                <a:solidFill>
                  <a:schemeClr val="bg1"/>
                </a:solidFill>
                <a:ea typeface="微软雅黑" panose="020B0503020204020204" pitchFamily="34" charset="-122"/>
                <a:sym typeface="Arial" panose="020B0604020202020204" pitchFamily="34" charset="0"/>
              </a:rPr>
              <a:t>3D</a:t>
            </a:r>
            <a:r>
              <a:rPr lang="zh-CN" altLang="en-US" sz="1400" b="1" noProof="1">
                <a:solidFill>
                  <a:schemeClr val="bg1"/>
                </a:solidFill>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584C2750-A43D-A2E3-140B-05727254989D}"/>
              </a:ext>
            </a:extLst>
          </p:cNvPr>
          <p:cNvSpPr>
            <a:spLocks noChangeArrowheads="1"/>
          </p:cNvSpPr>
          <p:nvPr>
            <p:custDataLst>
              <p:tags r:id="rId5"/>
            </p:custDataLst>
          </p:nvPr>
        </p:nvSpPr>
        <p:spPr bwMode="auto">
          <a:xfrm>
            <a:off x="-32157" y="3201869"/>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肝脏肿瘤辅助诊断</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endParaRPr>
          </a:p>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系统</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设计</a:t>
            </a:r>
          </a:p>
        </p:txBody>
      </p:sp>
      <p:sp>
        <p:nvSpPr>
          <p:cNvPr id="12" name="MH_SubTitle_1">
            <a:extLst>
              <a:ext uri="{FF2B5EF4-FFF2-40B4-BE49-F238E27FC236}">
                <a16:creationId xmlns:a16="http://schemas.microsoft.com/office/drawing/2014/main" id="{CABCED6E-A4E2-905E-3DE1-5F6AE4433700}"/>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灯片编号占位符 1">
            <a:extLst>
              <a:ext uri="{FF2B5EF4-FFF2-40B4-BE49-F238E27FC236}">
                <a16:creationId xmlns:a16="http://schemas.microsoft.com/office/drawing/2014/main" id="{A612698A-17A0-3C0B-7188-62FD47D111C6}"/>
              </a:ext>
            </a:extLst>
          </p:cNvPr>
          <p:cNvSpPr>
            <a:spLocks noGrp="1"/>
          </p:cNvSpPr>
          <p:nvPr>
            <p:ph type="sldNum" sz="quarter" idx="12"/>
          </p:nvPr>
        </p:nvSpPr>
        <p:spPr/>
        <p:txBody>
          <a:bodyPr/>
          <a:lstStyle/>
          <a:p>
            <a:fld id="{D2EFEC80-C177-4EEF-9320-A00DE3C9E654}" type="slidenum">
              <a:rPr lang="en-US" altLang="zh-CN" smtClean="0"/>
              <a:t>18</a:t>
            </a:fld>
            <a:endParaRPr lang="zh-CN" altLang="en-US"/>
          </a:p>
        </p:txBody>
      </p:sp>
      <p:sp>
        <p:nvSpPr>
          <p:cNvPr id="13" name="矩形 12">
            <a:extLst>
              <a:ext uri="{FF2B5EF4-FFF2-40B4-BE49-F238E27FC236}">
                <a16:creationId xmlns:a16="http://schemas.microsoft.com/office/drawing/2014/main" id="{A9BC48C6-BEF1-9B1F-DE90-A15D2FF7F05E}"/>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Calibri" panose="020F0502020204030204"/>
                <a:ea typeface="宋体" panose="02010600030101010101" pitchFamily="2" charset="-122"/>
              </a:rPr>
              <a:t>2</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6" name="矩形 15">
            <a:extLst>
              <a:ext uri="{FF2B5EF4-FFF2-40B4-BE49-F238E27FC236}">
                <a16:creationId xmlns:a16="http://schemas.microsoft.com/office/drawing/2014/main" id="{15163FEF-CCE3-8399-07F4-036E0B3FE3F8}"/>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实验分析</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5" name="矩形 14">
            <a:extLst>
              <a:ext uri="{FF2B5EF4-FFF2-40B4-BE49-F238E27FC236}">
                <a16:creationId xmlns:a16="http://schemas.microsoft.com/office/drawing/2014/main" id="{125BAFB4-54A8-E810-90D5-A25C62074858}"/>
              </a:ext>
            </a:extLst>
          </p:cNvPr>
          <p:cNvSpPr/>
          <p:nvPr/>
        </p:nvSpPr>
        <p:spPr bwMode="auto">
          <a:xfrm>
            <a:off x="1835368" y="627534"/>
            <a:ext cx="1080000" cy="430484"/>
          </a:xfrm>
          <a:prstGeom prst="rect">
            <a:avLst/>
          </a:prstGeom>
          <a:noFill/>
          <a:ln w="12700">
            <a:solidFill>
              <a:schemeClr val="accent1">
                <a:lumMod val="40000"/>
                <a:lumOff val="60000"/>
              </a:schemeClr>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lumMod val="20000"/>
                    <a:lumOff val="80000"/>
                  </a:schemeClr>
                </a:solidFill>
                <a:latin typeface="微软雅黑" panose="020B0503020204020204" pitchFamily="34" charset="-122"/>
                <a:ea typeface="微软雅黑" panose="020B0503020204020204" pitchFamily="34" charset="-122"/>
              </a:rPr>
              <a:t>对比实验</a:t>
            </a:r>
            <a:endParaRPr lang="en-US" altLang="zh-CN" sz="1400"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24066B57-3415-7A8B-1933-7728CE94385E}"/>
              </a:ext>
            </a:extLst>
          </p:cNvPr>
          <p:cNvSpPr/>
          <p:nvPr/>
        </p:nvSpPr>
        <p:spPr bwMode="auto">
          <a:xfrm>
            <a:off x="3122598" y="627534"/>
            <a:ext cx="1080000" cy="430484"/>
          </a:xfrm>
          <a:prstGeom prst="rect">
            <a:avLst/>
          </a:prstGeom>
          <a:noFill/>
          <a:ln w="12700">
            <a:solidFill>
              <a:schemeClr val="accent1">
                <a:lumMod val="40000"/>
                <a:lumOff val="60000"/>
              </a:schemeClr>
            </a:solidFill>
            <a:prstDash val="dash"/>
          </a:ln>
        </p:spPr>
        <p:txBody>
          <a:bodyPr wrap="square" lIns="180000" tIns="72000" rIns="180000" bIns="72000" rtlCol="0" anchor="ctr">
            <a:spAutoFit/>
          </a:bodyPr>
          <a:lstStyle/>
          <a:p>
            <a:pPr algn="ctr">
              <a:lnSpc>
                <a:spcPct val="150000"/>
              </a:lnSpc>
            </a:pPr>
            <a:r>
              <a:rPr lang="zh-CN" altLang="en-US" sz="1400">
                <a:solidFill>
                  <a:schemeClr val="tx2">
                    <a:lumMod val="20000"/>
                    <a:lumOff val="80000"/>
                  </a:schemeClr>
                </a:solidFill>
                <a:latin typeface="微软雅黑" panose="020B0503020204020204" pitchFamily="34" charset="-122"/>
                <a:ea typeface="微软雅黑" panose="020B0503020204020204" pitchFamily="34" charset="-122"/>
              </a:rPr>
              <a:t>消融实验</a:t>
            </a:r>
            <a:endParaRPr lang="en-US" altLang="zh-CN" sz="1400"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A8AEBCF5-E71D-E956-9A19-F6ED357443A8}"/>
              </a:ext>
            </a:extLst>
          </p:cNvPr>
          <p:cNvSpPr/>
          <p:nvPr/>
        </p:nvSpPr>
        <p:spPr bwMode="auto">
          <a:xfrm>
            <a:off x="4409828" y="627534"/>
            <a:ext cx="1080000" cy="430484"/>
          </a:xfrm>
          <a:prstGeom prst="rect">
            <a:avLst/>
          </a:prstGeom>
          <a:solidFill>
            <a:srgbClr val="EDF2F8"/>
          </a:solid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rPr>
              <a:t>泛化实验</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7A1AF7CA-F760-594C-3764-5BEA110B386A}"/>
              </a:ext>
            </a:extLst>
          </p:cNvPr>
          <p:cNvSpPr/>
          <p:nvPr/>
        </p:nvSpPr>
        <p:spPr bwMode="auto">
          <a:xfrm>
            <a:off x="5697058" y="627534"/>
            <a:ext cx="1260000" cy="432000"/>
          </a:xfrm>
          <a:prstGeom prst="rect">
            <a:avLst/>
          </a:prstGeom>
          <a:no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rPr>
              <a:t>半监督实验</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A19D738B-B30A-020F-B9BF-B86C9DBF7B07}"/>
              </a:ext>
            </a:extLst>
          </p:cNvPr>
          <p:cNvSpPr/>
          <p:nvPr/>
        </p:nvSpPr>
        <p:spPr bwMode="auto">
          <a:xfrm>
            <a:off x="7164288" y="627534"/>
            <a:ext cx="1620000" cy="432000"/>
          </a:xfrm>
          <a:prstGeom prst="rect">
            <a:avLst/>
          </a:prstGeom>
          <a:no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rPr>
              <a:t>通道数对比实验</a:t>
            </a:r>
            <a:endParaRPr lang="en-US" altLang="zh-CN" sz="1400" dirty="0">
              <a:solidFill>
                <a:schemeClr val="tx2"/>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575AE609-58AB-8764-DA57-974BAF27C0AE}"/>
              </a:ext>
            </a:extLst>
          </p:cNvPr>
          <p:cNvGraphicFramePr>
            <a:graphicFrameLocks noGrp="1"/>
          </p:cNvGraphicFramePr>
          <p:nvPr>
            <p:extLst>
              <p:ext uri="{D42A27DB-BD31-4B8C-83A1-F6EECF244321}">
                <p14:modId xmlns:p14="http://schemas.microsoft.com/office/powerpoint/2010/main" val="1969966784"/>
              </p:ext>
            </p:extLst>
          </p:nvPr>
        </p:nvGraphicFramePr>
        <p:xfrm>
          <a:off x="1835368" y="4043715"/>
          <a:ext cx="6948921" cy="920009"/>
        </p:xfrm>
        <a:graphic>
          <a:graphicData uri="http://schemas.openxmlformats.org/drawingml/2006/table">
            <a:tbl>
              <a:tblPr firstRow="1" firstCol="1" bandRow="1">
                <a:tableStyleId>{5C22544A-7EE6-4342-B048-85BDC9FD1C3A}</a:tableStyleId>
              </a:tblPr>
              <a:tblGrid>
                <a:gridCol w="1688515">
                  <a:extLst>
                    <a:ext uri="{9D8B030D-6E8A-4147-A177-3AD203B41FA5}">
                      <a16:colId xmlns:a16="http://schemas.microsoft.com/office/drawing/2014/main" val="2848626718"/>
                    </a:ext>
                  </a:extLst>
                </a:gridCol>
                <a:gridCol w="896688">
                  <a:extLst>
                    <a:ext uri="{9D8B030D-6E8A-4147-A177-3AD203B41FA5}">
                      <a16:colId xmlns:a16="http://schemas.microsoft.com/office/drawing/2014/main" val="3509679761"/>
                    </a:ext>
                  </a:extLst>
                </a:gridCol>
                <a:gridCol w="880175">
                  <a:extLst>
                    <a:ext uri="{9D8B030D-6E8A-4147-A177-3AD203B41FA5}">
                      <a16:colId xmlns:a16="http://schemas.microsoft.com/office/drawing/2014/main" val="3699904355"/>
                    </a:ext>
                  </a:extLst>
                </a:gridCol>
                <a:gridCol w="896688">
                  <a:extLst>
                    <a:ext uri="{9D8B030D-6E8A-4147-A177-3AD203B41FA5}">
                      <a16:colId xmlns:a16="http://schemas.microsoft.com/office/drawing/2014/main" val="3301319488"/>
                    </a:ext>
                  </a:extLst>
                </a:gridCol>
                <a:gridCol w="896688">
                  <a:extLst>
                    <a:ext uri="{9D8B030D-6E8A-4147-A177-3AD203B41FA5}">
                      <a16:colId xmlns:a16="http://schemas.microsoft.com/office/drawing/2014/main" val="2039663976"/>
                    </a:ext>
                  </a:extLst>
                </a:gridCol>
                <a:gridCol w="880175">
                  <a:extLst>
                    <a:ext uri="{9D8B030D-6E8A-4147-A177-3AD203B41FA5}">
                      <a16:colId xmlns:a16="http://schemas.microsoft.com/office/drawing/2014/main" val="496716741"/>
                    </a:ext>
                  </a:extLst>
                </a:gridCol>
                <a:gridCol w="809992">
                  <a:extLst>
                    <a:ext uri="{9D8B030D-6E8A-4147-A177-3AD203B41FA5}">
                      <a16:colId xmlns:a16="http://schemas.microsoft.com/office/drawing/2014/main" val="4191418893"/>
                    </a:ext>
                  </a:extLst>
                </a:gridCol>
              </a:tblGrid>
              <a:tr h="153576">
                <a:tc rowSpan="2">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Method</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gridSpan="3">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covid19-ct-scans</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hMerge="1">
                  <a:txBody>
                    <a:bodyPr/>
                    <a:lstStyle/>
                    <a:p>
                      <a:endParaRPr lang="zh-CN" altLang="en-US"/>
                    </a:p>
                  </a:txBody>
                  <a:tcPr/>
                </a:tc>
                <a:tc hMerge="1">
                  <a:txBody>
                    <a:bodyPr/>
                    <a:lstStyle/>
                    <a:p>
                      <a:endParaRPr lang="zh-CN" altLang="en-US"/>
                    </a:p>
                  </a:txBody>
                  <a:tcPr/>
                </a:tc>
                <a:tc gridSpan="3">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MSD-Pancreas</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37555879"/>
                  </a:ext>
                </a:extLst>
              </a:tr>
              <a:tr h="239732">
                <a:tc vMerge="1">
                  <a:txBody>
                    <a:bodyPr/>
                    <a:lstStyle/>
                    <a:p>
                      <a:endParaRPr lang="zh-CN" altLang="en-US"/>
                    </a:p>
                  </a:txBody>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DICE(%)</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RVD(%)</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SE(%)</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DICE(%)</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RVD(%)</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SE(%)</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754166746"/>
                  </a:ext>
                </a:extLst>
              </a:tr>
              <a:tr h="153576">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Vox2Vox</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91.86</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6.55</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89.95</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79.76</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9.14</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78.38</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1966069416"/>
                  </a:ext>
                </a:extLst>
              </a:tr>
              <a:tr h="153576">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Ours</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93.78</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4.97</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91.06</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83.44</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6.65</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82.81</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142414059"/>
                  </a:ext>
                </a:extLst>
              </a:tr>
            </a:tbl>
          </a:graphicData>
        </a:graphic>
      </p:graphicFrame>
      <p:pic>
        <p:nvPicPr>
          <p:cNvPr id="17" name="图形 13">
            <a:extLst>
              <a:ext uri="{FF2B5EF4-FFF2-40B4-BE49-F238E27FC236}">
                <a16:creationId xmlns:a16="http://schemas.microsoft.com/office/drawing/2014/main" id="{9697DF08-884A-4349-2354-177F9146873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44904" y="1112649"/>
            <a:ext cx="4489848" cy="2895745"/>
          </a:xfrm>
          <a:prstGeom prst="rect">
            <a:avLst/>
          </a:prstGeom>
        </p:spPr>
      </p:pic>
      <p:pic>
        <p:nvPicPr>
          <p:cNvPr id="22" name="图片 21">
            <a:extLst>
              <a:ext uri="{FF2B5EF4-FFF2-40B4-BE49-F238E27FC236}">
                <a16:creationId xmlns:a16="http://schemas.microsoft.com/office/drawing/2014/main" id="{8A54E731-6A9A-99D1-BF52-AF228CFB2599}"/>
              </a:ext>
            </a:extLst>
          </p:cNvPr>
          <p:cNvPicPr>
            <a:picLocks noChangeAspect="1"/>
          </p:cNvPicPr>
          <p:nvPr/>
        </p:nvPicPr>
        <p:blipFill>
          <a:blip r:embed="rId11" cstate="print">
            <a:extLst>
              <a:ext uri="{BEBA8EAE-BF5A-486C-A8C5-ECC9F3942E4B}">
                <a14:imgProps xmlns:a14="http://schemas.microsoft.com/office/drawing/2010/main">
                  <a14:imgLayer r:embed="rId12">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spTree>
    <p:custDataLst>
      <p:tags r:id="rId1"/>
    </p:custDataLst>
    <p:extLst>
      <p:ext uri="{BB962C8B-B14F-4D97-AF65-F5344CB8AC3E}">
        <p14:creationId xmlns:p14="http://schemas.microsoft.com/office/powerpoint/2010/main" val="3264943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CFF6A617-7CCD-55C5-3F81-70F25A92942C}"/>
              </a:ext>
            </a:extLst>
          </p:cNvPr>
          <p:cNvSpPr/>
          <p:nvPr/>
        </p:nvSpPr>
        <p:spPr bwMode="auto">
          <a:xfrm>
            <a:off x="5697058" y="628505"/>
            <a:ext cx="1260000" cy="432000"/>
          </a:xfrm>
          <a:prstGeom prst="rect">
            <a:avLst/>
          </a:prstGeom>
          <a:solidFill>
            <a:srgbClr val="EDF2F8"/>
          </a:solid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半监督实验</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BD017DFC-43CD-5360-B4FA-961EBC2499DA}"/>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56A2B0C5-C58C-C460-5846-D61C1830EDB9}"/>
              </a:ext>
            </a:extLst>
          </p:cNvPr>
          <p:cNvSpPr>
            <a:spLocks noChangeArrowheads="1"/>
          </p:cNvSpPr>
          <p:nvPr>
            <p:custDataLst>
              <p:tags r:id="rId3"/>
            </p:custDataLst>
          </p:nvPr>
        </p:nvSpPr>
        <p:spPr bwMode="auto">
          <a:xfrm>
            <a:off x="-32157" y="1856997"/>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2D</a:t>
            </a:r>
            <a:r>
              <a:rPr lang="zh-CN" altLang="en-US"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肝脏肿瘤分割</a:t>
            </a:r>
          </a:p>
        </p:txBody>
      </p:sp>
      <p:sp>
        <p:nvSpPr>
          <p:cNvPr id="10" name="MH_SubTitle_1">
            <a:extLst>
              <a:ext uri="{FF2B5EF4-FFF2-40B4-BE49-F238E27FC236}">
                <a16:creationId xmlns:a16="http://schemas.microsoft.com/office/drawing/2014/main" id="{CA5CA5D1-35CA-AED9-A2DD-1E72EA87E7C1}"/>
              </a:ext>
            </a:extLst>
          </p:cNvPr>
          <p:cNvSpPr>
            <a:spLocks noChangeArrowheads="1"/>
          </p:cNvSpPr>
          <p:nvPr>
            <p:custDataLst>
              <p:tags r:id="rId4"/>
            </p:custDataLst>
          </p:nvPr>
        </p:nvSpPr>
        <p:spPr bwMode="auto">
          <a:xfrm>
            <a:off x="-32157" y="2529433"/>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noProof="1">
                <a:solidFill>
                  <a:schemeClr val="bg1"/>
                </a:solidFill>
                <a:ea typeface="微软雅黑" panose="020B0503020204020204" pitchFamily="34" charset="-122"/>
                <a:sym typeface="Arial" panose="020B0604020202020204" pitchFamily="34" charset="0"/>
              </a:rPr>
              <a:t>3D</a:t>
            </a:r>
            <a:r>
              <a:rPr lang="zh-CN" altLang="en-US" sz="1400" b="1" noProof="1">
                <a:solidFill>
                  <a:schemeClr val="bg1"/>
                </a:solidFill>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584C2750-A43D-A2E3-140B-05727254989D}"/>
              </a:ext>
            </a:extLst>
          </p:cNvPr>
          <p:cNvSpPr>
            <a:spLocks noChangeArrowheads="1"/>
          </p:cNvSpPr>
          <p:nvPr>
            <p:custDataLst>
              <p:tags r:id="rId5"/>
            </p:custDataLst>
          </p:nvPr>
        </p:nvSpPr>
        <p:spPr bwMode="auto">
          <a:xfrm>
            <a:off x="-32157" y="3201869"/>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肝脏肿瘤辅助诊断</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endParaRPr>
          </a:p>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系统</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设计</a:t>
            </a:r>
          </a:p>
        </p:txBody>
      </p:sp>
      <p:sp>
        <p:nvSpPr>
          <p:cNvPr id="12" name="MH_SubTitle_1">
            <a:extLst>
              <a:ext uri="{FF2B5EF4-FFF2-40B4-BE49-F238E27FC236}">
                <a16:creationId xmlns:a16="http://schemas.microsoft.com/office/drawing/2014/main" id="{CABCED6E-A4E2-905E-3DE1-5F6AE4433700}"/>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灯片编号占位符 1">
            <a:extLst>
              <a:ext uri="{FF2B5EF4-FFF2-40B4-BE49-F238E27FC236}">
                <a16:creationId xmlns:a16="http://schemas.microsoft.com/office/drawing/2014/main" id="{A612698A-17A0-3C0B-7188-62FD47D111C6}"/>
              </a:ext>
            </a:extLst>
          </p:cNvPr>
          <p:cNvSpPr>
            <a:spLocks noGrp="1"/>
          </p:cNvSpPr>
          <p:nvPr>
            <p:ph type="sldNum" sz="quarter" idx="12"/>
          </p:nvPr>
        </p:nvSpPr>
        <p:spPr/>
        <p:txBody>
          <a:bodyPr/>
          <a:lstStyle/>
          <a:p>
            <a:fld id="{D2EFEC80-C177-4EEF-9320-A00DE3C9E654}" type="slidenum">
              <a:rPr lang="en-US" altLang="zh-CN" smtClean="0"/>
              <a:t>19</a:t>
            </a:fld>
            <a:endParaRPr lang="zh-CN" altLang="en-US"/>
          </a:p>
        </p:txBody>
      </p:sp>
      <p:sp>
        <p:nvSpPr>
          <p:cNvPr id="13" name="矩形 12">
            <a:extLst>
              <a:ext uri="{FF2B5EF4-FFF2-40B4-BE49-F238E27FC236}">
                <a16:creationId xmlns:a16="http://schemas.microsoft.com/office/drawing/2014/main" id="{A9BC48C6-BEF1-9B1F-DE90-A15D2FF7F05E}"/>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Calibri" panose="020F0502020204030204"/>
                <a:ea typeface="宋体" panose="02010600030101010101" pitchFamily="2" charset="-122"/>
              </a:rPr>
              <a:t>2</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6" name="矩形 15">
            <a:extLst>
              <a:ext uri="{FF2B5EF4-FFF2-40B4-BE49-F238E27FC236}">
                <a16:creationId xmlns:a16="http://schemas.microsoft.com/office/drawing/2014/main" id="{15163FEF-CCE3-8399-07F4-036E0B3FE3F8}"/>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实验分析</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5" name="矩形 14">
            <a:extLst>
              <a:ext uri="{FF2B5EF4-FFF2-40B4-BE49-F238E27FC236}">
                <a16:creationId xmlns:a16="http://schemas.microsoft.com/office/drawing/2014/main" id="{125BAFB4-54A8-E810-90D5-A25C62074858}"/>
              </a:ext>
            </a:extLst>
          </p:cNvPr>
          <p:cNvSpPr/>
          <p:nvPr/>
        </p:nvSpPr>
        <p:spPr bwMode="auto">
          <a:xfrm>
            <a:off x="1835368" y="627534"/>
            <a:ext cx="1080000" cy="430484"/>
          </a:xfrm>
          <a:prstGeom prst="rect">
            <a:avLst/>
          </a:prstGeom>
          <a:noFill/>
          <a:ln w="12700">
            <a:solidFill>
              <a:schemeClr val="accent1">
                <a:lumMod val="40000"/>
                <a:lumOff val="60000"/>
              </a:schemeClr>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lumMod val="20000"/>
                    <a:lumOff val="80000"/>
                  </a:schemeClr>
                </a:solidFill>
                <a:latin typeface="微软雅黑" panose="020B0503020204020204" pitchFamily="34" charset="-122"/>
                <a:ea typeface="微软雅黑" panose="020B0503020204020204" pitchFamily="34" charset="-122"/>
              </a:rPr>
              <a:t>对比实验</a:t>
            </a:r>
            <a:endParaRPr lang="en-US" altLang="zh-CN" sz="1400"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24066B57-3415-7A8B-1933-7728CE94385E}"/>
              </a:ext>
            </a:extLst>
          </p:cNvPr>
          <p:cNvSpPr/>
          <p:nvPr/>
        </p:nvSpPr>
        <p:spPr bwMode="auto">
          <a:xfrm>
            <a:off x="3122598" y="627534"/>
            <a:ext cx="1080000" cy="430484"/>
          </a:xfrm>
          <a:prstGeom prst="rect">
            <a:avLst/>
          </a:prstGeom>
          <a:noFill/>
          <a:ln w="12700">
            <a:solidFill>
              <a:schemeClr val="accent1">
                <a:lumMod val="40000"/>
                <a:lumOff val="60000"/>
              </a:schemeClr>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lumMod val="20000"/>
                    <a:lumOff val="80000"/>
                  </a:schemeClr>
                </a:solidFill>
                <a:latin typeface="微软雅黑" panose="020B0503020204020204" pitchFamily="34" charset="-122"/>
                <a:ea typeface="微软雅黑" panose="020B0503020204020204" pitchFamily="34" charset="-122"/>
              </a:rPr>
              <a:t>消融实验</a:t>
            </a:r>
            <a:endParaRPr lang="en-US" altLang="zh-CN" sz="1400"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A8AEBCF5-E71D-E956-9A19-F6ED357443A8}"/>
              </a:ext>
            </a:extLst>
          </p:cNvPr>
          <p:cNvSpPr/>
          <p:nvPr/>
        </p:nvSpPr>
        <p:spPr bwMode="auto">
          <a:xfrm>
            <a:off x="4409828" y="627534"/>
            <a:ext cx="1080000" cy="430484"/>
          </a:xfrm>
          <a:prstGeom prst="rect">
            <a:avLst/>
          </a:prstGeom>
          <a:noFill/>
          <a:ln w="12700">
            <a:solidFill>
              <a:schemeClr val="accent1">
                <a:lumMod val="40000"/>
                <a:lumOff val="60000"/>
              </a:schemeClr>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lumMod val="20000"/>
                    <a:lumOff val="80000"/>
                  </a:schemeClr>
                </a:solidFill>
                <a:latin typeface="微软雅黑" panose="020B0503020204020204" pitchFamily="34" charset="-122"/>
                <a:ea typeface="微软雅黑" panose="020B0503020204020204" pitchFamily="34" charset="-122"/>
              </a:rPr>
              <a:t>泛化实验</a:t>
            </a:r>
            <a:endParaRPr lang="en-US" altLang="zh-CN" sz="1400"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7A1AF7CA-F760-594C-3764-5BEA110B386A}"/>
              </a:ext>
            </a:extLst>
          </p:cNvPr>
          <p:cNvSpPr/>
          <p:nvPr/>
        </p:nvSpPr>
        <p:spPr bwMode="auto">
          <a:xfrm>
            <a:off x="5697058" y="627534"/>
            <a:ext cx="1260000" cy="432000"/>
          </a:xfrm>
          <a:prstGeom prst="rect">
            <a:avLst/>
          </a:prstGeom>
          <a:no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rPr>
              <a:t>半监督实验</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A19D738B-B30A-020F-B9BF-B86C9DBF7B07}"/>
              </a:ext>
            </a:extLst>
          </p:cNvPr>
          <p:cNvSpPr/>
          <p:nvPr/>
        </p:nvSpPr>
        <p:spPr bwMode="auto">
          <a:xfrm>
            <a:off x="7164288" y="627534"/>
            <a:ext cx="1620000" cy="432000"/>
          </a:xfrm>
          <a:prstGeom prst="rect">
            <a:avLst/>
          </a:prstGeom>
          <a:no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rPr>
              <a:t>通道数对比实验</a:t>
            </a:r>
            <a:endParaRPr lang="en-US" altLang="zh-CN" sz="1400" dirty="0">
              <a:solidFill>
                <a:schemeClr val="tx2"/>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087E0A96-B35F-E323-5439-D53EEE5A35B8}"/>
              </a:ext>
            </a:extLst>
          </p:cNvPr>
          <p:cNvGraphicFramePr>
            <a:graphicFrameLocks noGrp="1"/>
          </p:cNvGraphicFramePr>
          <p:nvPr>
            <p:extLst>
              <p:ext uri="{D42A27DB-BD31-4B8C-83A1-F6EECF244321}">
                <p14:modId xmlns:p14="http://schemas.microsoft.com/office/powerpoint/2010/main" val="1161117968"/>
              </p:ext>
            </p:extLst>
          </p:nvPr>
        </p:nvGraphicFramePr>
        <p:xfrm>
          <a:off x="1835368" y="1711397"/>
          <a:ext cx="6948918" cy="2068072"/>
        </p:xfrm>
        <a:graphic>
          <a:graphicData uri="http://schemas.openxmlformats.org/drawingml/2006/table">
            <a:tbl>
              <a:tblPr firstRow="1" firstCol="1" bandRow="1">
                <a:tableStyleId>{5C22544A-7EE6-4342-B048-85BDC9FD1C3A}</a:tableStyleId>
              </a:tblPr>
              <a:tblGrid>
                <a:gridCol w="1331413">
                  <a:extLst>
                    <a:ext uri="{9D8B030D-6E8A-4147-A177-3AD203B41FA5}">
                      <a16:colId xmlns:a16="http://schemas.microsoft.com/office/drawing/2014/main" val="708198240"/>
                    </a:ext>
                  </a:extLst>
                </a:gridCol>
                <a:gridCol w="932545">
                  <a:extLst>
                    <a:ext uri="{9D8B030D-6E8A-4147-A177-3AD203B41FA5}">
                      <a16:colId xmlns:a16="http://schemas.microsoft.com/office/drawing/2014/main" val="820073187"/>
                    </a:ext>
                  </a:extLst>
                </a:gridCol>
                <a:gridCol w="932545">
                  <a:extLst>
                    <a:ext uri="{9D8B030D-6E8A-4147-A177-3AD203B41FA5}">
                      <a16:colId xmlns:a16="http://schemas.microsoft.com/office/drawing/2014/main" val="4022468433"/>
                    </a:ext>
                  </a:extLst>
                </a:gridCol>
                <a:gridCol w="771330">
                  <a:extLst>
                    <a:ext uri="{9D8B030D-6E8A-4147-A177-3AD203B41FA5}">
                      <a16:colId xmlns:a16="http://schemas.microsoft.com/office/drawing/2014/main" val="3400925628"/>
                    </a:ext>
                  </a:extLst>
                </a:gridCol>
                <a:gridCol w="771330">
                  <a:extLst>
                    <a:ext uri="{9D8B030D-6E8A-4147-A177-3AD203B41FA5}">
                      <a16:colId xmlns:a16="http://schemas.microsoft.com/office/drawing/2014/main" val="4053865800"/>
                    </a:ext>
                  </a:extLst>
                </a:gridCol>
                <a:gridCol w="772720">
                  <a:extLst>
                    <a:ext uri="{9D8B030D-6E8A-4147-A177-3AD203B41FA5}">
                      <a16:colId xmlns:a16="http://schemas.microsoft.com/office/drawing/2014/main" val="25122504"/>
                    </a:ext>
                  </a:extLst>
                </a:gridCol>
                <a:gridCol w="826921">
                  <a:extLst>
                    <a:ext uri="{9D8B030D-6E8A-4147-A177-3AD203B41FA5}">
                      <a16:colId xmlns:a16="http://schemas.microsoft.com/office/drawing/2014/main" val="2920723658"/>
                    </a:ext>
                  </a:extLst>
                </a:gridCol>
                <a:gridCol w="610114">
                  <a:extLst>
                    <a:ext uri="{9D8B030D-6E8A-4147-A177-3AD203B41FA5}">
                      <a16:colId xmlns:a16="http://schemas.microsoft.com/office/drawing/2014/main" val="3992423679"/>
                    </a:ext>
                  </a:extLst>
                </a:gridCol>
              </a:tblGrid>
              <a:tr h="397894">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Method</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Labeled</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Unlabeled</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DICE</a:t>
                      </a:r>
                      <a:endParaRPr lang="zh-CN" sz="1200" dirty="0">
                        <a:effectLst/>
                        <a:latin typeface="微软雅黑" panose="020B0503020204020204" pitchFamily="34" charset="-122"/>
                        <a:ea typeface="微软雅黑" panose="020B0503020204020204" pitchFamily="34" charset="-122"/>
                      </a:endParaRPr>
                    </a:p>
                    <a:p>
                      <a:pPr algn="ctr">
                        <a:lnSpc>
                          <a:spcPts val="2000"/>
                        </a:lnSpc>
                      </a:pPr>
                      <a:r>
                        <a:rPr lang="en-US" sz="1200" dirty="0">
                          <a:effectLst/>
                          <a:latin typeface="微软雅黑" panose="020B0503020204020204" pitchFamily="34" charset="-122"/>
                          <a:ea typeface="微软雅黑" panose="020B0503020204020204" pitchFamily="34" charset="-122"/>
                        </a:rPr>
                        <a:t>(%)</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VOE</a:t>
                      </a:r>
                      <a:endParaRPr lang="zh-CN" sz="1200" dirty="0">
                        <a:effectLst/>
                        <a:latin typeface="微软雅黑" panose="020B0503020204020204" pitchFamily="34" charset="-122"/>
                        <a:ea typeface="微软雅黑" panose="020B0503020204020204" pitchFamily="34" charset="-122"/>
                      </a:endParaRPr>
                    </a:p>
                    <a:p>
                      <a:pPr algn="ctr">
                        <a:lnSpc>
                          <a:spcPts val="2000"/>
                        </a:lnSpc>
                      </a:pPr>
                      <a:r>
                        <a:rPr lang="en-US" sz="1200" dirty="0">
                          <a:effectLst/>
                          <a:latin typeface="微软雅黑" panose="020B0503020204020204" pitchFamily="34" charset="-122"/>
                          <a:ea typeface="微软雅黑" panose="020B0503020204020204" pitchFamily="34" charset="-122"/>
                        </a:rPr>
                        <a:t>(%)</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SP</a:t>
                      </a:r>
                      <a:endParaRPr lang="zh-CN" sz="1200" dirty="0">
                        <a:effectLst/>
                        <a:latin typeface="微软雅黑" panose="020B0503020204020204" pitchFamily="34" charset="-122"/>
                        <a:ea typeface="微软雅黑" panose="020B0503020204020204" pitchFamily="34" charset="-122"/>
                      </a:endParaRPr>
                    </a:p>
                    <a:p>
                      <a:pPr algn="ctr">
                        <a:lnSpc>
                          <a:spcPts val="2000"/>
                        </a:lnSpc>
                      </a:pPr>
                      <a:r>
                        <a:rPr lang="en-US" sz="1200" dirty="0">
                          <a:effectLst/>
                          <a:latin typeface="微软雅黑" panose="020B0503020204020204" pitchFamily="34" charset="-122"/>
                          <a:ea typeface="微软雅黑" panose="020B0503020204020204" pitchFamily="34" charset="-122"/>
                        </a:rPr>
                        <a:t>(%)</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SE</a:t>
                      </a:r>
                      <a:endParaRPr lang="zh-CN" sz="1200" dirty="0">
                        <a:effectLst/>
                        <a:latin typeface="微软雅黑" panose="020B0503020204020204" pitchFamily="34" charset="-122"/>
                        <a:ea typeface="微软雅黑" panose="020B0503020204020204" pitchFamily="34" charset="-122"/>
                      </a:endParaRPr>
                    </a:p>
                    <a:p>
                      <a:pPr algn="ctr">
                        <a:lnSpc>
                          <a:spcPts val="2000"/>
                        </a:lnSpc>
                      </a:pPr>
                      <a:r>
                        <a:rPr lang="en-US" sz="1200" dirty="0">
                          <a:effectLst/>
                          <a:latin typeface="微软雅黑" panose="020B0503020204020204" pitchFamily="34" charset="-122"/>
                          <a:ea typeface="微软雅黑" panose="020B0503020204020204" pitchFamily="34" charset="-122"/>
                        </a:rPr>
                        <a:t>(%)</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ASD</a:t>
                      </a:r>
                      <a:endParaRPr lang="zh-CN" sz="1200" dirty="0">
                        <a:effectLst/>
                        <a:latin typeface="微软雅黑" panose="020B0503020204020204" pitchFamily="34" charset="-122"/>
                        <a:ea typeface="微软雅黑" panose="020B0503020204020204" pitchFamily="34" charset="-122"/>
                      </a:endParaRPr>
                    </a:p>
                    <a:p>
                      <a:pPr algn="ctr">
                        <a:lnSpc>
                          <a:spcPts val="2000"/>
                        </a:lnSpc>
                      </a:pPr>
                      <a:r>
                        <a:rPr lang="en-US" sz="1200" dirty="0">
                          <a:effectLst/>
                          <a:latin typeface="微软雅黑" panose="020B0503020204020204" pitchFamily="34" charset="-122"/>
                          <a:ea typeface="微软雅黑" panose="020B0503020204020204" pitchFamily="34" charset="-122"/>
                        </a:rPr>
                        <a:t>(mm)</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extLst>
                  <a:ext uri="{0D108BD9-81ED-4DB2-BD59-A6C34878D82A}">
                    <a16:rowId xmlns:a16="http://schemas.microsoft.com/office/drawing/2014/main" val="1658376201"/>
                  </a:ext>
                </a:extLst>
              </a:tr>
              <a:tr h="187674">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Vox2Vox</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100</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0</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93.09</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12.93</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95.39</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94.29</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2.29</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4285353586"/>
                  </a:ext>
                </a:extLst>
              </a:tr>
              <a:tr h="187674">
                <a:tc rowSpan="6">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FSGAN</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10</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90</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87.96</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20.22</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90.67</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89.64</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7.76</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580093516"/>
                  </a:ext>
                </a:extLst>
              </a:tr>
              <a:tr h="187674">
                <a:tc vMerge="1">
                  <a:txBody>
                    <a:bodyPr/>
                    <a:lstStyle/>
                    <a:p>
                      <a:endParaRPr lang="zh-CN" altLang="en-US"/>
                    </a:p>
                  </a:txBody>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20</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80</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91.68</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16.87</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93.78</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92.48</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4.88</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3589101399"/>
                  </a:ext>
                </a:extLst>
              </a:tr>
              <a:tr h="187674">
                <a:tc vMerge="1">
                  <a:txBody>
                    <a:bodyPr/>
                    <a:lstStyle/>
                    <a:p>
                      <a:endParaRPr lang="zh-CN" altLang="en-US"/>
                    </a:p>
                  </a:txBody>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30</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70</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solidFill>
                            <a:srgbClr val="C00000"/>
                          </a:solidFill>
                          <a:effectLst/>
                          <a:latin typeface="微软雅黑" panose="020B0503020204020204" pitchFamily="34" charset="-122"/>
                          <a:ea typeface="微软雅黑" panose="020B0503020204020204" pitchFamily="34" charset="-122"/>
                        </a:rPr>
                        <a:t>93.85</a:t>
                      </a:r>
                      <a:endParaRPr lang="zh-CN" sz="1200" dirty="0">
                        <a:solidFill>
                          <a:srgbClr val="C00000"/>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13.01</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95.33</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solidFill>
                            <a:srgbClr val="C00000"/>
                          </a:solidFill>
                          <a:effectLst/>
                          <a:latin typeface="微软雅黑" panose="020B0503020204020204" pitchFamily="34" charset="-122"/>
                          <a:ea typeface="微软雅黑" panose="020B0503020204020204" pitchFamily="34" charset="-122"/>
                        </a:rPr>
                        <a:t>94.32</a:t>
                      </a:r>
                      <a:endParaRPr lang="zh-CN" sz="1200" dirty="0">
                        <a:solidFill>
                          <a:srgbClr val="C00000"/>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2.98</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3852983199"/>
                  </a:ext>
                </a:extLst>
              </a:tr>
              <a:tr h="187674">
                <a:tc vMerge="1">
                  <a:txBody>
                    <a:bodyPr/>
                    <a:lstStyle/>
                    <a:p>
                      <a:endParaRPr lang="zh-CN" altLang="en-US"/>
                    </a:p>
                  </a:txBody>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40</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60</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94.02</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solidFill>
                            <a:srgbClr val="C00000"/>
                          </a:solidFill>
                          <a:effectLst/>
                          <a:latin typeface="微软雅黑" panose="020B0503020204020204" pitchFamily="34" charset="-122"/>
                          <a:ea typeface="微软雅黑" panose="020B0503020204020204" pitchFamily="34" charset="-122"/>
                        </a:rPr>
                        <a:t>11.39</a:t>
                      </a:r>
                      <a:endParaRPr lang="zh-CN" sz="1200" dirty="0">
                        <a:solidFill>
                          <a:srgbClr val="C00000"/>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solidFill>
                            <a:srgbClr val="C00000"/>
                          </a:solidFill>
                          <a:effectLst/>
                          <a:latin typeface="微软雅黑" panose="020B0503020204020204" pitchFamily="34" charset="-122"/>
                          <a:ea typeface="微软雅黑" panose="020B0503020204020204" pitchFamily="34" charset="-122"/>
                        </a:rPr>
                        <a:t>96.14</a:t>
                      </a:r>
                      <a:endParaRPr lang="zh-CN" sz="1200" dirty="0">
                        <a:solidFill>
                          <a:srgbClr val="C00000"/>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95.04</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solidFill>
                            <a:srgbClr val="C00000"/>
                          </a:solidFill>
                          <a:effectLst/>
                          <a:latin typeface="微软雅黑" panose="020B0503020204020204" pitchFamily="34" charset="-122"/>
                          <a:ea typeface="微软雅黑" panose="020B0503020204020204" pitchFamily="34" charset="-122"/>
                        </a:rPr>
                        <a:t>2.21</a:t>
                      </a:r>
                      <a:endParaRPr lang="zh-CN" sz="1200" dirty="0">
                        <a:solidFill>
                          <a:srgbClr val="C00000"/>
                        </a:solidFill>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488964866"/>
                  </a:ext>
                </a:extLst>
              </a:tr>
              <a:tr h="187674">
                <a:tc vMerge="1">
                  <a:txBody>
                    <a:bodyPr/>
                    <a:lstStyle/>
                    <a:p>
                      <a:endParaRPr lang="zh-CN" altLang="en-US"/>
                    </a:p>
                  </a:txBody>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50</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50</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94.15</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11.03</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96.38</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95.41</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2.06</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3704783287"/>
                  </a:ext>
                </a:extLst>
              </a:tr>
              <a:tr h="187674">
                <a:tc vMerge="1">
                  <a:txBody>
                    <a:bodyPr/>
                    <a:lstStyle/>
                    <a:p>
                      <a:endParaRPr lang="zh-CN" altLang="en-US"/>
                    </a:p>
                  </a:txBody>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60</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40</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94.20</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10.94</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96.43</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95.59</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2.02</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2678967477"/>
                  </a:ext>
                </a:extLst>
              </a:tr>
            </a:tbl>
          </a:graphicData>
        </a:graphic>
      </p:graphicFrame>
      <p:pic>
        <p:nvPicPr>
          <p:cNvPr id="23" name="图片 22">
            <a:extLst>
              <a:ext uri="{FF2B5EF4-FFF2-40B4-BE49-F238E27FC236}">
                <a16:creationId xmlns:a16="http://schemas.microsoft.com/office/drawing/2014/main" id="{CD7FE039-66CD-E954-A4A1-3E5C64749CD5}"/>
              </a:ext>
            </a:extLst>
          </p:cNvPr>
          <p:cNvPicPr>
            <a:picLocks noChangeAspect="1"/>
          </p:cNvPicPr>
          <p:nvPr/>
        </p:nvPicPr>
        <p:blipFill>
          <a:blip r:embed="rId9" cstate="print">
            <a:extLst>
              <a:ext uri="{BEBA8EAE-BF5A-486C-A8C5-ECC9F3942E4B}">
                <a14:imgProps xmlns:a14="http://schemas.microsoft.com/office/drawing/2010/main">
                  <a14:imgLayer r:embed="rId10">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spTree>
    <p:custDataLst>
      <p:tags r:id="rId1"/>
    </p:custDataLst>
    <p:extLst>
      <p:ext uri="{BB962C8B-B14F-4D97-AF65-F5344CB8AC3E}">
        <p14:creationId xmlns:p14="http://schemas.microsoft.com/office/powerpoint/2010/main" val="1200475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logo"/>
          <p:cNvPicPr>
            <a:picLocks noChangeAspect="1"/>
          </p:cNvPicPr>
          <p:nvPr/>
        </p:nvPicPr>
        <p:blipFill>
          <a:blip r:embed="rId9" cstate="print"/>
          <a:stretch>
            <a:fillRect/>
          </a:stretch>
        </p:blipFill>
        <p:spPr>
          <a:xfrm>
            <a:off x="7668215" y="451"/>
            <a:ext cx="1212850" cy="535305"/>
          </a:xfrm>
          <a:prstGeom prst="rect">
            <a:avLst/>
          </a:prstGeom>
        </p:spPr>
      </p:pic>
      <p:sp>
        <p:nvSpPr>
          <p:cNvPr id="17" name="矩形 16"/>
          <p:cNvSpPr/>
          <p:nvPr/>
        </p:nvSpPr>
        <p:spPr>
          <a:xfrm>
            <a:off x="0" y="5071561"/>
            <a:ext cx="9144000" cy="71755"/>
          </a:xfrm>
          <a:prstGeom prst="rect">
            <a:avLst/>
          </a:prstGeom>
          <a:solidFill>
            <a:srgbClr val="024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450"/>
            <a:ext cx="9144000" cy="843630"/>
          </a:xfrm>
          <a:prstGeom prst="rect">
            <a:avLst/>
          </a:prstGeom>
          <a:solidFill>
            <a:srgbClr val="024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logo"/>
          <p:cNvPicPr>
            <a:picLocks noChangeAspect="1"/>
          </p:cNvPicPr>
          <p:nvPr/>
        </p:nvPicPr>
        <p:blipFill>
          <a:blip r:embed="rId10" cstate="print"/>
          <a:stretch>
            <a:fillRect/>
          </a:stretch>
        </p:blipFill>
        <p:spPr>
          <a:xfrm>
            <a:off x="899746" y="93935"/>
            <a:ext cx="1512105" cy="668866"/>
          </a:xfrm>
          <a:prstGeom prst="rect">
            <a:avLst/>
          </a:prstGeom>
        </p:spPr>
      </p:pic>
      <p:sp>
        <p:nvSpPr>
          <p:cNvPr id="9" name="文本框 8"/>
          <p:cNvSpPr txBox="1"/>
          <p:nvPr/>
        </p:nvSpPr>
        <p:spPr>
          <a:xfrm>
            <a:off x="319679" y="1883378"/>
            <a:ext cx="1160134" cy="2062103"/>
          </a:xfrm>
          <a:prstGeom prst="rect">
            <a:avLst/>
          </a:prstGeom>
          <a:noFill/>
        </p:spPr>
        <p:txBody>
          <a:bodyPr wrap="square" rtlCol="0" anchor="t">
            <a:spAutoFit/>
          </a:bodyPr>
          <a:lstStyle/>
          <a:p>
            <a:pPr algn="ctr">
              <a:spcBef>
                <a:spcPct val="0"/>
              </a:spcBef>
              <a:buNone/>
            </a:pPr>
            <a:r>
              <a:rPr lang="zh-CN" altLang="en-US" sz="3200" b="1" dirty="0">
                <a:solidFill>
                  <a:srgbClr val="024379"/>
                </a:solidFill>
                <a:latin typeface="微软雅黑" panose="020B0503020204020204" pitchFamily="34" charset="-122"/>
                <a:ea typeface="微软雅黑" panose="020B0503020204020204" pitchFamily="34" charset="-122"/>
                <a:sym typeface="+mn-ea"/>
              </a:rPr>
              <a:t>目</a:t>
            </a:r>
            <a:endParaRPr lang="en-US" altLang="zh-CN" sz="3200" b="1" dirty="0">
              <a:solidFill>
                <a:srgbClr val="024379"/>
              </a:solidFill>
              <a:latin typeface="微软雅黑" panose="020B0503020204020204" pitchFamily="34" charset="-122"/>
              <a:ea typeface="微软雅黑" panose="020B0503020204020204" pitchFamily="34" charset="-122"/>
              <a:sym typeface="+mn-ea"/>
            </a:endParaRPr>
          </a:p>
          <a:p>
            <a:pPr algn="ctr">
              <a:spcBef>
                <a:spcPct val="0"/>
              </a:spcBef>
              <a:buNone/>
            </a:pPr>
            <a:endParaRPr lang="en-US" altLang="zh-CN" sz="3200" b="1" dirty="0">
              <a:solidFill>
                <a:srgbClr val="024379"/>
              </a:solidFill>
              <a:latin typeface="微软雅黑" panose="020B0503020204020204" pitchFamily="34" charset="-122"/>
              <a:ea typeface="微软雅黑" panose="020B0503020204020204" pitchFamily="34" charset="-122"/>
              <a:sym typeface="+mn-ea"/>
            </a:endParaRPr>
          </a:p>
          <a:p>
            <a:pPr algn="ctr">
              <a:spcBef>
                <a:spcPct val="0"/>
              </a:spcBef>
              <a:buNone/>
            </a:pPr>
            <a:endParaRPr lang="en-US" altLang="zh-CN" sz="3200" b="1" dirty="0">
              <a:solidFill>
                <a:srgbClr val="024379"/>
              </a:solidFill>
              <a:latin typeface="微软雅黑" panose="020B0503020204020204" pitchFamily="34" charset="-122"/>
              <a:ea typeface="微软雅黑" panose="020B0503020204020204" pitchFamily="34" charset="-122"/>
              <a:sym typeface="+mn-ea"/>
            </a:endParaRPr>
          </a:p>
          <a:p>
            <a:pPr algn="ctr">
              <a:spcBef>
                <a:spcPct val="0"/>
              </a:spcBef>
              <a:buNone/>
            </a:pPr>
            <a:r>
              <a:rPr lang="zh-CN" altLang="en-US" sz="3200" b="1" dirty="0">
                <a:solidFill>
                  <a:srgbClr val="024379"/>
                </a:solidFill>
                <a:latin typeface="微软雅黑" panose="020B0503020204020204" pitchFamily="34" charset="-122"/>
                <a:ea typeface="微软雅黑" panose="020B0503020204020204" pitchFamily="34" charset="-122"/>
                <a:sym typeface="+mn-ea"/>
              </a:rPr>
              <a:t>录</a:t>
            </a:r>
          </a:p>
        </p:txBody>
      </p:sp>
      <p:pic>
        <p:nvPicPr>
          <p:cNvPr id="13" name="图片 12" descr="C:\Users\Administrator\Desktop\banner1.jpgbanner1"/>
          <p:cNvPicPr>
            <a:picLocks noChangeAspect="1"/>
          </p:cNvPicPr>
          <p:nvPr/>
        </p:nvPicPr>
        <p:blipFill>
          <a:blip r:embed="rId11"/>
          <a:srcRect/>
          <a:stretch>
            <a:fillRect/>
          </a:stretch>
        </p:blipFill>
        <p:spPr>
          <a:xfrm rot="16200000">
            <a:off x="7451090" y="-854710"/>
            <a:ext cx="831215" cy="2555875"/>
          </a:xfrm>
          <a:prstGeom prst="rect">
            <a:avLst/>
          </a:prstGeom>
        </p:spPr>
      </p:pic>
      <p:sp>
        <p:nvSpPr>
          <p:cNvPr id="21" name="矩形 20"/>
          <p:cNvSpPr/>
          <p:nvPr/>
        </p:nvSpPr>
        <p:spPr>
          <a:xfrm>
            <a:off x="6516136" y="450"/>
            <a:ext cx="72005" cy="8436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436061" y="450"/>
            <a:ext cx="72005" cy="8436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347915" y="450"/>
            <a:ext cx="72005" cy="8436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p:cNvCxnSpPr/>
          <p:nvPr/>
        </p:nvCxnSpPr>
        <p:spPr>
          <a:xfrm>
            <a:off x="1443395" y="1682115"/>
            <a:ext cx="0" cy="2537460"/>
          </a:xfrm>
          <a:prstGeom prst="line">
            <a:avLst/>
          </a:prstGeom>
          <a:ln w="12700">
            <a:solidFill>
              <a:srgbClr val="035390"/>
            </a:solidFill>
          </a:ln>
        </p:spPr>
        <p:style>
          <a:lnRef idx="1">
            <a:schemeClr val="accent1"/>
          </a:lnRef>
          <a:fillRef idx="0">
            <a:schemeClr val="accent1"/>
          </a:fillRef>
          <a:effectRef idx="0">
            <a:schemeClr val="accent1"/>
          </a:effectRef>
          <a:fontRef idx="minor">
            <a:schemeClr val="tx1"/>
          </a:fontRef>
        </p:style>
      </p:cxnSp>
      <p:pic>
        <p:nvPicPr>
          <p:cNvPr id="4" name="图片 3" descr="C:\Users\Administrator\Desktop\abf035dc0294a7902a0c91fc2dd7c432.jpegabf035dc0294a7902a0c91fc2dd7c432"/>
          <p:cNvPicPr>
            <a:picLocks noChangeAspect="1"/>
          </p:cNvPicPr>
          <p:nvPr/>
        </p:nvPicPr>
        <p:blipFill rotWithShape="1">
          <a:blip r:embed="rId12"/>
          <a:srcRect/>
          <a:stretch>
            <a:fillRect/>
          </a:stretch>
        </p:blipFill>
        <p:spPr>
          <a:xfrm>
            <a:off x="3418840" y="-5080"/>
            <a:ext cx="2017395" cy="843915"/>
          </a:xfrm>
          <a:prstGeom prst="rect">
            <a:avLst/>
          </a:prstGeom>
        </p:spPr>
      </p:pic>
      <p:grpSp>
        <p:nvGrpSpPr>
          <p:cNvPr id="25" name="组合 24"/>
          <p:cNvGrpSpPr/>
          <p:nvPr/>
        </p:nvGrpSpPr>
        <p:grpSpPr>
          <a:xfrm>
            <a:off x="1838780" y="1269191"/>
            <a:ext cx="360412" cy="484611"/>
            <a:chOff x="3347864" y="1198729"/>
            <a:chExt cx="432048" cy="580933"/>
          </a:xfrm>
        </p:grpSpPr>
        <p:pic>
          <p:nvPicPr>
            <p:cNvPr id="28" name="图片 27"/>
            <p:cNvPicPr>
              <a:picLocks noChangeAspect="1"/>
            </p:cNvPicPr>
            <p:nvPr/>
          </p:nvPicPr>
          <p:blipFill rotWithShape="1">
            <a:blip r:embed="rId13" cstate="print">
              <a:extLst>
                <a:ext uri="{28A0092B-C50C-407E-A947-70E740481C1C}">
                  <a14:useLocalDpi xmlns:a14="http://schemas.microsoft.com/office/drawing/2010/main" val="0"/>
                </a:ext>
              </a:extLst>
            </a:blip>
            <a:srcRect l="14889" t="1" r="19420" b="849"/>
            <a:stretch>
              <a:fillRect/>
            </a:stretch>
          </p:blipFill>
          <p:spPr>
            <a:xfrm>
              <a:off x="3347864" y="1198729"/>
              <a:ext cx="432048" cy="580933"/>
            </a:xfrm>
            <a:prstGeom prst="rect">
              <a:avLst/>
            </a:prstGeom>
          </p:spPr>
        </p:pic>
        <p:sp>
          <p:nvSpPr>
            <p:cNvPr id="29" name="矩形 28"/>
            <p:cNvSpPr/>
            <p:nvPr/>
          </p:nvSpPr>
          <p:spPr>
            <a:xfrm>
              <a:off x="3439007" y="1304411"/>
              <a:ext cx="252000" cy="259227"/>
            </a:xfrm>
            <a:prstGeom prst="rect">
              <a:avLst/>
            </a:prstGeom>
            <a:solidFill>
              <a:srgbClr val="01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微软雅黑" panose="020B0503020204020204" pitchFamily="34" charset="-122"/>
                <a:ea typeface="微软雅黑" panose="020B0503020204020204" pitchFamily="34" charset="-122"/>
              </a:endParaRPr>
            </a:p>
          </p:txBody>
        </p:sp>
        <p:sp>
          <p:nvSpPr>
            <p:cNvPr id="30" name="矩形 29"/>
            <p:cNvSpPr/>
            <p:nvPr/>
          </p:nvSpPr>
          <p:spPr>
            <a:xfrm>
              <a:off x="3476807" y="1559403"/>
              <a:ext cx="180000" cy="72000"/>
            </a:xfrm>
            <a:prstGeom prst="rect">
              <a:avLst/>
            </a:prstGeom>
            <a:solidFill>
              <a:srgbClr val="01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微软雅黑" panose="020B0503020204020204" pitchFamily="34" charset="-122"/>
                <a:ea typeface="微软雅黑" panose="020B0503020204020204" pitchFamily="34" charset="-122"/>
              </a:endParaRPr>
            </a:p>
          </p:txBody>
        </p:sp>
      </p:grpSp>
      <p:sp>
        <p:nvSpPr>
          <p:cNvPr id="27" name="MH_SubTitle_1"/>
          <p:cNvSpPr>
            <a:spLocks noChangeArrowheads="1"/>
          </p:cNvSpPr>
          <p:nvPr>
            <p:custDataLst>
              <p:tags r:id="rId2"/>
            </p:custDataLst>
          </p:nvPr>
        </p:nvSpPr>
        <p:spPr bwMode="auto">
          <a:xfrm>
            <a:off x="2491641" y="1357607"/>
            <a:ext cx="41607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r>
              <a:rPr lang="en-US" altLang="zh-CN" sz="2000" b="1" noProof="1">
                <a:solidFill>
                  <a:srgbClr val="024379"/>
                </a:solidFill>
                <a:latin typeface="Arial" panose="020B0604020202020204" pitchFamily="34" charset="0"/>
                <a:ea typeface="微软雅黑" panose="020B0503020204020204" pitchFamily="34" charset="-122"/>
                <a:sym typeface="Arial" panose="020B0604020202020204" pitchFamily="34" charset="0"/>
              </a:rPr>
              <a:t>1.  </a:t>
            </a:r>
            <a:r>
              <a:rPr lang="zh-CN" altLang="en-US" sz="2000" b="1" noProof="1">
                <a:solidFill>
                  <a:srgbClr val="024379"/>
                </a:solidFill>
                <a:latin typeface="Arial" panose="020B0604020202020204" pitchFamily="34" charset="0"/>
                <a:ea typeface="微软雅黑" panose="020B0503020204020204" pitchFamily="34" charset="-122"/>
                <a:sym typeface="Arial" panose="020B0604020202020204" pitchFamily="34" charset="0"/>
              </a:rPr>
              <a:t>课题背景</a:t>
            </a:r>
          </a:p>
        </p:txBody>
      </p:sp>
      <p:grpSp>
        <p:nvGrpSpPr>
          <p:cNvPr id="32" name="组合 31"/>
          <p:cNvGrpSpPr/>
          <p:nvPr/>
        </p:nvGrpSpPr>
        <p:grpSpPr>
          <a:xfrm>
            <a:off x="1838780" y="1970758"/>
            <a:ext cx="360412" cy="484611"/>
            <a:chOff x="3347864" y="1198729"/>
            <a:chExt cx="432048" cy="580933"/>
          </a:xfrm>
        </p:grpSpPr>
        <p:pic>
          <p:nvPicPr>
            <p:cNvPr id="34" name="图片 33"/>
            <p:cNvPicPr>
              <a:picLocks noChangeAspect="1"/>
            </p:cNvPicPr>
            <p:nvPr/>
          </p:nvPicPr>
          <p:blipFill rotWithShape="1">
            <a:blip r:embed="rId13" cstate="print">
              <a:extLst>
                <a:ext uri="{28A0092B-C50C-407E-A947-70E740481C1C}">
                  <a14:useLocalDpi xmlns:a14="http://schemas.microsoft.com/office/drawing/2010/main" val="0"/>
                </a:ext>
              </a:extLst>
            </a:blip>
            <a:srcRect l="14889" t="1" r="19420" b="849"/>
            <a:stretch>
              <a:fillRect/>
            </a:stretch>
          </p:blipFill>
          <p:spPr>
            <a:xfrm>
              <a:off x="3347864" y="1198729"/>
              <a:ext cx="432048" cy="580933"/>
            </a:xfrm>
            <a:prstGeom prst="rect">
              <a:avLst/>
            </a:prstGeom>
          </p:spPr>
        </p:pic>
        <p:sp>
          <p:nvSpPr>
            <p:cNvPr id="35" name="矩形 34"/>
            <p:cNvSpPr/>
            <p:nvPr/>
          </p:nvSpPr>
          <p:spPr>
            <a:xfrm>
              <a:off x="3439007" y="1304411"/>
              <a:ext cx="252000" cy="259227"/>
            </a:xfrm>
            <a:prstGeom prst="rect">
              <a:avLst/>
            </a:prstGeom>
            <a:solidFill>
              <a:srgbClr val="01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微软雅黑" panose="020B0503020204020204" pitchFamily="34" charset="-122"/>
                <a:ea typeface="微软雅黑" panose="020B0503020204020204" pitchFamily="34" charset="-122"/>
              </a:endParaRPr>
            </a:p>
          </p:txBody>
        </p:sp>
        <p:sp>
          <p:nvSpPr>
            <p:cNvPr id="36" name="矩形 35"/>
            <p:cNvSpPr/>
            <p:nvPr/>
          </p:nvSpPr>
          <p:spPr>
            <a:xfrm>
              <a:off x="3476807" y="1559403"/>
              <a:ext cx="180000" cy="72000"/>
            </a:xfrm>
            <a:prstGeom prst="rect">
              <a:avLst/>
            </a:prstGeom>
            <a:solidFill>
              <a:srgbClr val="01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微软雅黑" panose="020B0503020204020204" pitchFamily="34" charset="-122"/>
                <a:ea typeface="微软雅黑" panose="020B0503020204020204" pitchFamily="34" charset="-122"/>
              </a:endParaRPr>
            </a:p>
          </p:txBody>
        </p:sp>
      </p:grpSp>
      <p:sp>
        <p:nvSpPr>
          <p:cNvPr id="33" name="MH_SubTitle_1"/>
          <p:cNvSpPr>
            <a:spLocks noChangeArrowheads="1"/>
          </p:cNvSpPr>
          <p:nvPr>
            <p:custDataLst>
              <p:tags r:id="rId3"/>
            </p:custDataLst>
          </p:nvPr>
        </p:nvSpPr>
        <p:spPr bwMode="auto">
          <a:xfrm>
            <a:off x="2491641" y="2059075"/>
            <a:ext cx="67319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r>
              <a:rPr lang="en-US" altLang="zh-CN" sz="2000" b="1" noProof="1">
                <a:solidFill>
                  <a:srgbClr val="024379"/>
                </a:solidFill>
                <a:latin typeface="Arial" panose="020B0604020202020204" pitchFamily="34" charset="0"/>
                <a:ea typeface="微软雅黑" panose="020B0503020204020204" pitchFamily="34" charset="-122"/>
                <a:sym typeface="Arial" panose="020B0604020202020204" pitchFamily="34" charset="0"/>
              </a:rPr>
              <a:t>2. </a:t>
            </a:r>
            <a:r>
              <a:rPr lang="zh-CN" altLang="en-US" sz="2000" b="1" noProof="1">
                <a:solidFill>
                  <a:srgbClr val="024379"/>
                </a:solidFill>
                <a:latin typeface="Arial" panose="020B0604020202020204" pitchFamily="34" charset="0"/>
                <a:ea typeface="微软雅黑" panose="020B0503020204020204" pitchFamily="34" charset="-122"/>
                <a:sym typeface="Arial" panose="020B0604020202020204" pitchFamily="34" charset="0"/>
              </a:rPr>
              <a:t>基于边缘信息融合的</a:t>
            </a:r>
            <a:r>
              <a:rPr lang="en-US" altLang="zh-CN" sz="2000" b="1" noProof="1">
                <a:solidFill>
                  <a:srgbClr val="024379"/>
                </a:solidFill>
                <a:latin typeface="Arial" panose="020B0604020202020204" pitchFamily="34" charset="0"/>
                <a:ea typeface="微软雅黑" panose="020B0503020204020204" pitchFamily="34" charset="-122"/>
                <a:sym typeface="Arial" panose="020B0604020202020204" pitchFamily="34" charset="0"/>
              </a:rPr>
              <a:t>2D</a:t>
            </a:r>
            <a:r>
              <a:rPr lang="zh-CN" altLang="en-US" sz="2000" b="1" noProof="1">
                <a:solidFill>
                  <a:srgbClr val="024379"/>
                </a:solidFill>
                <a:latin typeface="Arial" panose="020B0604020202020204" pitchFamily="34" charset="0"/>
                <a:ea typeface="微软雅黑" panose="020B0503020204020204" pitchFamily="34" charset="-122"/>
                <a:sym typeface="Arial" panose="020B0604020202020204" pitchFamily="34" charset="0"/>
              </a:rPr>
              <a:t>肝脏肿瘤分割</a:t>
            </a:r>
          </a:p>
        </p:txBody>
      </p:sp>
      <p:grpSp>
        <p:nvGrpSpPr>
          <p:cNvPr id="38" name="组合 37"/>
          <p:cNvGrpSpPr/>
          <p:nvPr/>
        </p:nvGrpSpPr>
        <p:grpSpPr>
          <a:xfrm>
            <a:off x="1838780" y="2672325"/>
            <a:ext cx="360412" cy="484611"/>
            <a:chOff x="3347864" y="1198729"/>
            <a:chExt cx="432048" cy="580933"/>
          </a:xfrm>
        </p:grpSpPr>
        <p:pic>
          <p:nvPicPr>
            <p:cNvPr id="40" name="图片 39"/>
            <p:cNvPicPr>
              <a:picLocks noChangeAspect="1"/>
            </p:cNvPicPr>
            <p:nvPr/>
          </p:nvPicPr>
          <p:blipFill rotWithShape="1">
            <a:blip r:embed="rId13" cstate="print">
              <a:extLst>
                <a:ext uri="{28A0092B-C50C-407E-A947-70E740481C1C}">
                  <a14:useLocalDpi xmlns:a14="http://schemas.microsoft.com/office/drawing/2010/main" val="0"/>
                </a:ext>
              </a:extLst>
            </a:blip>
            <a:srcRect l="14889" t="1" r="19420" b="849"/>
            <a:stretch>
              <a:fillRect/>
            </a:stretch>
          </p:blipFill>
          <p:spPr>
            <a:xfrm>
              <a:off x="3347864" y="1198729"/>
              <a:ext cx="432048" cy="580933"/>
            </a:xfrm>
            <a:prstGeom prst="rect">
              <a:avLst/>
            </a:prstGeom>
          </p:spPr>
        </p:pic>
        <p:sp>
          <p:nvSpPr>
            <p:cNvPr id="41" name="矩形 40"/>
            <p:cNvSpPr/>
            <p:nvPr/>
          </p:nvSpPr>
          <p:spPr>
            <a:xfrm>
              <a:off x="3439007" y="1304411"/>
              <a:ext cx="252000" cy="259227"/>
            </a:xfrm>
            <a:prstGeom prst="rect">
              <a:avLst/>
            </a:prstGeom>
            <a:solidFill>
              <a:srgbClr val="01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微软雅黑" panose="020B0503020204020204" pitchFamily="34" charset="-122"/>
                <a:ea typeface="微软雅黑" panose="020B0503020204020204" pitchFamily="34" charset="-122"/>
              </a:endParaRPr>
            </a:p>
          </p:txBody>
        </p:sp>
        <p:sp>
          <p:nvSpPr>
            <p:cNvPr id="42" name="矩形 41"/>
            <p:cNvSpPr/>
            <p:nvPr/>
          </p:nvSpPr>
          <p:spPr>
            <a:xfrm>
              <a:off x="3476807" y="1559403"/>
              <a:ext cx="180000" cy="72000"/>
            </a:xfrm>
            <a:prstGeom prst="rect">
              <a:avLst/>
            </a:prstGeom>
            <a:solidFill>
              <a:srgbClr val="01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微软雅黑" panose="020B0503020204020204" pitchFamily="34" charset="-122"/>
                <a:ea typeface="微软雅黑" panose="020B0503020204020204" pitchFamily="34" charset="-122"/>
              </a:endParaRPr>
            </a:p>
          </p:txBody>
        </p:sp>
      </p:grpSp>
      <p:sp>
        <p:nvSpPr>
          <p:cNvPr id="39" name="MH_SubTitle_1"/>
          <p:cNvSpPr>
            <a:spLocks noChangeArrowheads="1"/>
          </p:cNvSpPr>
          <p:nvPr>
            <p:custDataLst>
              <p:tags r:id="rId4"/>
            </p:custDataLst>
          </p:nvPr>
        </p:nvSpPr>
        <p:spPr bwMode="auto">
          <a:xfrm>
            <a:off x="2491641" y="2760542"/>
            <a:ext cx="65158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r>
              <a:rPr lang="en-US" altLang="zh-CN" sz="2000" b="1" noProof="1">
                <a:solidFill>
                  <a:srgbClr val="024379"/>
                </a:solidFill>
                <a:latin typeface="Arial" panose="020B0604020202020204" pitchFamily="34" charset="0"/>
                <a:ea typeface="微软雅黑" panose="020B0503020204020204" pitchFamily="34" charset="-122"/>
                <a:sym typeface="Arial" panose="020B0604020202020204" pitchFamily="34" charset="0"/>
              </a:rPr>
              <a:t>3. </a:t>
            </a:r>
            <a:r>
              <a:rPr lang="zh-CN" altLang="en-US" sz="2000" b="1" noProof="1">
                <a:solidFill>
                  <a:srgbClr val="024379"/>
                </a:solidFill>
                <a:latin typeface="Arial" panose="020B0604020202020204" pitchFamily="34" charset="0"/>
                <a:ea typeface="微软雅黑" panose="020B0503020204020204" pitchFamily="34" charset="-122"/>
                <a:sym typeface="Arial" panose="020B0604020202020204" pitchFamily="34" charset="0"/>
              </a:rPr>
              <a:t>基于</a:t>
            </a:r>
            <a:r>
              <a:rPr lang="en-US" altLang="zh-CN" sz="2000" b="1" noProof="1">
                <a:solidFill>
                  <a:srgbClr val="024379"/>
                </a:solidFill>
                <a:latin typeface="Arial" panose="020B0604020202020204" pitchFamily="34" charset="0"/>
                <a:ea typeface="微软雅黑" panose="020B0503020204020204" pitchFamily="34" charset="-122"/>
                <a:sym typeface="Arial" panose="020B0604020202020204" pitchFamily="34" charset="0"/>
              </a:rPr>
              <a:t>FSGAN</a:t>
            </a:r>
            <a:r>
              <a:rPr lang="zh-CN" altLang="en-US" sz="2000" b="1" noProof="1">
                <a:solidFill>
                  <a:srgbClr val="024379"/>
                </a:solidFill>
                <a:latin typeface="Arial" panose="020B0604020202020204" pitchFamily="34" charset="0"/>
                <a:ea typeface="微软雅黑" panose="020B0503020204020204" pitchFamily="34" charset="-122"/>
                <a:sym typeface="Arial" panose="020B0604020202020204" pitchFamily="34" charset="0"/>
              </a:rPr>
              <a:t>和</a:t>
            </a:r>
            <a:r>
              <a:rPr lang="en-US" altLang="zh-CN" sz="2000" b="1" noProof="1">
                <a:solidFill>
                  <a:srgbClr val="024379"/>
                </a:solidFill>
                <a:latin typeface="Arial" panose="020B0604020202020204" pitchFamily="34" charset="0"/>
                <a:ea typeface="微软雅黑" panose="020B0503020204020204" pitchFamily="34" charset="-122"/>
                <a:sym typeface="Arial" panose="020B0604020202020204" pitchFamily="34" charset="0"/>
              </a:rPr>
              <a:t>MP V-Nets</a:t>
            </a:r>
            <a:r>
              <a:rPr lang="zh-CN" altLang="en-US" sz="2000" b="1" noProof="1">
                <a:solidFill>
                  <a:srgbClr val="024379"/>
                </a:solidFill>
                <a:latin typeface="Arial" panose="020B0604020202020204" pitchFamily="34" charset="0"/>
                <a:ea typeface="微软雅黑" panose="020B0503020204020204" pitchFamily="34" charset="-122"/>
                <a:sym typeface="Arial" panose="020B0604020202020204" pitchFamily="34" charset="0"/>
              </a:rPr>
              <a:t>的</a:t>
            </a:r>
            <a:r>
              <a:rPr lang="en-US" altLang="zh-CN" sz="2000" b="1" noProof="1">
                <a:solidFill>
                  <a:srgbClr val="024379"/>
                </a:solidFill>
                <a:latin typeface="Arial" panose="020B0604020202020204" pitchFamily="34" charset="0"/>
                <a:ea typeface="微软雅黑" panose="020B0503020204020204" pitchFamily="34" charset="-122"/>
                <a:sym typeface="Arial" panose="020B0604020202020204" pitchFamily="34" charset="0"/>
              </a:rPr>
              <a:t>3D</a:t>
            </a:r>
            <a:r>
              <a:rPr lang="zh-CN" altLang="en-US" sz="2000" b="1" noProof="1">
                <a:solidFill>
                  <a:srgbClr val="024379"/>
                </a:solidFill>
                <a:latin typeface="Arial" panose="020B0604020202020204" pitchFamily="34" charset="0"/>
                <a:ea typeface="微软雅黑" panose="020B0503020204020204" pitchFamily="34" charset="-122"/>
                <a:sym typeface="Arial" panose="020B0604020202020204" pitchFamily="34" charset="0"/>
              </a:rPr>
              <a:t>肝脏肿瘤分割</a:t>
            </a:r>
          </a:p>
        </p:txBody>
      </p:sp>
      <p:grpSp>
        <p:nvGrpSpPr>
          <p:cNvPr id="44" name="组合 43"/>
          <p:cNvGrpSpPr/>
          <p:nvPr/>
        </p:nvGrpSpPr>
        <p:grpSpPr>
          <a:xfrm>
            <a:off x="1838780" y="3373892"/>
            <a:ext cx="360412" cy="484611"/>
            <a:chOff x="3347864" y="1198729"/>
            <a:chExt cx="432048" cy="580933"/>
          </a:xfrm>
        </p:grpSpPr>
        <p:pic>
          <p:nvPicPr>
            <p:cNvPr id="46" name="图片 45"/>
            <p:cNvPicPr>
              <a:picLocks noChangeAspect="1"/>
            </p:cNvPicPr>
            <p:nvPr/>
          </p:nvPicPr>
          <p:blipFill rotWithShape="1">
            <a:blip r:embed="rId13" cstate="print">
              <a:extLst>
                <a:ext uri="{28A0092B-C50C-407E-A947-70E740481C1C}">
                  <a14:useLocalDpi xmlns:a14="http://schemas.microsoft.com/office/drawing/2010/main" val="0"/>
                </a:ext>
              </a:extLst>
            </a:blip>
            <a:srcRect l="14889" t="1" r="19420" b="849"/>
            <a:stretch>
              <a:fillRect/>
            </a:stretch>
          </p:blipFill>
          <p:spPr>
            <a:xfrm>
              <a:off x="3347864" y="1198729"/>
              <a:ext cx="432048" cy="580933"/>
            </a:xfrm>
            <a:prstGeom prst="rect">
              <a:avLst/>
            </a:prstGeom>
          </p:spPr>
        </p:pic>
        <p:sp>
          <p:nvSpPr>
            <p:cNvPr id="47" name="矩形 46"/>
            <p:cNvSpPr/>
            <p:nvPr/>
          </p:nvSpPr>
          <p:spPr>
            <a:xfrm>
              <a:off x="3439007" y="1304411"/>
              <a:ext cx="252000" cy="259227"/>
            </a:xfrm>
            <a:prstGeom prst="rect">
              <a:avLst/>
            </a:prstGeom>
            <a:solidFill>
              <a:srgbClr val="01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微软雅黑" panose="020B0503020204020204" pitchFamily="34" charset="-122"/>
                <a:ea typeface="微软雅黑" panose="020B0503020204020204" pitchFamily="34" charset="-122"/>
              </a:endParaRPr>
            </a:p>
          </p:txBody>
        </p:sp>
        <p:sp>
          <p:nvSpPr>
            <p:cNvPr id="48" name="矩形 47"/>
            <p:cNvSpPr/>
            <p:nvPr/>
          </p:nvSpPr>
          <p:spPr>
            <a:xfrm>
              <a:off x="3476807" y="1559403"/>
              <a:ext cx="180000" cy="72000"/>
            </a:xfrm>
            <a:prstGeom prst="rect">
              <a:avLst/>
            </a:prstGeom>
            <a:solidFill>
              <a:srgbClr val="01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微软雅黑" panose="020B0503020204020204" pitchFamily="34" charset="-122"/>
                <a:ea typeface="微软雅黑" panose="020B0503020204020204" pitchFamily="34" charset="-122"/>
              </a:endParaRPr>
            </a:p>
          </p:txBody>
        </p:sp>
      </p:grpSp>
      <p:sp>
        <p:nvSpPr>
          <p:cNvPr id="45" name="MH_SubTitle_1"/>
          <p:cNvSpPr>
            <a:spLocks noChangeArrowheads="1"/>
          </p:cNvSpPr>
          <p:nvPr>
            <p:custDataLst>
              <p:tags r:id="rId5"/>
            </p:custDataLst>
          </p:nvPr>
        </p:nvSpPr>
        <p:spPr bwMode="auto">
          <a:xfrm>
            <a:off x="2492021" y="3462208"/>
            <a:ext cx="43764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r>
              <a:rPr lang="en-US" altLang="zh-CN" sz="2000" b="1" dirty="0">
                <a:solidFill>
                  <a:srgbClr val="024379"/>
                </a:solidFill>
                <a:latin typeface="Arial" panose="020B0604020202020204" pitchFamily="34" charset="0"/>
                <a:ea typeface="微软雅黑" panose="020B0503020204020204" pitchFamily="34" charset="-122"/>
                <a:cs typeface="Times New Roman" panose="02020603050405020304" pitchFamily="18" charset="0"/>
              </a:rPr>
              <a:t>4. </a:t>
            </a:r>
            <a:r>
              <a:rPr lang="zh-CN" altLang="zh-CN" sz="2000" b="1" dirty="0">
                <a:solidFill>
                  <a:srgbClr val="024379"/>
                </a:solidFill>
                <a:latin typeface="Arial" panose="020B0604020202020204" pitchFamily="34" charset="0"/>
                <a:ea typeface="微软雅黑" panose="020B0503020204020204" pitchFamily="34" charset="-122"/>
                <a:cs typeface="Times New Roman" panose="02020603050405020304" pitchFamily="18" charset="0"/>
              </a:rPr>
              <a:t>肝脏肿瘤辅助诊断系统</a:t>
            </a:r>
            <a:r>
              <a:rPr lang="zh-CN" altLang="en-US" sz="2000" b="1" noProof="1">
                <a:solidFill>
                  <a:srgbClr val="024379"/>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设计</a:t>
            </a:r>
          </a:p>
        </p:txBody>
      </p:sp>
      <p:grpSp>
        <p:nvGrpSpPr>
          <p:cNvPr id="37" name="组合 36">
            <a:extLst>
              <a:ext uri="{FF2B5EF4-FFF2-40B4-BE49-F238E27FC236}">
                <a16:creationId xmlns:a16="http://schemas.microsoft.com/office/drawing/2014/main" id="{D3F879AE-BB54-2F9F-34FE-3A47675BA6AD}"/>
              </a:ext>
            </a:extLst>
          </p:cNvPr>
          <p:cNvGrpSpPr/>
          <p:nvPr/>
        </p:nvGrpSpPr>
        <p:grpSpPr>
          <a:xfrm>
            <a:off x="1838780" y="4075459"/>
            <a:ext cx="360412" cy="484611"/>
            <a:chOff x="3347864" y="1198729"/>
            <a:chExt cx="432048" cy="580933"/>
          </a:xfrm>
        </p:grpSpPr>
        <p:pic>
          <p:nvPicPr>
            <p:cNvPr id="43" name="图片 42">
              <a:extLst>
                <a:ext uri="{FF2B5EF4-FFF2-40B4-BE49-F238E27FC236}">
                  <a16:creationId xmlns:a16="http://schemas.microsoft.com/office/drawing/2014/main" id="{687D41DA-AC17-6CA4-A371-AF0E30C78CFE}"/>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4889" t="1" r="19420" b="849"/>
            <a:stretch>
              <a:fillRect/>
            </a:stretch>
          </p:blipFill>
          <p:spPr>
            <a:xfrm>
              <a:off x="3347864" y="1198729"/>
              <a:ext cx="432048" cy="580933"/>
            </a:xfrm>
            <a:prstGeom prst="rect">
              <a:avLst/>
            </a:prstGeom>
          </p:spPr>
        </p:pic>
        <p:sp>
          <p:nvSpPr>
            <p:cNvPr id="49" name="矩形 48">
              <a:extLst>
                <a:ext uri="{FF2B5EF4-FFF2-40B4-BE49-F238E27FC236}">
                  <a16:creationId xmlns:a16="http://schemas.microsoft.com/office/drawing/2014/main" id="{FB03E0CC-30A8-0FCD-74EA-55EE30B97EC4}"/>
                </a:ext>
              </a:extLst>
            </p:cNvPr>
            <p:cNvSpPr/>
            <p:nvPr/>
          </p:nvSpPr>
          <p:spPr>
            <a:xfrm>
              <a:off x="3439007" y="1304411"/>
              <a:ext cx="252000" cy="259227"/>
            </a:xfrm>
            <a:prstGeom prst="rect">
              <a:avLst/>
            </a:prstGeom>
            <a:solidFill>
              <a:srgbClr val="01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385DD26A-AB92-BBC3-C456-53096E94D540}"/>
                </a:ext>
              </a:extLst>
            </p:cNvPr>
            <p:cNvSpPr/>
            <p:nvPr/>
          </p:nvSpPr>
          <p:spPr>
            <a:xfrm>
              <a:off x="3476807" y="1559403"/>
              <a:ext cx="180000" cy="72000"/>
            </a:xfrm>
            <a:prstGeom prst="rect">
              <a:avLst/>
            </a:prstGeom>
            <a:solidFill>
              <a:srgbClr val="01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微软雅黑" panose="020B0503020204020204" pitchFamily="34" charset="-122"/>
                <a:ea typeface="微软雅黑" panose="020B0503020204020204" pitchFamily="34" charset="-122"/>
              </a:endParaRPr>
            </a:p>
          </p:txBody>
        </p:sp>
      </p:grpSp>
      <p:sp>
        <p:nvSpPr>
          <p:cNvPr id="51" name="MH_SubTitle_1">
            <a:extLst>
              <a:ext uri="{FF2B5EF4-FFF2-40B4-BE49-F238E27FC236}">
                <a16:creationId xmlns:a16="http://schemas.microsoft.com/office/drawing/2014/main" id="{286C3B5F-D65B-6E67-CC74-2B18C9E2F6F1}"/>
              </a:ext>
            </a:extLst>
          </p:cNvPr>
          <p:cNvSpPr>
            <a:spLocks noChangeArrowheads="1"/>
          </p:cNvSpPr>
          <p:nvPr>
            <p:custDataLst>
              <p:tags r:id="rId6"/>
            </p:custDataLst>
          </p:nvPr>
        </p:nvSpPr>
        <p:spPr bwMode="auto">
          <a:xfrm>
            <a:off x="2492021" y="4163875"/>
            <a:ext cx="37283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r>
              <a:rPr lang="en-US" altLang="zh-CN" sz="2000" b="1" dirty="0">
                <a:solidFill>
                  <a:srgbClr val="024379"/>
                </a:solidFill>
                <a:latin typeface="Arial" panose="020B0604020202020204" pitchFamily="34" charset="0"/>
                <a:ea typeface="微软雅黑" panose="020B0503020204020204" pitchFamily="34" charset="-122"/>
                <a:cs typeface="Times New Roman" panose="02020603050405020304" pitchFamily="18" charset="0"/>
              </a:rPr>
              <a:t>5. </a:t>
            </a:r>
            <a:r>
              <a:rPr lang="zh-CN" altLang="en-US" sz="2000" b="1" dirty="0">
                <a:solidFill>
                  <a:srgbClr val="024379"/>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2000" b="1" noProof="1">
              <a:solidFill>
                <a:srgbClr val="024379"/>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灯片编号占位符 1">
            <a:extLst>
              <a:ext uri="{FF2B5EF4-FFF2-40B4-BE49-F238E27FC236}">
                <a16:creationId xmlns:a16="http://schemas.microsoft.com/office/drawing/2014/main" id="{134EC03D-9C34-71E0-1D6A-8EB33DBC658E}"/>
              </a:ext>
            </a:extLst>
          </p:cNvPr>
          <p:cNvSpPr>
            <a:spLocks noGrp="1"/>
          </p:cNvSpPr>
          <p:nvPr>
            <p:ph type="sldNum" sz="quarter" idx="12"/>
          </p:nvPr>
        </p:nvSpPr>
        <p:spPr/>
        <p:txBody>
          <a:bodyPr/>
          <a:lstStyle/>
          <a:p>
            <a:fld id="{D2EFEC80-C177-4EEF-9320-A00DE3C9E654}" type="slidenum">
              <a:rPr lang="en-US" altLang="zh-CN" smtClean="0"/>
              <a:t>2</a:t>
            </a:fld>
            <a:endParaRPr lang="zh-CN" altLang="en-US"/>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CFF6A617-7CCD-55C5-3F81-70F25A92942C}"/>
              </a:ext>
            </a:extLst>
          </p:cNvPr>
          <p:cNvSpPr/>
          <p:nvPr/>
        </p:nvSpPr>
        <p:spPr bwMode="auto">
          <a:xfrm>
            <a:off x="7164288" y="627534"/>
            <a:ext cx="1620000" cy="432000"/>
          </a:xfrm>
          <a:prstGeom prst="rect">
            <a:avLst/>
          </a:prstGeom>
          <a:solidFill>
            <a:srgbClr val="EDF2F8"/>
          </a:solid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半监督实验</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BD017DFC-43CD-5360-B4FA-961EBC2499DA}"/>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56A2B0C5-C58C-C460-5846-D61C1830EDB9}"/>
              </a:ext>
            </a:extLst>
          </p:cNvPr>
          <p:cNvSpPr>
            <a:spLocks noChangeArrowheads="1"/>
          </p:cNvSpPr>
          <p:nvPr>
            <p:custDataLst>
              <p:tags r:id="rId3"/>
            </p:custDataLst>
          </p:nvPr>
        </p:nvSpPr>
        <p:spPr bwMode="auto">
          <a:xfrm>
            <a:off x="-32157" y="1856997"/>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2D</a:t>
            </a:r>
            <a:r>
              <a:rPr lang="zh-CN" altLang="en-US"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肝脏肿瘤分割</a:t>
            </a:r>
          </a:p>
        </p:txBody>
      </p:sp>
      <p:sp>
        <p:nvSpPr>
          <p:cNvPr id="10" name="MH_SubTitle_1">
            <a:extLst>
              <a:ext uri="{FF2B5EF4-FFF2-40B4-BE49-F238E27FC236}">
                <a16:creationId xmlns:a16="http://schemas.microsoft.com/office/drawing/2014/main" id="{CA5CA5D1-35CA-AED9-A2DD-1E72EA87E7C1}"/>
              </a:ext>
            </a:extLst>
          </p:cNvPr>
          <p:cNvSpPr>
            <a:spLocks noChangeArrowheads="1"/>
          </p:cNvSpPr>
          <p:nvPr>
            <p:custDataLst>
              <p:tags r:id="rId4"/>
            </p:custDataLst>
          </p:nvPr>
        </p:nvSpPr>
        <p:spPr bwMode="auto">
          <a:xfrm>
            <a:off x="-32157" y="2529433"/>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noProof="1">
                <a:solidFill>
                  <a:schemeClr val="bg1"/>
                </a:solidFill>
                <a:ea typeface="微软雅黑" panose="020B0503020204020204" pitchFamily="34" charset="-122"/>
                <a:sym typeface="Arial" panose="020B0604020202020204" pitchFamily="34" charset="0"/>
              </a:rPr>
              <a:t>3D</a:t>
            </a:r>
            <a:r>
              <a:rPr lang="zh-CN" altLang="en-US" sz="1400" b="1" noProof="1">
                <a:solidFill>
                  <a:schemeClr val="bg1"/>
                </a:solidFill>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584C2750-A43D-A2E3-140B-05727254989D}"/>
              </a:ext>
            </a:extLst>
          </p:cNvPr>
          <p:cNvSpPr>
            <a:spLocks noChangeArrowheads="1"/>
          </p:cNvSpPr>
          <p:nvPr>
            <p:custDataLst>
              <p:tags r:id="rId5"/>
            </p:custDataLst>
          </p:nvPr>
        </p:nvSpPr>
        <p:spPr bwMode="auto">
          <a:xfrm>
            <a:off x="-32157" y="3201869"/>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肝脏肿瘤辅助诊断</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endParaRPr>
          </a:p>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系统</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设计</a:t>
            </a:r>
          </a:p>
        </p:txBody>
      </p:sp>
      <p:sp>
        <p:nvSpPr>
          <p:cNvPr id="12" name="MH_SubTitle_1">
            <a:extLst>
              <a:ext uri="{FF2B5EF4-FFF2-40B4-BE49-F238E27FC236}">
                <a16:creationId xmlns:a16="http://schemas.microsoft.com/office/drawing/2014/main" id="{CABCED6E-A4E2-905E-3DE1-5F6AE4433700}"/>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灯片编号占位符 1">
            <a:extLst>
              <a:ext uri="{FF2B5EF4-FFF2-40B4-BE49-F238E27FC236}">
                <a16:creationId xmlns:a16="http://schemas.microsoft.com/office/drawing/2014/main" id="{A612698A-17A0-3C0B-7188-62FD47D111C6}"/>
              </a:ext>
            </a:extLst>
          </p:cNvPr>
          <p:cNvSpPr>
            <a:spLocks noGrp="1"/>
          </p:cNvSpPr>
          <p:nvPr>
            <p:ph type="sldNum" sz="quarter" idx="12"/>
          </p:nvPr>
        </p:nvSpPr>
        <p:spPr/>
        <p:txBody>
          <a:bodyPr/>
          <a:lstStyle/>
          <a:p>
            <a:fld id="{D2EFEC80-C177-4EEF-9320-A00DE3C9E654}" type="slidenum">
              <a:rPr lang="en-US" altLang="zh-CN" smtClean="0"/>
              <a:t>20</a:t>
            </a:fld>
            <a:endParaRPr lang="zh-CN" altLang="en-US"/>
          </a:p>
        </p:txBody>
      </p:sp>
      <p:sp>
        <p:nvSpPr>
          <p:cNvPr id="13" name="矩形 12">
            <a:extLst>
              <a:ext uri="{FF2B5EF4-FFF2-40B4-BE49-F238E27FC236}">
                <a16:creationId xmlns:a16="http://schemas.microsoft.com/office/drawing/2014/main" id="{A9BC48C6-BEF1-9B1F-DE90-A15D2FF7F05E}"/>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Calibri" panose="020F0502020204030204"/>
                <a:ea typeface="宋体" panose="02010600030101010101" pitchFamily="2" charset="-122"/>
              </a:rPr>
              <a:t>2</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6" name="矩形 15">
            <a:extLst>
              <a:ext uri="{FF2B5EF4-FFF2-40B4-BE49-F238E27FC236}">
                <a16:creationId xmlns:a16="http://schemas.microsoft.com/office/drawing/2014/main" id="{15163FEF-CCE3-8399-07F4-036E0B3FE3F8}"/>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实验分析</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5" name="矩形 14">
            <a:extLst>
              <a:ext uri="{FF2B5EF4-FFF2-40B4-BE49-F238E27FC236}">
                <a16:creationId xmlns:a16="http://schemas.microsoft.com/office/drawing/2014/main" id="{125BAFB4-54A8-E810-90D5-A25C62074858}"/>
              </a:ext>
            </a:extLst>
          </p:cNvPr>
          <p:cNvSpPr/>
          <p:nvPr/>
        </p:nvSpPr>
        <p:spPr bwMode="auto">
          <a:xfrm>
            <a:off x="1835368" y="627534"/>
            <a:ext cx="1080000" cy="430484"/>
          </a:xfrm>
          <a:prstGeom prst="rect">
            <a:avLst/>
          </a:prstGeom>
          <a:noFill/>
          <a:ln w="12700">
            <a:solidFill>
              <a:schemeClr val="accent1">
                <a:lumMod val="40000"/>
                <a:lumOff val="60000"/>
              </a:schemeClr>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lumMod val="20000"/>
                    <a:lumOff val="80000"/>
                  </a:schemeClr>
                </a:solidFill>
                <a:latin typeface="微软雅黑" panose="020B0503020204020204" pitchFamily="34" charset="-122"/>
                <a:ea typeface="微软雅黑" panose="020B0503020204020204" pitchFamily="34" charset="-122"/>
              </a:rPr>
              <a:t>对比实验</a:t>
            </a:r>
            <a:endParaRPr lang="en-US" altLang="zh-CN" sz="1400"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24066B57-3415-7A8B-1933-7728CE94385E}"/>
              </a:ext>
            </a:extLst>
          </p:cNvPr>
          <p:cNvSpPr/>
          <p:nvPr/>
        </p:nvSpPr>
        <p:spPr bwMode="auto">
          <a:xfrm>
            <a:off x="3122598" y="627534"/>
            <a:ext cx="1080000" cy="430484"/>
          </a:xfrm>
          <a:prstGeom prst="rect">
            <a:avLst/>
          </a:prstGeom>
          <a:noFill/>
          <a:ln w="12700">
            <a:solidFill>
              <a:schemeClr val="accent1">
                <a:lumMod val="40000"/>
                <a:lumOff val="60000"/>
              </a:schemeClr>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lumMod val="20000"/>
                    <a:lumOff val="80000"/>
                  </a:schemeClr>
                </a:solidFill>
                <a:latin typeface="微软雅黑" panose="020B0503020204020204" pitchFamily="34" charset="-122"/>
                <a:ea typeface="微软雅黑" panose="020B0503020204020204" pitchFamily="34" charset="-122"/>
              </a:rPr>
              <a:t>消融实验</a:t>
            </a:r>
            <a:endParaRPr lang="en-US" altLang="zh-CN" sz="1400"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A8AEBCF5-E71D-E956-9A19-F6ED357443A8}"/>
              </a:ext>
            </a:extLst>
          </p:cNvPr>
          <p:cNvSpPr/>
          <p:nvPr/>
        </p:nvSpPr>
        <p:spPr bwMode="auto">
          <a:xfrm>
            <a:off x="4409828" y="627534"/>
            <a:ext cx="1080000" cy="430484"/>
          </a:xfrm>
          <a:prstGeom prst="rect">
            <a:avLst/>
          </a:prstGeom>
          <a:noFill/>
          <a:ln w="12700">
            <a:solidFill>
              <a:schemeClr val="accent1">
                <a:lumMod val="40000"/>
                <a:lumOff val="60000"/>
              </a:schemeClr>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lumMod val="20000"/>
                    <a:lumOff val="80000"/>
                  </a:schemeClr>
                </a:solidFill>
                <a:latin typeface="微软雅黑" panose="020B0503020204020204" pitchFamily="34" charset="-122"/>
                <a:ea typeface="微软雅黑" panose="020B0503020204020204" pitchFamily="34" charset="-122"/>
              </a:rPr>
              <a:t>泛化实验</a:t>
            </a:r>
            <a:endParaRPr lang="en-US" altLang="zh-CN" sz="1400"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7A1AF7CA-F760-594C-3764-5BEA110B386A}"/>
              </a:ext>
            </a:extLst>
          </p:cNvPr>
          <p:cNvSpPr/>
          <p:nvPr/>
        </p:nvSpPr>
        <p:spPr bwMode="auto">
          <a:xfrm>
            <a:off x="5697058" y="627534"/>
            <a:ext cx="1260000" cy="432000"/>
          </a:xfrm>
          <a:prstGeom prst="rect">
            <a:avLst/>
          </a:prstGeom>
          <a:noFill/>
          <a:ln w="12700">
            <a:solidFill>
              <a:schemeClr val="accent1">
                <a:lumMod val="40000"/>
                <a:lumOff val="60000"/>
              </a:schemeClr>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lumMod val="20000"/>
                    <a:lumOff val="80000"/>
                  </a:schemeClr>
                </a:solidFill>
                <a:latin typeface="微软雅黑" panose="020B0503020204020204" pitchFamily="34" charset="-122"/>
                <a:ea typeface="微软雅黑" panose="020B0503020204020204" pitchFamily="34" charset="-122"/>
              </a:rPr>
              <a:t>半</a:t>
            </a:r>
            <a:r>
              <a:rPr lang="zh-CN" altLang="en-US" sz="1400">
                <a:solidFill>
                  <a:schemeClr val="tx2">
                    <a:lumMod val="20000"/>
                    <a:lumOff val="80000"/>
                  </a:schemeClr>
                </a:solidFill>
                <a:latin typeface="微软雅黑" panose="020B0503020204020204" pitchFamily="34" charset="-122"/>
                <a:ea typeface="微软雅黑" panose="020B0503020204020204" pitchFamily="34" charset="-122"/>
              </a:rPr>
              <a:t>监督实验</a:t>
            </a:r>
            <a:endParaRPr lang="en-US" altLang="zh-CN" sz="1400"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A19D738B-B30A-020F-B9BF-B86C9DBF7B07}"/>
              </a:ext>
            </a:extLst>
          </p:cNvPr>
          <p:cNvSpPr/>
          <p:nvPr/>
        </p:nvSpPr>
        <p:spPr bwMode="auto">
          <a:xfrm>
            <a:off x="7164288" y="627534"/>
            <a:ext cx="1620000" cy="432000"/>
          </a:xfrm>
          <a:prstGeom prst="rect">
            <a:avLst/>
          </a:prstGeom>
          <a:no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rPr>
              <a:t>通道数对比实验</a:t>
            </a:r>
            <a:endParaRPr lang="en-US" altLang="zh-CN" sz="1400" dirty="0">
              <a:solidFill>
                <a:schemeClr val="tx2"/>
              </a:solidFill>
              <a:latin typeface="微软雅黑" panose="020B0503020204020204" pitchFamily="34" charset="-122"/>
              <a:ea typeface="微软雅黑" panose="020B0503020204020204" pitchFamily="34" charset="-122"/>
            </a:endParaRPr>
          </a:p>
        </p:txBody>
      </p:sp>
      <p:pic>
        <p:nvPicPr>
          <p:cNvPr id="23" name="图形 6">
            <a:extLst>
              <a:ext uri="{FF2B5EF4-FFF2-40B4-BE49-F238E27FC236}">
                <a16:creationId xmlns:a16="http://schemas.microsoft.com/office/drawing/2014/main" id="{A1FE65E4-F7CC-A6CA-65EB-5410DC1C11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589" y="1124500"/>
            <a:ext cx="4281271" cy="2446210"/>
          </a:xfrm>
          <a:prstGeom prst="rect">
            <a:avLst/>
          </a:prstGeom>
        </p:spPr>
      </p:pic>
      <p:graphicFrame>
        <p:nvGraphicFramePr>
          <p:cNvPr id="4" name="表格 3">
            <a:extLst>
              <a:ext uri="{FF2B5EF4-FFF2-40B4-BE49-F238E27FC236}">
                <a16:creationId xmlns:a16="http://schemas.microsoft.com/office/drawing/2014/main" id="{B8992565-6305-FC70-5229-5919D8071A0A}"/>
              </a:ext>
            </a:extLst>
          </p:cNvPr>
          <p:cNvGraphicFramePr>
            <a:graphicFrameLocks noGrp="1"/>
          </p:cNvGraphicFramePr>
          <p:nvPr>
            <p:extLst>
              <p:ext uri="{D42A27DB-BD31-4B8C-83A1-F6EECF244321}">
                <p14:modId xmlns:p14="http://schemas.microsoft.com/office/powerpoint/2010/main" val="61748356"/>
              </p:ext>
            </p:extLst>
          </p:nvPr>
        </p:nvGraphicFramePr>
        <p:xfrm>
          <a:off x="1979712" y="3640732"/>
          <a:ext cx="6265024" cy="1331146"/>
        </p:xfrm>
        <a:graphic>
          <a:graphicData uri="http://schemas.openxmlformats.org/drawingml/2006/table">
            <a:tbl>
              <a:tblPr firstRow="1" firstCol="1" bandRow="1">
                <a:tableStyleId>{5C22544A-7EE6-4342-B048-85BDC9FD1C3A}</a:tableStyleId>
              </a:tblPr>
              <a:tblGrid>
                <a:gridCol w="801922">
                  <a:extLst>
                    <a:ext uri="{9D8B030D-6E8A-4147-A177-3AD203B41FA5}">
                      <a16:colId xmlns:a16="http://schemas.microsoft.com/office/drawing/2014/main" val="2741909104"/>
                    </a:ext>
                  </a:extLst>
                </a:gridCol>
                <a:gridCol w="909681">
                  <a:extLst>
                    <a:ext uri="{9D8B030D-6E8A-4147-A177-3AD203B41FA5}">
                      <a16:colId xmlns:a16="http://schemas.microsoft.com/office/drawing/2014/main" val="3060055042"/>
                    </a:ext>
                  </a:extLst>
                </a:gridCol>
                <a:gridCol w="910935">
                  <a:extLst>
                    <a:ext uri="{9D8B030D-6E8A-4147-A177-3AD203B41FA5}">
                      <a16:colId xmlns:a16="http://schemas.microsoft.com/office/drawing/2014/main" val="1706280580"/>
                    </a:ext>
                  </a:extLst>
                </a:gridCol>
                <a:gridCol w="910935">
                  <a:extLst>
                    <a:ext uri="{9D8B030D-6E8A-4147-A177-3AD203B41FA5}">
                      <a16:colId xmlns:a16="http://schemas.microsoft.com/office/drawing/2014/main" val="3824686531"/>
                    </a:ext>
                  </a:extLst>
                </a:gridCol>
                <a:gridCol w="910935">
                  <a:extLst>
                    <a:ext uri="{9D8B030D-6E8A-4147-A177-3AD203B41FA5}">
                      <a16:colId xmlns:a16="http://schemas.microsoft.com/office/drawing/2014/main" val="4058220597"/>
                    </a:ext>
                  </a:extLst>
                </a:gridCol>
                <a:gridCol w="910935">
                  <a:extLst>
                    <a:ext uri="{9D8B030D-6E8A-4147-A177-3AD203B41FA5}">
                      <a16:colId xmlns:a16="http://schemas.microsoft.com/office/drawing/2014/main" val="3797278035"/>
                    </a:ext>
                  </a:extLst>
                </a:gridCol>
                <a:gridCol w="909681">
                  <a:extLst>
                    <a:ext uri="{9D8B030D-6E8A-4147-A177-3AD203B41FA5}">
                      <a16:colId xmlns:a16="http://schemas.microsoft.com/office/drawing/2014/main" val="2568480322"/>
                    </a:ext>
                  </a:extLst>
                </a:gridCol>
              </a:tblGrid>
              <a:tr h="424110">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Method</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DICE(%)</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ACC(%)</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VOE(%)</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RVD(%)</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SP(%)</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SE(%)</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extLst>
                  <a:ext uri="{0D108BD9-81ED-4DB2-BD59-A6C34878D82A}">
                    <a16:rowId xmlns:a16="http://schemas.microsoft.com/office/drawing/2014/main" val="3885859427"/>
                  </a:ext>
                </a:extLst>
              </a:tr>
              <a:tr h="200615">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(a)</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73.16</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85.02</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13.10</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-9.17</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95.32</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80.79</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2132871304"/>
                  </a:ext>
                </a:extLst>
              </a:tr>
              <a:tr h="200615">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(b)</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75.47</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88.81</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9.72</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-8.02</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94.97</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77.81</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3649949185"/>
                  </a:ext>
                </a:extLst>
              </a:tr>
              <a:tr h="200615">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(c)</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76.29</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87.57</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8.62</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a:effectLst/>
                          <a:latin typeface="微软雅黑" panose="020B0503020204020204" pitchFamily="34" charset="-122"/>
                          <a:ea typeface="微软雅黑" panose="020B0503020204020204" pitchFamily="34" charset="-122"/>
                        </a:rPr>
                        <a:t>-7.68</a:t>
                      </a:r>
                      <a:endParaRPr lang="zh-CN" sz="120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94.69</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76.80</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1877375333"/>
                  </a:ext>
                </a:extLst>
              </a:tr>
              <a:tr h="200615">
                <a:tc>
                  <a:txBody>
                    <a:bodyPr/>
                    <a:lstStyle/>
                    <a:p>
                      <a:pPr algn="ctr">
                        <a:lnSpc>
                          <a:spcPts val="2000"/>
                        </a:lnSpc>
                      </a:pPr>
                      <a:r>
                        <a:rPr lang="en-US" sz="1200" dirty="0">
                          <a:effectLst/>
                          <a:latin typeface="微软雅黑" panose="020B0503020204020204" pitchFamily="34" charset="-122"/>
                          <a:ea typeface="微软雅黑" panose="020B0503020204020204" pitchFamily="34" charset="-122"/>
                        </a:rPr>
                        <a:t>(d)</a:t>
                      </a:r>
                      <a:endParaRPr lang="zh-CN" sz="1200" dirty="0">
                        <a:effectLst/>
                        <a:latin typeface="微软雅黑" panose="020B0503020204020204" pitchFamily="34" charset="-122"/>
                        <a:ea typeface="微软雅黑" panose="020B0503020204020204" pitchFamily="34" charset="-122"/>
                      </a:endParaRPr>
                    </a:p>
                  </a:txBody>
                  <a:tcPr marL="68580" marR="68580" marT="0" marB="0" anchor="ctr">
                    <a:solidFill>
                      <a:srgbClr val="024379"/>
                    </a:solidFill>
                  </a:tcPr>
                </a:tc>
                <a:tc>
                  <a:txBody>
                    <a:bodyPr/>
                    <a:lstStyle/>
                    <a:p>
                      <a:pPr algn="ctr">
                        <a:lnSpc>
                          <a:spcPts val="2000"/>
                        </a:lnSpc>
                      </a:pPr>
                      <a:r>
                        <a:rPr lang="en-US" sz="1200" b="1" dirty="0">
                          <a:effectLst/>
                          <a:latin typeface="微软雅黑" panose="020B0503020204020204" pitchFamily="34" charset="-122"/>
                          <a:ea typeface="微软雅黑" panose="020B0503020204020204" pitchFamily="34" charset="-122"/>
                        </a:rPr>
                        <a:t>77.80</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effectLst/>
                          <a:latin typeface="微软雅黑" panose="020B0503020204020204" pitchFamily="34" charset="-122"/>
                          <a:ea typeface="微软雅黑" panose="020B0503020204020204" pitchFamily="34" charset="-122"/>
                        </a:rPr>
                        <a:t>89.17</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effectLst/>
                          <a:latin typeface="微软雅黑" panose="020B0503020204020204" pitchFamily="34" charset="-122"/>
                          <a:ea typeface="微软雅黑" panose="020B0503020204020204" pitchFamily="34" charset="-122"/>
                        </a:rPr>
                        <a:t>6.33</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effectLst/>
                          <a:latin typeface="微软雅黑" panose="020B0503020204020204" pitchFamily="34" charset="-122"/>
                          <a:ea typeface="微软雅黑" panose="020B0503020204020204" pitchFamily="34" charset="-122"/>
                        </a:rPr>
                        <a:t>-5.04</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effectLst/>
                          <a:latin typeface="微软雅黑" panose="020B0503020204020204" pitchFamily="34" charset="-122"/>
                          <a:ea typeface="微软雅黑" panose="020B0503020204020204" pitchFamily="34" charset="-122"/>
                        </a:rPr>
                        <a:t>93.58</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tc>
                  <a:txBody>
                    <a:bodyPr/>
                    <a:lstStyle/>
                    <a:p>
                      <a:pPr algn="ctr">
                        <a:lnSpc>
                          <a:spcPts val="2000"/>
                        </a:lnSpc>
                      </a:pPr>
                      <a:r>
                        <a:rPr lang="en-US" sz="1200" b="1" dirty="0">
                          <a:effectLst/>
                          <a:latin typeface="微软雅黑" panose="020B0503020204020204" pitchFamily="34" charset="-122"/>
                          <a:ea typeface="微软雅黑" panose="020B0503020204020204" pitchFamily="34" charset="-122"/>
                        </a:rPr>
                        <a:t>75.92</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solidFill>
                      <a:srgbClr val="D9D9D9"/>
                    </a:solidFill>
                  </a:tcPr>
                </a:tc>
                <a:extLst>
                  <a:ext uri="{0D108BD9-81ED-4DB2-BD59-A6C34878D82A}">
                    <a16:rowId xmlns:a16="http://schemas.microsoft.com/office/drawing/2014/main" val="3903702471"/>
                  </a:ext>
                </a:extLst>
              </a:tr>
            </a:tbl>
          </a:graphicData>
        </a:graphic>
      </p:graphicFrame>
      <p:pic>
        <p:nvPicPr>
          <p:cNvPr id="24" name="图片 23">
            <a:extLst>
              <a:ext uri="{FF2B5EF4-FFF2-40B4-BE49-F238E27FC236}">
                <a16:creationId xmlns:a16="http://schemas.microsoft.com/office/drawing/2014/main" id="{164D0FB9-9C7D-165A-4966-8296562B0533}"/>
              </a:ext>
            </a:extLst>
          </p:cNvPr>
          <p:cNvPicPr>
            <a:picLocks noChangeAspect="1"/>
          </p:cNvPicPr>
          <p:nvPr/>
        </p:nvPicPr>
        <p:blipFill>
          <a:blip r:embed="rId11" cstate="print">
            <a:extLst>
              <a:ext uri="{BEBA8EAE-BF5A-486C-A8C5-ECC9F3942E4B}">
                <a14:imgProps xmlns:a14="http://schemas.microsoft.com/office/drawing/2010/main">
                  <a14:imgLayer r:embed="rId12">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spTree>
    <p:custDataLst>
      <p:tags r:id="rId1"/>
    </p:custDataLst>
    <p:extLst>
      <p:ext uri="{BB962C8B-B14F-4D97-AF65-F5344CB8AC3E}">
        <p14:creationId xmlns:p14="http://schemas.microsoft.com/office/powerpoint/2010/main" val="4004091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BD017DFC-43CD-5360-B4FA-961EBC2499DA}"/>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56A2B0C5-C58C-C460-5846-D61C1830EDB9}"/>
              </a:ext>
            </a:extLst>
          </p:cNvPr>
          <p:cNvSpPr>
            <a:spLocks noChangeArrowheads="1"/>
          </p:cNvSpPr>
          <p:nvPr>
            <p:custDataLst>
              <p:tags r:id="rId3"/>
            </p:custDataLst>
          </p:nvPr>
        </p:nvSpPr>
        <p:spPr bwMode="auto">
          <a:xfrm>
            <a:off x="-32157" y="1856997"/>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2D</a:t>
            </a:r>
            <a:r>
              <a:rPr lang="zh-CN" altLang="en-US"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肝脏肿瘤分割</a:t>
            </a:r>
          </a:p>
        </p:txBody>
      </p:sp>
      <p:sp>
        <p:nvSpPr>
          <p:cNvPr id="10" name="MH_SubTitle_1">
            <a:extLst>
              <a:ext uri="{FF2B5EF4-FFF2-40B4-BE49-F238E27FC236}">
                <a16:creationId xmlns:a16="http://schemas.microsoft.com/office/drawing/2014/main" id="{CA5CA5D1-35CA-AED9-A2DD-1E72EA87E7C1}"/>
              </a:ext>
            </a:extLst>
          </p:cNvPr>
          <p:cNvSpPr>
            <a:spLocks noChangeArrowheads="1"/>
          </p:cNvSpPr>
          <p:nvPr>
            <p:custDataLst>
              <p:tags r:id="rId4"/>
            </p:custDataLst>
          </p:nvPr>
        </p:nvSpPr>
        <p:spPr bwMode="auto">
          <a:xfrm>
            <a:off x="-32157" y="2529433"/>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noProof="1">
                <a:solidFill>
                  <a:schemeClr val="bg1"/>
                </a:solidFill>
                <a:ea typeface="微软雅黑" panose="020B0503020204020204" pitchFamily="34" charset="-122"/>
                <a:sym typeface="Arial" panose="020B0604020202020204" pitchFamily="34" charset="0"/>
              </a:rPr>
              <a:t>3D</a:t>
            </a:r>
            <a:r>
              <a:rPr lang="zh-CN" altLang="en-US" sz="1400" b="1" noProof="1">
                <a:solidFill>
                  <a:schemeClr val="bg1"/>
                </a:solidFill>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584C2750-A43D-A2E3-140B-05727254989D}"/>
              </a:ext>
            </a:extLst>
          </p:cNvPr>
          <p:cNvSpPr>
            <a:spLocks noChangeArrowheads="1"/>
          </p:cNvSpPr>
          <p:nvPr>
            <p:custDataLst>
              <p:tags r:id="rId5"/>
            </p:custDataLst>
          </p:nvPr>
        </p:nvSpPr>
        <p:spPr bwMode="auto">
          <a:xfrm>
            <a:off x="-32157" y="3201869"/>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肝脏肿瘤辅助诊断</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endParaRPr>
          </a:p>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系统</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设计</a:t>
            </a:r>
          </a:p>
        </p:txBody>
      </p:sp>
      <p:sp>
        <p:nvSpPr>
          <p:cNvPr id="12" name="MH_SubTitle_1">
            <a:extLst>
              <a:ext uri="{FF2B5EF4-FFF2-40B4-BE49-F238E27FC236}">
                <a16:creationId xmlns:a16="http://schemas.microsoft.com/office/drawing/2014/main" id="{CABCED6E-A4E2-905E-3DE1-5F6AE4433700}"/>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灯片编号占位符 1">
            <a:extLst>
              <a:ext uri="{FF2B5EF4-FFF2-40B4-BE49-F238E27FC236}">
                <a16:creationId xmlns:a16="http://schemas.microsoft.com/office/drawing/2014/main" id="{A612698A-17A0-3C0B-7188-62FD47D111C6}"/>
              </a:ext>
            </a:extLst>
          </p:cNvPr>
          <p:cNvSpPr>
            <a:spLocks noGrp="1"/>
          </p:cNvSpPr>
          <p:nvPr>
            <p:ph type="sldNum" sz="quarter" idx="12"/>
          </p:nvPr>
        </p:nvSpPr>
        <p:spPr/>
        <p:txBody>
          <a:bodyPr/>
          <a:lstStyle/>
          <a:p>
            <a:fld id="{D2EFEC80-C177-4EEF-9320-A00DE3C9E654}" type="slidenum">
              <a:rPr lang="en-US" altLang="zh-CN" smtClean="0"/>
              <a:t>21</a:t>
            </a:fld>
            <a:endParaRPr lang="zh-CN" altLang="en-US"/>
          </a:p>
        </p:txBody>
      </p:sp>
      <p:sp>
        <p:nvSpPr>
          <p:cNvPr id="13" name="矩形 12">
            <a:extLst>
              <a:ext uri="{FF2B5EF4-FFF2-40B4-BE49-F238E27FC236}">
                <a16:creationId xmlns:a16="http://schemas.microsoft.com/office/drawing/2014/main" id="{A9BC48C6-BEF1-9B1F-DE90-A15D2FF7F05E}"/>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Calibri" panose="020F0502020204030204"/>
                <a:ea typeface="宋体" panose="02010600030101010101" pitchFamily="2" charset="-122"/>
              </a:rPr>
              <a:t>3</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6" name="矩形 15">
            <a:extLst>
              <a:ext uri="{FF2B5EF4-FFF2-40B4-BE49-F238E27FC236}">
                <a16:creationId xmlns:a16="http://schemas.microsoft.com/office/drawing/2014/main" id="{15163FEF-CCE3-8399-07F4-036E0B3FE3F8}"/>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创新点</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15" name="图片 14">
            <a:extLst>
              <a:ext uri="{FF2B5EF4-FFF2-40B4-BE49-F238E27FC236}">
                <a16:creationId xmlns:a16="http://schemas.microsoft.com/office/drawing/2014/main" id="{C50B6E67-85C2-ABCA-58AD-67AD6324B11A}"/>
              </a:ext>
            </a:extLst>
          </p:cNvPr>
          <p:cNvPicPr>
            <a:picLocks noChangeAspect="1"/>
          </p:cNvPicPr>
          <p:nvPr/>
        </p:nvPicPr>
        <p:blipFill>
          <a:blip r:embed="rId9" cstate="print">
            <a:extLst>
              <a:ext uri="{BEBA8EAE-BF5A-486C-A8C5-ECC9F3942E4B}">
                <a14:imgProps xmlns:a14="http://schemas.microsoft.com/office/drawing/2010/main">
                  <a14:imgLayer r:embed="rId10">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sp>
        <p:nvSpPr>
          <p:cNvPr id="14" name="Freeform 6">
            <a:extLst>
              <a:ext uri="{FF2B5EF4-FFF2-40B4-BE49-F238E27FC236}">
                <a16:creationId xmlns:a16="http://schemas.microsoft.com/office/drawing/2014/main" id="{7C775540-CF9E-A009-28F8-7A554E66A8DA}"/>
              </a:ext>
            </a:extLst>
          </p:cNvPr>
          <p:cNvSpPr>
            <a:spLocks noEditPoints="1"/>
          </p:cNvSpPr>
          <p:nvPr/>
        </p:nvSpPr>
        <p:spPr bwMode="auto">
          <a:xfrm>
            <a:off x="4398808" y="2469746"/>
            <a:ext cx="1963135" cy="1924127"/>
          </a:xfrm>
          <a:custGeom>
            <a:avLst/>
            <a:gdLst>
              <a:gd name="T0" fmla="*/ 2189 w 3067"/>
              <a:gd name="T1" fmla="*/ 554 h 3062"/>
              <a:gd name="T2" fmla="*/ 878 w 3067"/>
              <a:gd name="T3" fmla="*/ 2507 h 3062"/>
              <a:gd name="T4" fmla="*/ 576 w 3067"/>
              <a:gd name="T5" fmla="*/ 2734 h 3062"/>
              <a:gd name="T6" fmla="*/ 968 w 3067"/>
              <a:gd name="T7" fmla="*/ 2704 h 3062"/>
              <a:gd name="T8" fmla="*/ 1122 w 3067"/>
              <a:gd name="T9" fmla="*/ 3013 h 3062"/>
              <a:gd name="T10" fmla="*/ 1474 w 3067"/>
              <a:gd name="T11" fmla="*/ 2829 h 3062"/>
              <a:gd name="T12" fmla="*/ 1712 w 3067"/>
              <a:gd name="T13" fmla="*/ 3062 h 3062"/>
              <a:gd name="T14" fmla="*/ 1968 w 3067"/>
              <a:gd name="T15" fmla="*/ 2754 h 3062"/>
              <a:gd name="T16" fmla="*/ 2309 w 3067"/>
              <a:gd name="T17" fmla="*/ 2867 h 3062"/>
              <a:gd name="T18" fmla="*/ 2420 w 3067"/>
              <a:gd name="T19" fmla="*/ 2480 h 3062"/>
              <a:gd name="T20" fmla="*/ 2744 w 3067"/>
              <a:gd name="T21" fmla="*/ 2493 h 3062"/>
              <a:gd name="T22" fmla="*/ 2704 w 3067"/>
              <a:gd name="T23" fmla="*/ 2092 h 3062"/>
              <a:gd name="T24" fmla="*/ 3017 w 3067"/>
              <a:gd name="T25" fmla="*/ 1964 h 3062"/>
              <a:gd name="T26" fmla="*/ 2830 w 3067"/>
              <a:gd name="T27" fmla="*/ 1608 h 3062"/>
              <a:gd name="T28" fmla="*/ 3067 w 3067"/>
              <a:gd name="T29" fmla="*/ 1361 h 3062"/>
              <a:gd name="T30" fmla="*/ 2760 w 3067"/>
              <a:gd name="T31" fmla="*/ 1104 h 3062"/>
              <a:gd name="T32" fmla="*/ 2889 w 3067"/>
              <a:gd name="T33" fmla="*/ 800 h 3062"/>
              <a:gd name="T34" fmla="*/ 2513 w 3067"/>
              <a:gd name="T35" fmla="*/ 674 h 3062"/>
              <a:gd name="T36" fmla="*/ 2492 w 3067"/>
              <a:gd name="T37" fmla="*/ 328 h 3062"/>
              <a:gd name="T38" fmla="*/ 2102 w 3067"/>
              <a:gd name="T39" fmla="*/ 355 h 3062"/>
              <a:gd name="T40" fmla="*/ 1945 w 3067"/>
              <a:gd name="T41" fmla="*/ 48 h 3062"/>
              <a:gd name="T42" fmla="*/ 1600 w 3067"/>
              <a:gd name="T43" fmla="*/ 220 h 3062"/>
              <a:gd name="T44" fmla="*/ 1355 w 3067"/>
              <a:gd name="T45" fmla="*/ 0 h 3062"/>
              <a:gd name="T46" fmla="*/ 1101 w 3067"/>
              <a:gd name="T47" fmla="*/ 285 h 3062"/>
              <a:gd name="T48" fmla="*/ 758 w 3067"/>
              <a:gd name="T49" fmla="*/ 195 h 3062"/>
              <a:gd name="T50" fmla="*/ 638 w 3067"/>
              <a:gd name="T51" fmla="*/ 556 h 3062"/>
              <a:gd name="T52" fmla="*/ 323 w 3067"/>
              <a:gd name="T53" fmla="*/ 568 h 3062"/>
              <a:gd name="T54" fmla="*/ 344 w 3067"/>
              <a:gd name="T55" fmla="*/ 948 h 3062"/>
              <a:gd name="T56" fmla="*/ 50 w 3067"/>
              <a:gd name="T57" fmla="*/ 1097 h 3062"/>
              <a:gd name="T58" fmla="*/ 216 w 3067"/>
              <a:gd name="T59" fmla="*/ 1443 h 3062"/>
              <a:gd name="T60" fmla="*/ 0 w 3067"/>
              <a:gd name="T61" fmla="*/ 1701 h 3062"/>
              <a:gd name="T62" fmla="*/ 290 w 3067"/>
              <a:gd name="T63" fmla="*/ 1956 h 3062"/>
              <a:gd name="T64" fmla="*/ 179 w 3067"/>
              <a:gd name="T65" fmla="*/ 2262 h 3062"/>
              <a:gd name="T66" fmla="*/ 547 w 3067"/>
              <a:gd name="T67" fmla="*/ 2390 h 3062"/>
              <a:gd name="T68" fmla="*/ 576 w 3067"/>
              <a:gd name="T69" fmla="*/ 2734 h 3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67" h="3062">
                <a:moveTo>
                  <a:pt x="557" y="875"/>
                </a:moveTo>
                <a:cubicBezTo>
                  <a:pt x="919" y="336"/>
                  <a:pt x="1650" y="192"/>
                  <a:pt x="2189" y="554"/>
                </a:cubicBezTo>
                <a:cubicBezTo>
                  <a:pt x="2728" y="916"/>
                  <a:pt x="2872" y="1647"/>
                  <a:pt x="2510" y="2186"/>
                </a:cubicBezTo>
                <a:cubicBezTo>
                  <a:pt x="2148" y="2726"/>
                  <a:pt x="1418" y="2869"/>
                  <a:pt x="878" y="2507"/>
                </a:cubicBezTo>
                <a:cubicBezTo>
                  <a:pt x="339" y="2145"/>
                  <a:pt x="195" y="1415"/>
                  <a:pt x="557" y="875"/>
                </a:cubicBezTo>
                <a:close/>
                <a:moveTo>
                  <a:pt x="576" y="2734"/>
                </a:moveTo>
                <a:lnTo>
                  <a:pt x="779" y="2870"/>
                </a:lnTo>
                <a:lnTo>
                  <a:pt x="968" y="2704"/>
                </a:lnTo>
                <a:cubicBezTo>
                  <a:pt x="1014" y="2726"/>
                  <a:pt x="1062" y="2745"/>
                  <a:pt x="1110" y="2761"/>
                </a:cubicBezTo>
                <a:lnTo>
                  <a:pt x="1122" y="3013"/>
                </a:lnTo>
                <a:lnTo>
                  <a:pt x="1363" y="3060"/>
                </a:lnTo>
                <a:lnTo>
                  <a:pt x="1474" y="2829"/>
                </a:lnTo>
                <a:cubicBezTo>
                  <a:pt x="1517" y="2831"/>
                  <a:pt x="1560" y="2830"/>
                  <a:pt x="1603" y="2828"/>
                </a:cubicBezTo>
                <a:lnTo>
                  <a:pt x="1712" y="3062"/>
                </a:lnTo>
                <a:lnTo>
                  <a:pt x="1952" y="3015"/>
                </a:lnTo>
                <a:lnTo>
                  <a:pt x="1968" y="2754"/>
                </a:lnTo>
                <a:cubicBezTo>
                  <a:pt x="2017" y="2737"/>
                  <a:pt x="2066" y="2716"/>
                  <a:pt x="2113" y="2692"/>
                </a:cubicBezTo>
                <a:lnTo>
                  <a:pt x="2309" y="2867"/>
                </a:lnTo>
                <a:lnTo>
                  <a:pt x="2510" y="2728"/>
                </a:lnTo>
                <a:lnTo>
                  <a:pt x="2420" y="2480"/>
                </a:lnTo>
                <a:cubicBezTo>
                  <a:pt x="2446" y="2455"/>
                  <a:pt x="2472" y="2429"/>
                  <a:pt x="2497" y="2401"/>
                </a:cubicBezTo>
                <a:lnTo>
                  <a:pt x="2744" y="2493"/>
                </a:lnTo>
                <a:lnTo>
                  <a:pt x="2880" y="2290"/>
                </a:lnTo>
                <a:lnTo>
                  <a:pt x="2704" y="2092"/>
                </a:lnTo>
                <a:cubicBezTo>
                  <a:pt x="2723" y="2053"/>
                  <a:pt x="2740" y="2013"/>
                  <a:pt x="2754" y="1973"/>
                </a:cubicBezTo>
                <a:lnTo>
                  <a:pt x="3017" y="1964"/>
                </a:lnTo>
                <a:lnTo>
                  <a:pt x="3066" y="1725"/>
                </a:lnTo>
                <a:lnTo>
                  <a:pt x="2830" y="1608"/>
                </a:lnTo>
                <a:cubicBezTo>
                  <a:pt x="2832" y="1562"/>
                  <a:pt x="2833" y="1515"/>
                  <a:pt x="2831" y="1469"/>
                </a:cubicBezTo>
                <a:lnTo>
                  <a:pt x="3067" y="1361"/>
                </a:lnTo>
                <a:lnTo>
                  <a:pt x="3019" y="1121"/>
                </a:lnTo>
                <a:lnTo>
                  <a:pt x="2760" y="1104"/>
                </a:lnTo>
                <a:cubicBezTo>
                  <a:pt x="2747" y="1064"/>
                  <a:pt x="2731" y="1024"/>
                  <a:pt x="2713" y="986"/>
                </a:cubicBezTo>
                <a:lnTo>
                  <a:pt x="2889" y="800"/>
                </a:lnTo>
                <a:lnTo>
                  <a:pt x="2754" y="595"/>
                </a:lnTo>
                <a:lnTo>
                  <a:pt x="2513" y="674"/>
                </a:lnTo>
                <a:cubicBezTo>
                  <a:pt x="2480" y="635"/>
                  <a:pt x="2444" y="598"/>
                  <a:pt x="2406" y="563"/>
                </a:cubicBezTo>
                <a:lnTo>
                  <a:pt x="2492" y="328"/>
                </a:lnTo>
                <a:lnTo>
                  <a:pt x="2288" y="191"/>
                </a:lnTo>
                <a:lnTo>
                  <a:pt x="2102" y="355"/>
                </a:lnTo>
                <a:cubicBezTo>
                  <a:pt x="2055" y="331"/>
                  <a:pt x="2006" y="310"/>
                  <a:pt x="1957" y="293"/>
                </a:cubicBezTo>
                <a:lnTo>
                  <a:pt x="1945" y="48"/>
                </a:lnTo>
                <a:lnTo>
                  <a:pt x="1705" y="1"/>
                </a:lnTo>
                <a:lnTo>
                  <a:pt x="1600" y="220"/>
                </a:lnTo>
                <a:cubicBezTo>
                  <a:pt x="1552" y="217"/>
                  <a:pt x="1504" y="216"/>
                  <a:pt x="1457" y="218"/>
                </a:cubicBezTo>
                <a:lnTo>
                  <a:pt x="1355" y="0"/>
                </a:lnTo>
                <a:lnTo>
                  <a:pt x="1115" y="46"/>
                </a:lnTo>
                <a:lnTo>
                  <a:pt x="1101" y="285"/>
                </a:lnTo>
                <a:cubicBezTo>
                  <a:pt x="1044" y="304"/>
                  <a:pt x="989" y="326"/>
                  <a:pt x="935" y="353"/>
                </a:cubicBezTo>
                <a:lnTo>
                  <a:pt x="758" y="195"/>
                </a:lnTo>
                <a:lnTo>
                  <a:pt x="557" y="333"/>
                </a:lnTo>
                <a:lnTo>
                  <a:pt x="638" y="556"/>
                </a:lnTo>
                <a:cubicBezTo>
                  <a:pt x="606" y="585"/>
                  <a:pt x="574" y="617"/>
                  <a:pt x="545" y="650"/>
                </a:cubicBezTo>
                <a:lnTo>
                  <a:pt x="323" y="568"/>
                </a:lnTo>
                <a:lnTo>
                  <a:pt x="187" y="771"/>
                </a:lnTo>
                <a:lnTo>
                  <a:pt x="344" y="948"/>
                </a:lnTo>
                <a:cubicBezTo>
                  <a:pt x="322" y="995"/>
                  <a:pt x="302" y="1042"/>
                  <a:pt x="285" y="1090"/>
                </a:cubicBezTo>
                <a:lnTo>
                  <a:pt x="50" y="1097"/>
                </a:lnTo>
                <a:lnTo>
                  <a:pt x="2" y="1337"/>
                </a:lnTo>
                <a:lnTo>
                  <a:pt x="216" y="1443"/>
                </a:lnTo>
                <a:cubicBezTo>
                  <a:pt x="213" y="1496"/>
                  <a:pt x="213" y="1549"/>
                  <a:pt x="216" y="1602"/>
                </a:cubicBezTo>
                <a:lnTo>
                  <a:pt x="0" y="1701"/>
                </a:lnTo>
                <a:lnTo>
                  <a:pt x="48" y="1941"/>
                </a:lnTo>
                <a:lnTo>
                  <a:pt x="290" y="1956"/>
                </a:lnTo>
                <a:cubicBezTo>
                  <a:pt x="305" y="2000"/>
                  <a:pt x="324" y="2044"/>
                  <a:pt x="344" y="2086"/>
                </a:cubicBezTo>
                <a:lnTo>
                  <a:pt x="179" y="2262"/>
                </a:lnTo>
                <a:lnTo>
                  <a:pt x="313" y="2467"/>
                </a:lnTo>
                <a:lnTo>
                  <a:pt x="547" y="2390"/>
                </a:lnTo>
                <a:cubicBezTo>
                  <a:pt x="582" y="2429"/>
                  <a:pt x="620" y="2466"/>
                  <a:pt x="661" y="2502"/>
                </a:cubicBezTo>
                <a:lnTo>
                  <a:pt x="576" y="2734"/>
                </a:lnTo>
                <a:close/>
              </a:path>
            </a:pathLst>
          </a:custGeom>
          <a:solidFill>
            <a:srgbClr val="1F4E78"/>
          </a:solidFill>
          <a:ln>
            <a:noFill/>
          </a:ln>
        </p:spPr>
        <p:txBody>
          <a:bodyPr vert="horz" wrap="square" lIns="91440" tIns="45720" rIns="91440" bIns="45720" numCol="1" anchor="t" anchorCtr="0" compatLnSpc="1"/>
          <a:lstStyle/>
          <a:p>
            <a:pPr>
              <a:lnSpc>
                <a:spcPct val="120000"/>
              </a:lnSpc>
            </a:pPr>
            <a:endParaRPr lang="zh-CN" altLang="en-US" sz="1600">
              <a:solidFill>
                <a:schemeClr val="bg1"/>
              </a:solidFill>
            </a:endParaRPr>
          </a:p>
        </p:txBody>
      </p:sp>
      <p:sp>
        <p:nvSpPr>
          <p:cNvPr id="17" name="Freeform 7">
            <a:extLst>
              <a:ext uri="{FF2B5EF4-FFF2-40B4-BE49-F238E27FC236}">
                <a16:creationId xmlns:a16="http://schemas.microsoft.com/office/drawing/2014/main" id="{73A93D0F-6F6D-A4A3-9C1D-FBBF1F2D3525}"/>
              </a:ext>
            </a:extLst>
          </p:cNvPr>
          <p:cNvSpPr>
            <a:spLocks noEditPoints="1"/>
          </p:cNvSpPr>
          <p:nvPr/>
        </p:nvSpPr>
        <p:spPr bwMode="auto">
          <a:xfrm>
            <a:off x="5043798" y="4161984"/>
            <a:ext cx="698504" cy="742597"/>
          </a:xfrm>
          <a:custGeom>
            <a:avLst/>
            <a:gdLst>
              <a:gd name="T0" fmla="*/ 0 w 1094"/>
              <a:gd name="T1" fmla="*/ 0 h 1182"/>
              <a:gd name="T2" fmla="*/ 1094 w 1094"/>
              <a:gd name="T3" fmla="*/ 0 h 1182"/>
              <a:gd name="T4" fmla="*/ 1094 w 1094"/>
              <a:gd name="T5" fmla="*/ 511 h 1182"/>
              <a:gd name="T6" fmla="*/ 0 w 1094"/>
              <a:gd name="T7" fmla="*/ 511 h 1182"/>
              <a:gd name="T8" fmla="*/ 0 w 1094"/>
              <a:gd name="T9" fmla="*/ 0 h 1182"/>
              <a:gd name="T10" fmla="*/ 113 w 1094"/>
              <a:gd name="T11" fmla="*/ 567 h 1182"/>
              <a:gd name="T12" fmla="*/ 981 w 1094"/>
              <a:gd name="T13" fmla="*/ 567 h 1182"/>
              <a:gd name="T14" fmla="*/ 981 w 1094"/>
              <a:gd name="T15" fmla="*/ 774 h 1182"/>
              <a:gd name="T16" fmla="*/ 113 w 1094"/>
              <a:gd name="T17" fmla="*/ 774 h 1182"/>
              <a:gd name="T18" fmla="*/ 113 w 1094"/>
              <a:gd name="T19" fmla="*/ 567 h 1182"/>
              <a:gd name="T20" fmla="*/ 132 w 1094"/>
              <a:gd name="T21" fmla="*/ 822 h 1182"/>
              <a:gd name="T22" fmla="*/ 961 w 1094"/>
              <a:gd name="T23" fmla="*/ 822 h 1182"/>
              <a:gd name="T24" fmla="*/ 961 w 1094"/>
              <a:gd name="T25" fmla="*/ 979 h 1182"/>
              <a:gd name="T26" fmla="*/ 132 w 1094"/>
              <a:gd name="T27" fmla="*/ 979 h 1182"/>
              <a:gd name="T28" fmla="*/ 132 w 1094"/>
              <a:gd name="T29" fmla="*/ 822 h 1182"/>
              <a:gd name="T30" fmla="*/ 368 w 1094"/>
              <a:gd name="T31" fmla="*/ 1025 h 1182"/>
              <a:gd name="T32" fmla="*/ 725 w 1094"/>
              <a:gd name="T33" fmla="*/ 1025 h 1182"/>
              <a:gd name="T34" fmla="*/ 725 w 1094"/>
              <a:gd name="T35" fmla="*/ 1182 h 1182"/>
              <a:gd name="T36" fmla="*/ 368 w 1094"/>
              <a:gd name="T37" fmla="*/ 1182 h 1182"/>
              <a:gd name="T38" fmla="*/ 368 w 1094"/>
              <a:gd name="T39" fmla="*/ 1025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4" h="1182">
                <a:moveTo>
                  <a:pt x="0" y="0"/>
                </a:moveTo>
                <a:lnTo>
                  <a:pt x="1094" y="0"/>
                </a:lnTo>
                <a:lnTo>
                  <a:pt x="1094" y="511"/>
                </a:lnTo>
                <a:lnTo>
                  <a:pt x="0" y="511"/>
                </a:lnTo>
                <a:lnTo>
                  <a:pt x="0" y="0"/>
                </a:lnTo>
                <a:close/>
                <a:moveTo>
                  <a:pt x="113" y="567"/>
                </a:moveTo>
                <a:lnTo>
                  <a:pt x="981" y="567"/>
                </a:lnTo>
                <a:lnTo>
                  <a:pt x="981" y="774"/>
                </a:lnTo>
                <a:lnTo>
                  <a:pt x="113" y="774"/>
                </a:lnTo>
                <a:lnTo>
                  <a:pt x="113" y="567"/>
                </a:lnTo>
                <a:close/>
                <a:moveTo>
                  <a:pt x="132" y="822"/>
                </a:moveTo>
                <a:lnTo>
                  <a:pt x="961" y="822"/>
                </a:lnTo>
                <a:lnTo>
                  <a:pt x="961" y="979"/>
                </a:lnTo>
                <a:lnTo>
                  <a:pt x="132" y="979"/>
                </a:lnTo>
                <a:lnTo>
                  <a:pt x="132" y="822"/>
                </a:lnTo>
                <a:close/>
                <a:moveTo>
                  <a:pt x="368" y="1025"/>
                </a:moveTo>
                <a:lnTo>
                  <a:pt x="725" y="1025"/>
                </a:lnTo>
                <a:lnTo>
                  <a:pt x="725" y="1182"/>
                </a:lnTo>
                <a:lnTo>
                  <a:pt x="368" y="1182"/>
                </a:lnTo>
                <a:lnTo>
                  <a:pt x="368" y="1025"/>
                </a:lnTo>
                <a:close/>
              </a:path>
            </a:pathLst>
          </a:custGeom>
          <a:solidFill>
            <a:srgbClr val="433D3C"/>
          </a:solidFill>
          <a:ln>
            <a:noFill/>
          </a:ln>
        </p:spPr>
        <p:txBody>
          <a:bodyPr vert="horz" wrap="square" lIns="91440" tIns="45720" rIns="91440" bIns="45720" numCol="1" anchor="t" anchorCtr="0" compatLnSpc="1"/>
          <a:lstStyle/>
          <a:p>
            <a:pPr>
              <a:lnSpc>
                <a:spcPct val="120000"/>
              </a:lnSpc>
            </a:pPr>
            <a:endParaRPr lang="zh-CN" altLang="en-US" sz="1600">
              <a:solidFill>
                <a:schemeClr val="bg1"/>
              </a:solidFill>
            </a:endParaRPr>
          </a:p>
        </p:txBody>
      </p:sp>
      <p:grpSp>
        <p:nvGrpSpPr>
          <p:cNvPr id="18" name="组合 17">
            <a:extLst>
              <a:ext uri="{FF2B5EF4-FFF2-40B4-BE49-F238E27FC236}">
                <a16:creationId xmlns:a16="http://schemas.microsoft.com/office/drawing/2014/main" id="{2BC2A496-C902-6242-69B6-7D89E726499B}"/>
              </a:ext>
            </a:extLst>
          </p:cNvPr>
          <p:cNvGrpSpPr/>
          <p:nvPr/>
        </p:nvGrpSpPr>
        <p:grpSpPr>
          <a:xfrm>
            <a:off x="3491880" y="3035666"/>
            <a:ext cx="887213" cy="869584"/>
            <a:chOff x="3602100" y="4141250"/>
            <a:chExt cx="1264071" cy="1264071"/>
          </a:xfrm>
        </p:grpSpPr>
        <p:sp>
          <p:nvSpPr>
            <p:cNvPr id="19" name="Freeform 8">
              <a:extLst>
                <a:ext uri="{FF2B5EF4-FFF2-40B4-BE49-F238E27FC236}">
                  <a16:creationId xmlns:a16="http://schemas.microsoft.com/office/drawing/2014/main" id="{C0325BDC-B654-7A6A-C3C3-F8A4E80BD47F}"/>
                </a:ext>
              </a:extLst>
            </p:cNvPr>
            <p:cNvSpPr>
              <a:spLocks noEditPoints="1"/>
            </p:cNvSpPr>
            <p:nvPr/>
          </p:nvSpPr>
          <p:spPr bwMode="auto">
            <a:xfrm>
              <a:off x="3602100" y="4141250"/>
              <a:ext cx="1264071" cy="1264071"/>
            </a:xfrm>
            <a:custGeom>
              <a:avLst/>
              <a:gdLst>
                <a:gd name="T0" fmla="*/ 813 w 1386"/>
                <a:gd name="T1" fmla="*/ 164 h 1385"/>
                <a:gd name="T2" fmla="*/ 561 w 1386"/>
                <a:gd name="T3" fmla="*/ 1218 h 1385"/>
                <a:gd name="T4" fmla="*/ 477 w 1386"/>
                <a:gd name="T5" fmla="*/ 1353 h 1385"/>
                <a:gd name="T6" fmla="*/ 638 w 1386"/>
                <a:gd name="T7" fmla="*/ 1279 h 1385"/>
                <a:gd name="T8" fmla="*/ 751 w 1386"/>
                <a:gd name="T9" fmla="*/ 1385 h 1385"/>
                <a:gd name="T10" fmla="*/ 871 w 1386"/>
                <a:gd name="T11" fmla="*/ 1251 h 1385"/>
                <a:gd name="T12" fmla="*/ 1007 w 1386"/>
                <a:gd name="T13" fmla="*/ 1312 h 1385"/>
                <a:gd name="T14" fmla="*/ 1067 w 1386"/>
                <a:gd name="T15" fmla="*/ 1142 h 1385"/>
                <a:gd name="T16" fmla="*/ 1229 w 1386"/>
                <a:gd name="T17" fmla="*/ 1135 h 1385"/>
                <a:gd name="T18" fmla="*/ 1215 w 1386"/>
                <a:gd name="T19" fmla="*/ 954 h 1385"/>
                <a:gd name="T20" fmla="*/ 1354 w 1386"/>
                <a:gd name="T21" fmla="*/ 908 h 1385"/>
                <a:gd name="T22" fmla="*/ 1274 w 1386"/>
                <a:gd name="T23" fmla="*/ 745 h 1385"/>
                <a:gd name="T24" fmla="*/ 1386 w 1386"/>
                <a:gd name="T25" fmla="*/ 641 h 1385"/>
                <a:gd name="T26" fmla="*/ 1251 w 1386"/>
                <a:gd name="T27" fmla="*/ 520 h 1385"/>
                <a:gd name="T28" fmla="*/ 1313 w 1386"/>
                <a:gd name="T29" fmla="*/ 378 h 1385"/>
                <a:gd name="T30" fmla="*/ 1143 w 1386"/>
                <a:gd name="T31" fmla="*/ 318 h 1385"/>
                <a:gd name="T32" fmla="*/ 1150 w 1386"/>
                <a:gd name="T33" fmla="*/ 168 h 1385"/>
                <a:gd name="T34" fmla="*/ 972 w 1386"/>
                <a:gd name="T35" fmla="*/ 175 h 1385"/>
                <a:gd name="T36" fmla="*/ 909 w 1386"/>
                <a:gd name="T37" fmla="*/ 32 h 1385"/>
                <a:gd name="T38" fmla="*/ 748 w 1386"/>
                <a:gd name="T39" fmla="*/ 105 h 1385"/>
                <a:gd name="T40" fmla="*/ 634 w 1386"/>
                <a:gd name="T41" fmla="*/ 0 h 1385"/>
                <a:gd name="T42" fmla="*/ 516 w 1386"/>
                <a:gd name="T43" fmla="*/ 127 h 1385"/>
                <a:gd name="T44" fmla="*/ 378 w 1386"/>
                <a:gd name="T45" fmla="*/ 72 h 1385"/>
                <a:gd name="T46" fmla="*/ 315 w 1386"/>
                <a:gd name="T47" fmla="*/ 233 h 1385"/>
                <a:gd name="T48" fmla="*/ 157 w 1386"/>
                <a:gd name="T49" fmla="*/ 250 h 1385"/>
                <a:gd name="T50" fmla="*/ 163 w 1386"/>
                <a:gd name="T51" fmla="*/ 421 h 1385"/>
                <a:gd name="T52" fmla="*/ 32 w 1386"/>
                <a:gd name="T53" fmla="*/ 476 h 1385"/>
                <a:gd name="T54" fmla="*/ 100 w 1386"/>
                <a:gd name="T55" fmla="*/ 634 h 1385"/>
                <a:gd name="T56" fmla="*/ 0 w 1386"/>
                <a:gd name="T57" fmla="*/ 744 h 1385"/>
                <a:gd name="T58" fmla="*/ 123 w 1386"/>
                <a:gd name="T59" fmla="*/ 864 h 1385"/>
                <a:gd name="T60" fmla="*/ 73 w 1386"/>
                <a:gd name="T61" fmla="*/ 1007 h 1385"/>
                <a:gd name="T62" fmla="*/ 235 w 1386"/>
                <a:gd name="T63" fmla="*/ 1069 h 1385"/>
                <a:gd name="T64" fmla="*/ 236 w 1386"/>
                <a:gd name="T65" fmla="*/ 1216 h 1385"/>
                <a:gd name="T66" fmla="*/ 411 w 1386"/>
                <a:gd name="T67" fmla="*/ 1212 h 1385"/>
                <a:gd name="T68" fmla="*/ 477 w 1386"/>
                <a:gd name="T69" fmla="*/ 1353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6" h="1385">
                  <a:moveTo>
                    <a:pt x="160" y="565"/>
                  </a:moveTo>
                  <a:cubicBezTo>
                    <a:pt x="229" y="274"/>
                    <a:pt x="522" y="94"/>
                    <a:pt x="813" y="164"/>
                  </a:cubicBezTo>
                  <a:cubicBezTo>
                    <a:pt x="1104" y="233"/>
                    <a:pt x="1284" y="526"/>
                    <a:pt x="1214" y="817"/>
                  </a:cubicBezTo>
                  <a:cubicBezTo>
                    <a:pt x="1145" y="1108"/>
                    <a:pt x="852" y="1288"/>
                    <a:pt x="561" y="1218"/>
                  </a:cubicBezTo>
                  <a:cubicBezTo>
                    <a:pt x="270" y="1149"/>
                    <a:pt x="90" y="856"/>
                    <a:pt x="160" y="565"/>
                  </a:cubicBezTo>
                  <a:close/>
                  <a:moveTo>
                    <a:pt x="477" y="1353"/>
                  </a:moveTo>
                  <a:lnTo>
                    <a:pt x="584" y="1379"/>
                  </a:lnTo>
                  <a:lnTo>
                    <a:pt x="638" y="1279"/>
                  </a:lnTo>
                  <a:cubicBezTo>
                    <a:pt x="661" y="1281"/>
                    <a:pt x="684" y="1281"/>
                    <a:pt x="706" y="1280"/>
                  </a:cubicBezTo>
                  <a:lnTo>
                    <a:pt x="751" y="1385"/>
                  </a:lnTo>
                  <a:lnTo>
                    <a:pt x="860" y="1367"/>
                  </a:lnTo>
                  <a:lnTo>
                    <a:pt x="871" y="1251"/>
                  </a:lnTo>
                  <a:cubicBezTo>
                    <a:pt x="889" y="1245"/>
                    <a:pt x="907" y="1238"/>
                    <a:pt x="925" y="1230"/>
                  </a:cubicBezTo>
                  <a:lnTo>
                    <a:pt x="1007" y="1312"/>
                  </a:lnTo>
                  <a:lnTo>
                    <a:pt x="1101" y="1255"/>
                  </a:lnTo>
                  <a:lnTo>
                    <a:pt x="1067" y="1142"/>
                  </a:lnTo>
                  <a:cubicBezTo>
                    <a:pt x="1085" y="1126"/>
                    <a:pt x="1103" y="1110"/>
                    <a:pt x="1119" y="1092"/>
                  </a:cubicBezTo>
                  <a:lnTo>
                    <a:pt x="1229" y="1135"/>
                  </a:lnTo>
                  <a:lnTo>
                    <a:pt x="1292" y="1045"/>
                  </a:lnTo>
                  <a:lnTo>
                    <a:pt x="1215" y="954"/>
                  </a:lnTo>
                  <a:cubicBezTo>
                    <a:pt x="1222" y="939"/>
                    <a:pt x="1229" y="924"/>
                    <a:pt x="1235" y="909"/>
                  </a:cubicBezTo>
                  <a:lnTo>
                    <a:pt x="1354" y="908"/>
                  </a:lnTo>
                  <a:lnTo>
                    <a:pt x="1379" y="801"/>
                  </a:lnTo>
                  <a:lnTo>
                    <a:pt x="1274" y="745"/>
                  </a:lnTo>
                  <a:cubicBezTo>
                    <a:pt x="1276" y="725"/>
                    <a:pt x="1277" y="706"/>
                    <a:pt x="1277" y="686"/>
                  </a:cubicBezTo>
                  <a:lnTo>
                    <a:pt x="1386" y="641"/>
                  </a:lnTo>
                  <a:lnTo>
                    <a:pt x="1369" y="532"/>
                  </a:lnTo>
                  <a:lnTo>
                    <a:pt x="1251" y="520"/>
                  </a:lnTo>
                  <a:cubicBezTo>
                    <a:pt x="1245" y="500"/>
                    <a:pt x="1238" y="480"/>
                    <a:pt x="1230" y="461"/>
                  </a:cubicBezTo>
                  <a:lnTo>
                    <a:pt x="1313" y="378"/>
                  </a:lnTo>
                  <a:lnTo>
                    <a:pt x="1255" y="284"/>
                  </a:lnTo>
                  <a:lnTo>
                    <a:pt x="1143" y="318"/>
                  </a:lnTo>
                  <a:cubicBezTo>
                    <a:pt x="1131" y="303"/>
                    <a:pt x="1118" y="289"/>
                    <a:pt x="1105" y="275"/>
                  </a:cubicBezTo>
                  <a:lnTo>
                    <a:pt x="1150" y="168"/>
                  </a:lnTo>
                  <a:lnTo>
                    <a:pt x="1061" y="103"/>
                  </a:lnTo>
                  <a:lnTo>
                    <a:pt x="972" y="175"/>
                  </a:lnTo>
                  <a:cubicBezTo>
                    <a:pt x="952" y="164"/>
                    <a:pt x="931" y="154"/>
                    <a:pt x="909" y="145"/>
                  </a:cubicBezTo>
                  <a:lnTo>
                    <a:pt x="909" y="32"/>
                  </a:lnTo>
                  <a:lnTo>
                    <a:pt x="801" y="6"/>
                  </a:lnTo>
                  <a:lnTo>
                    <a:pt x="748" y="105"/>
                  </a:lnTo>
                  <a:cubicBezTo>
                    <a:pt x="725" y="102"/>
                    <a:pt x="701" y="101"/>
                    <a:pt x="678" y="101"/>
                  </a:cubicBezTo>
                  <a:lnTo>
                    <a:pt x="634" y="0"/>
                  </a:lnTo>
                  <a:lnTo>
                    <a:pt x="526" y="18"/>
                  </a:lnTo>
                  <a:lnTo>
                    <a:pt x="516" y="127"/>
                  </a:lnTo>
                  <a:cubicBezTo>
                    <a:pt x="495" y="133"/>
                    <a:pt x="475" y="140"/>
                    <a:pt x="455" y="149"/>
                  </a:cubicBezTo>
                  <a:lnTo>
                    <a:pt x="378" y="72"/>
                  </a:lnTo>
                  <a:lnTo>
                    <a:pt x="284" y="130"/>
                  </a:lnTo>
                  <a:lnTo>
                    <a:pt x="315" y="233"/>
                  </a:lnTo>
                  <a:cubicBezTo>
                    <a:pt x="295" y="250"/>
                    <a:pt x="275" y="269"/>
                    <a:pt x="256" y="288"/>
                  </a:cubicBezTo>
                  <a:lnTo>
                    <a:pt x="157" y="250"/>
                  </a:lnTo>
                  <a:lnTo>
                    <a:pt x="94" y="340"/>
                  </a:lnTo>
                  <a:lnTo>
                    <a:pt x="163" y="421"/>
                  </a:lnTo>
                  <a:cubicBezTo>
                    <a:pt x="154" y="439"/>
                    <a:pt x="145" y="457"/>
                    <a:pt x="138" y="476"/>
                  </a:cubicBezTo>
                  <a:lnTo>
                    <a:pt x="32" y="476"/>
                  </a:lnTo>
                  <a:lnTo>
                    <a:pt x="6" y="584"/>
                  </a:lnTo>
                  <a:lnTo>
                    <a:pt x="100" y="634"/>
                  </a:lnTo>
                  <a:cubicBezTo>
                    <a:pt x="98" y="657"/>
                    <a:pt x="97" y="680"/>
                    <a:pt x="97" y="703"/>
                  </a:cubicBezTo>
                  <a:lnTo>
                    <a:pt x="0" y="744"/>
                  </a:lnTo>
                  <a:lnTo>
                    <a:pt x="17" y="853"/>
                  </a:lnTo>
                  <a:lnTo>
                    <a:pt x="123" y="864"/>
                  </a:lnTo>
                  <a:cubicBezTo>
                    <a:pt x="130" y="887"/>
                    <a:pt x="139" y="909"/>
                    <a:pt x="148" y="931"/>
                  </a:cubicBezTo>
                  <a:lnTo>
                    <a:pt x="73" y="1007"/>
                  </a:lnTo>
                  <a:lnTo>
                    <a:pt x="131" y="1101"/>
                  </a:lnTo>
                  <a:lnTo>
                    <a:pt x="235" y="1069"/>
                  </a:lnTo>
                  <a:cubicBezTo>
                    <a:pt x="248" y="1086"/>
                    <a:pt x="263" y="1101"/>
                    <a:pt x="278" y="1116"/>
                  </a:cubicBezTo>
                  <a:lnTo>
                    <a:pt x="236" y="1216"/>
                  </a:lnTo>
                  <a:lnTo>
                    <a:pt x="325" y="1282"/>
                  </a:lnTo>
                  <a:lnTo>
                    <a:pt x="411" y="1212"/>
                  </a:lnTo>
                  <a:cubicBezTo>
                    <a:pt x="432" y="1223"/>
                    <a:pt x="454" y="1233"/>
                    <a:pt x="477" y="1242"/>
                  </a:cubicBezTo>
                  <a:lnTo>
                    <a:pt x="477" y="1353"/>
                  </a:lnTo>
                  <a:close/>
                </a:path>
              </a:pathLst>
            </a:custGeom>
            <a:solidFill>
              <a:schemeClr val="bg2">
                <a:lumMod val="95000"/>
              </a:schemeClr>
            </a:solidFill>
            <a:ln>
              <a:solidFill>
                <a:schemeClr val="tx2">
                  <a:lumMod val="75000"/>
                </a:schemeClr>
              </a:solidFill>
            </a:ln>
          </p:spPr>
          <p:txBody>
            <a:bodyPr vert="horz" wrap="square" lIns="91440" tIns="45720" rIns="91440" bIns="45720" numCol="1" anchor="t" anchorCtr="0" compatLnSpc="1"/>
            <a:lstStyle/>
            <a:p>
              <a:pPr>
                <a:lnSpc>
                  <a:spcPct val="120000"/>
                </a:lnSpc>
              </a:pPr>
              <a:endParaRPr lang="zh-CN" altLang="en-US" sz="1600">
                <a:solidFill>
                  <a:schemeClr val="bg1"/>
                </a:solidFill>
              </a:endParaRPr>
            </a:p>
          </p:txBody>
        </p:sp>
        <p:sp>
          <p:nvSpPr>
            <p:cNvPr id="20" name="Freeform 9">
              <a:extLst>
                <a:ext uri="{FF2B5EF4-FFF2-40B4-BE49-F238E27FC236}">
                  <a16:creationId xmlns:a16="http://schemas.microsoft.com/office/drawing/2014/main" id="{89198521-E7F9-BC57-1B94-2FEF94B79436}"/>
                </a:ext>
              </a:extLst>
            </p:cNvPr>
            <p:cNvSpPr/>
            <p:nvPr/>
          </p:nvSpPr>
          <p:spPr bwMode="auto">
            <a:xfrm>
              <a:off x="3714461" y="4257626"/>
              <a:ext cx="1027308" cy="1027308"/>
            </a:xfrm>
            <a:custGeom>
              <a:avLst/>
              <a:gdLst>
                <a:gd name="T0" fmla="*/ 1062 w 1128"/>
                <a:gd name="T1" fmla="*/ 683 h 1128"/>
                <a:gd name="T2" fmla="*/ 683 w 1128"/>
                <a:gd name="T3" fmla="*/ 66 h 1128"/>
                <a:gd name="T4" fmla="*/ 66 w 1128"/>
                <a:gd name="T5" fmla="*/ 445 h 1128"/>
                <a:gd name="T6" fmla="*/ 445 w 1128"/>
                <a:gd name="T7" fmla="*/ 1062 h 1128"/>
                <a:gd name="T8" fmla="*/ 1062 w 1128"/>
                <a:gd name="T9" fmla="*/ 683 h 1128"/>
              </a:gdLst>
              <a:ahLst/>
              <a:cxnLst>
                <a:cxn ang="0">
                  <a:pos x="T0" y="T1"/>
                </a:cxn>
                <a:cxn ang="0">
                  <a:pos x="T2" y="T3"/>
                </a:cxn>
                <a:cxn ang="0">
                  <a:pos x="T4" y="T5"/>
                </a:cxn>
                <a:cxn ang="0">
                  <a:pos x="T6" y="T7"/>
                </a:cxn>
                <a:cxn ang="0">
                  <a:pos x="T8" y="T9"/>
                </a:cxn>
              </a:cxnLst>
              <a:rect l="0" t="0" r="r" b="b"/>
              <a:pathLst>
                <a:path w="1128" h="1128">
                  <a:moveTo>
                    <a:pt x="1062" y="683"/>
                  </a:moveTo>
                  <a:cubicBezTo>
                    <a:pt x="1128" y="408"/>
                    <a:pt x="958" y="132"/>
                    <a:pt x="683" y="66"/>
                  </a:cubicBezTo>
                  <a:cubicBezTo>
                    <a:pt x="408" y="0"/>
                    <a:pt x="132" y="170"/>
                    <a:pt x="66" y="445"/>
                  </a:cubicBezTo>
                  <a:cubicBezTo>
                    <a:pt x="0" y="720"/>
                    <a:pt x="170" y="996"/>
                    <a:pt x="445" y="1062"/>
                  </a:cubicBezTo>
                  <a:cubicBezTo>
                    <a:pt x="720" y="1128"/>
                    <a:pt x="996" y="958"/>
                    <a:pt x="1062" y="683"/>
                  </a:cubicBezTo>
                  <a:close/>
                </a:path>
              </a:pathLst>
            </a:custGeom>
            <a:solidFill>
              <a:srgbClr val="1F4E78"/>
            </a:solidFill>
            <a:ln>
              <a:noFill/>
            </a:ln>
          </p:spPr>
          <p:txBody>
            <a:bodyPr vert="horz" wrap="square" lIns="91440" tIns="45720" rIns="91440" bIns="45720" numCol="1" anchor="t" anchorCtr="0" compatLnSpc="1"/>
            <a:lstStyle/>
            <a:p>
              <a:pPr>
                <a:lnSpc>
                  <a:spcPct val="120000"/>
                </a:lnSpc>
              </a:pPr>
              <a:endParaRPr lang="zh-CN" altLang="en-US" sz="1600">
                <a:solidFill>
                  <a:schemeClr val="bg1"/>
                </a:solidFill>
              </a:endParaRPr>
            </a:p>
          </p:txBody>
        </p:sp>
      </p:grpSp>
      <p:grpSp>
        <p:nvGrpSpPr>
          <p:cNvPr id="21" name="组合 20">
            <a:extLst>
              <a:ext uri="{FF2B5EF4-FFF2-40B4-BE49-F238E27FC236}">
                <a16:creationId xmlns:a16="http://schemas.microsoft.com/office/drawing/2014/main" id="{EB64B5B5-3B82-2433-9205-C7CD177F6246}"/>
              </a:ext>
            </a:extLst>
          </p:cNvPr>
          <p:cNvGrpSpPr/>
          <p:nvPr/>
        </p:nvGrpSpPr>
        <p:grpSpPr>
          <a:xfrm>
            <a:off x="4181604" y="1763748"/>
            <a:ext cx="887213" cy="869584"/>
            <a:chOff x="4637435" y="2231854"/>
            <a:chExt cx="1264071" cy="1264071"/>
          </a:xfrm>
        </p:grpSpPr>
        <p:sp>
          <p:nvSpPr>
            <p:cNvPr id="22" name="Freeform 10">
              <a:extLst>
                <a:ext uri="{FF2B5EF4-FFF2-40B4-BE49-F238E27FC236}">
                  <a16:creationId xmlns:a16="http://schemas.microsoft.com/office/drawing/2014/main" id="{23E5099C-EEE2-20E2-9527-7D4663C5BF79}"/>
                </a:ext>
              </a:extLst>
            </p:cNvPr>
            <p:cNvSpPr>
              <a:spLocks noEditPoints="1"/>
            </p:cNvSpPr>
            <p:nvPr/>
          </p:nvSpPr>
          <p:spPr bwMode="auto">
            <a:xfrm>
              <a:off x="4637435" y="2231854"/>
              <a:ext cx="1264071" cy="1264071"/>
            </a:xfrm>
            <a:custGeom>
              <a:avLst/>
              <a:gdLst>
                <a:gd name="T0" fmla="*/ 813 w 1386"/>
                <a:gd name="T1" fmla="*/ 164 h 1386"/>
                <a:gd name="T2" fmla="*/ 561 w 1386"/>
                <a:gd name="T3" fmla="*/ 1219 h 1386"/>
                <a:gd name="T4" fmla="*/ 477 w 1386"/>
                <a:gd name="T5" fmla="*/ 1354 h 1386"/>
                <a:gd name="T6" fmla="*/ 638 w 1386"/>
                <a:gd name="T7" fmla="*/ 1279 h 1386"/>
                <a:gd name="T8" fmla="*/ 751 w 1386"/>
                <a:gd name="T9" fmla="*/ 1386 h 1386"/>
                <a:gd name="T10" fmla="*/ 871 w 1386"/>
                <a:gd name="T11" fmla="*/ 1252 h 1386"/>
                <a:gd name="T12" fmla="*/ 1008 w 1386"/>
                <a:gd name="T13" fmla="*/ 1313 h 1386"/>
                <a:gd name="T14" fmla="*/ 1067 w 1386"/>
                <a:gd name="T15" fmla="*/ 1142 h 1386"/>
                <a:gd name="T16" fmla="*/ 1229 w 1386"/>
                <a:gd name="T17" fmla="*/ 1136 h 1386"/>
                <a:gd name="T18" fmla="*/ 1215 w 1386"/>
                <a:gd name="T19" fmla="*/ 955 h 1386"/>
                <a:gd name="T20" fmla="*/ 1354 w 1386"/>
                <a:gd name="T21" fmla="*/ 909 h 1386"/>
                <a:gd name="T22" fmla="*/ 1274 w 1386"/>
                <a:gd name="T23" fmla="*/ 745 h 1386"/>
                <a:gd name="T24" fmla="*/ 1386 w 1386"/>
                <a:gd name="T25" fmla="*/ 642 h 1386"/>
                <a:gd name="T26" fmla="*/ 1251 w 1386"/>
                <a:gd name="T27" fmla="*/ 521 h 1386"/>
                <a:gd name="T28" fmla="*/ 1313 w 1386"/>
                <a:gd name="T29" fmla="*/ 378 h 1386"/>
                <a:gd name="T30" fmla="*/ 1143 w 1386"/>
                <a:gd name="T31" fmla="*/ 318 h 1386"/>
                <a:gd name="T32" fmla="*/ 1150 w 1386"/>
                <a:gd name="T33" fmla="*/ 169 h 1386"/>
                <a:gd name="T34" fmla="*/ 972 w 1386"/>
                <a:gd name="T35" fmla="*/ 176 h 1386"/>
                <a:gd name="T36" fmla="*/ 909 w 1386"/>
                <a:gd name="T37" fmla="*/ 32 h 1386"/>
                <a:gd name="T38" fmla="*/ 749 w 1386"/>
                <a:gd name="T39" fmla="*/ 105 h 1386"/>
                <a:gd name="T40" fmla="*/ 635 w 1386"/>
                <a:gd name="T41" fmla="*/ 0 h 1386"/>
                <a:gd name="T42" fmla="*/ 516 w 1386"/>
                <a:gd name="T43" fmla="*/ 128 h 1386"/>
                <a:gd name="T44" fmla="*/ 378 w 1386"/>
                <a:gd name="T45" fmla="*/ 73 h 1386"/>
                <a:gd name="T46" fmla="*/ 316 w 1386"/>
                <a:gd name="T47" fmla="*/ 234 h 1386"/>
                <a:gd name="T48" fmla="*/ 157 w 1386"/>
                <a:gd name="T49" fmla="*/ 250 h 1386"/>
                <a:gd name="T50" fmla="*/ 163 w 1386"/>
                <a:gd name="T51" fmla="*/ 422 h 1386"/>
                <a:gd name="T52" fmla="*/ 32 w 1386"/>
                <a:gd name="T53" fmla="*/ 477 h 1386"/>
                <a:gd name="T54" fmla="*/ 100 w 1386"/>
                <a:gd name="T55" fmla="*/ 635 h 1386"/>
                <a:gd name="T56" fmla="*/ 0 w 1386"/>
                <a:gd name="T57" fmla="*/ 744 h 1386"/>
                <a:gd name="T58" fmla="*/ 123 w 1386"/>
                <a:gd name="T59" fmla="*/ 864 h 1386"/>
                <a:gd name="T60" fmla="*/ 73 w 1386"/>
                <a:gd name="T61" fmla="*/ 1008 h 1386"/>
                <a:gd name="T62" fmla="*/ 235 w 1386"/>
                <a:gd name="T63" fmla="*/ 1070 h 1386"/>
                <a:gd name="T64" fmla="*/ 236 w 1386"/>
                <a:gd name="T65" fmla="*/ 1217 h 1386"/>
                <a:gd name="T66" fmla="*/ 411 w 1386"/>
                <a:gd name="T67" fmla="*/ 1213 h 1386"/>
                <a:gd name="T68" fmla="*/ 477 w 1386"/>
                <a:gd name="T69" fmla="*/ 1354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6" h="1386">
                  <a:moveTo>
                    <a:pt x="160" y="566"/>
                  </a:moveTo>
                  <a:cubicBezTo>
                    <a:pt x="229" y="274"/>
                    <a:pt x="522" y="95"/>
                    <a:pt x="813" y="164"/>
                  </a:cubicBezTo>
                  <a:cubicBezTo>
                    <a:pt x="1105" y="234"/>
                    <a:pt x="1284" y="527"/>
                    <a:pt x="1215" y="818"/>
                  </a:cubicBezTo>
                  <a:cubicBezTo>
                    <a:pt x="1145" y="1109"/>
                    <a:pt x="852" y="1289"/>
                    <a:pt x="561" y="1219"/>
                  </a:cubicBezTo>
                  <a:cubicBezTo>
                    <a:pt x="270" y="1150"/>
                    <a:pt x="90" y="857"/>
                    <a:pt x="160" y="566"/>
                  </a:cubicBezTo>
                  <a:close/>
                  <a:moveTo>
                    <a:pt x="477" y="1354"/>
                  </a:moveTo>
                  <a:lnTo>
                    <a:pt x="584" y="1380"/>
                  </a:lnTo>
                  <a:lnTo>
                    <a:pt x="638" y="1279"/>
                  </a:lnTo>
                  <a:cubicBezTo>
                    <a:pt x="661" y="1281"/>
                    <a:pt x="684" y="1282"/>
                    <a:pt x="707" y="1281"/>
                  </a:cubicBezTo>
                  <a:lnTo>
                    <a:pt x="751" y="1386"/>
                  </a:lnTo>
                  <a:lnTo>
                    <a:pt x="860" y="1368"/>
                  </a:lnTo>
                  <a:lnTo>
                    <a:pt x="871" y="1252"/>
                  </a:lnTo>
                  <a:cubicBezTo>
                    <a:pt x="889" y="1246"/>
                    <a:pt x="907" y="1239"/>
                    <a:pt x="925" y="1231"/>
                  </a:cubicBezTo>
                  <a:lnTo>
                    <a:pt x="1008" y="1313"/>
                  </a:lnTo>
                  <a:lnTo>
                    <a:pt x="1102" y="1255"/>
                  </a:lnTo>
                  <a:lnTo>
                    <a:pt x="1067" y="1142"/>
                  </a:lnTo>
                  <a:cubicBezTo>
                    <a:pt x="1086" y="1127"/>
                    <a:pt x="1103" y="1111"/>
                    <a:pt x="1119" y="1093"/>
                  </a:cubicBezTo>
                  <a:lnTo>
                    <a:pt x="1229" y="1136"/>
                  </a:lnTo>
                  <a:lnTo>
                    <a:pt x="1292" y="1045"/>
                  </a:lnTo>
                  <a:lnTo>
                    <a:pt x="1215" y="955"/>
                  </a:lnTo>
                  <a:cubicBezTo>
                    <a:pt x="1222" y="940"/>
                    <a:pt x="1229" y="925"/>
                    <a:pt x="1235" y="909"/>
                  </a:cubicBezTo>
                  <a:lnTo>
                    <a:pt x="1354" y="909"/>
                  </a:lnTo>
                  <a:lnTo>
                    <a:pt x="1379" y="802"/>
                  </a:lnTo>
                  <a:lnTo>
                    <a:pt x="1274" y="745"/>
                  </a:lnTo>
                  <a:cubicBezTo>
                    <a:pt x="1276" y="726"/>
                    <a:pt x="1277" y="706"/>
                    <a:pt x="1277" y="687"/>
                  </a:cubicBezTo>
                  <a:lnTo>
                    <a:pt x="1386" y="642"/>
                  </a:lnTo>
                  <a:lnTo>
                    <a:pt x="1369" y="533"/>
                  </a:lnTo>
                  <a:lnTo>
                    <a:pt x="1251" y="521"/>
                  </a:lnTo>
                  <a:cubicBezTo>
                    <a:pt x="1245" y="501"/>
                    <a:pt x="1238" y="481"/>
                    <a:pt x="1230" y="462"/>
                  </a:cubicBezTo>
                  <a:lnTo>
                    <a:pt x="1313" y="378"/>
                  </a:lnTo>
                  <a:lnTo>
                    <a:pt x="1255" y="285"/>
                  </a:lnTo>
                  <a:lnTo>
                    <a:pt x="1143" y="318"/>
                  </a:lnTo>
                  <a:cubicBezTo>
                    <a:pt x="1131" y="304"/>
                    <a:pt x="1119" y="289"/>
                    <a:pt x="1105" y="276"/>
                  </a:cubicBezTo>
                  <a:lnTo>
                    <a:pt x="1150" y="169"/>
                  </a:lnTo>
                  <a:lnTo>
                    <a:pt x="1061" y="104"/>
                  </a:lnTo>
                  <a:lnTo>
                    <a:pt x="972" y="176"/>
                  </a:lnTo>
                  <a:cubicBezTo>
                    <a:pt x="952" y="164"/>
                    <a:pt x="931" y="154"/>
                    <a:pt x="909" y="145"/>
                  </a:cubicBezTo>
                  <a:lnTo>
                    <a:pt x="909" y="32"/>
                  </a:lnTo>
                  <a:lnTo>
                    <a:pt x="802" y="7"/>
                  </a:lnTo>
                  <a:lnTo>
                    <a:pt x="749" y="105"/>
                  </a:lnTo>
                  <a:cubicBezTo>
                    <a:pt x="725" y="103"/>
                    <a:pt x="701" y="102"/>
                    <a:pt x="678" y="102"/>
                  </a:cubicBezTo>
                  <a:lnTo>
                    <a:pt x="635" y="0"/>
                  </a:lnTo>
                  <a:lnTo>
                    <a:pt x="526" y="18"/>
                  </a:lnTo>
                  <a:lnTo>
                    <a:pt x="516" y="128"/>
                  </a:lnTo>
                  <a:cubicBezTo>
                    <a:pt x="495" y="134"/>
                    <a:pt x="475" y="141"/>
                    <a:pt x="455" y="150"/>
                  </a:cubicBezTo>
                  <a:lnTo>
                    <a:pt x="378" y="73"/>
                  </a:lnTo>
                  <a:lnTo>
                    <a:pt x="284" y="131"/>
                  </a:lnTo>
                  <a:lnTo>
                    <a:pt x="316" y="234"/>
                  </a:lnTo>
                  <a:cubicBezTo>
                    <a:pt x="295" y="251"/>
                    <a:pt x="275" y="269"/>
                    <a:pt x="256" y="289"/>
                  </a:cubicBezTo>
                  <a:lnTo>
                    <a:pt x="157" y="250"/>
                  </a:lnTo>
                  <a:lnTo>
                    <a:pt x="94" y="341"/>
                  </a:lnTo>
                  <a:lnTo>
                    <a:pt x="163" y="422"/>
                  </a:lnTo>
                  <a:cubicBezTo>
                    <a:pt x="154" y="440"/>
                    <a:pt x="146" y="458"/>
                    <a:pt x="138" y="477"/>
                  </a:cubicBezTo>
                  <a:lnTo>
                    <a:pt x="32" y="477"/>
                  </a:lnTo>
                  <a:lnTo>
                    <a:pt x="7" y="584"/>
                  </a:lnTo>
                  <a:lnTo>
                    <a:pt x="100" y="635"/>
                  </a:lnTo>
                  <a:cubicBezTo>
                    <a:pt x="98" y="658"/>
                    <a:pt x="97" y="681"/>
                    <a:pt x="98" y="704"/>
                  </a:cubicBezTo>
                  <a:lnTo>
                    <a:pt x="0" y="744"/>
                  </a:lnTo>
                  <a:lnTo>
                    <a:pt x="17" y="853"/>
                  </a:lnTo>
                  <a:lnTo>
                    <a:pt x="123" y="864"/>
                  </a:lnTo>
                  <a:cubicBezTo>
                    <a:pt x="130" y="887"/>
                    <a:pt x="139" y="910"/>
                    <a:pt x="149" y="932"/>
                  </a:cubicBezTo>
                  <a:lnTo>
                    <a:pt x="73" y="1008"/>
                  </a:lnTo>
                  <a:lnTo>
                    <a:pt x="131" y="1102"/>
                  </a:lnTo>
                  <a:lnTo>
                    <a:pt x="235" y="1070"/>
                  </a:lnTo>
                  <a:cubicBezTo>
                    <a:pt x="248" y="1086"/>
                    <a:pt x="263" y="1102"/>
                    <a:pt x="278" y="1116"/>
                  </a:cubicBezTo>
                  <a:lnTo>
                    <a:pt x="236" y="1217"/>
                  </a:lnTo>
                  <a:lnTo>
                    <a:pt x="325" y="1283"/>
                  </a:lnTo>
                  <a:lnTo>
                    <a:pt x="411" y="1213"/>
                  </a:lnTo>
                  <a:cubicBezTo>
                    <a:pt x="432" y="1224"/>
                    <a:pt x="454" y="1234"/>
                    <a:pt x="477" y="1242"/>
                  </a:cubicBezTo>
                  <a:lnTo>
                    <a:pt x="477" y="1354"/>
                  </a:lnTo>
                  <a:close/>
                </a:path>
              </a:pathLst>
            </a:custGeom>
            <a:solidFill>
              <a:schemeClr val="bg2">
                <a:lumMod val="95000"/>
              </a:schemeClr>
            </a:solidFill>
            <a:ln>
              <a:solidFill>
                <a:schemeClr val="tx2">
                  <a:lumMod val="75000"/>
                </a:schemeClr>
              </a:solidFill>
            </a:ln>
          </p:spPr>
          <p:txBody>
            <a:bodyPr vert="horz" wrap="square" lIns="91440" tIns="45720" rIns="91440" bIns="45720" numCol="1" anchor="t" anchorCtr="0" compatLnSpc="1"/>
            <a:lstStyle/>
            <a:p>
              <a:pPr>
                <a:lnSpc>
                  <a:spcPct val="120000"/>
                </a:lnSpc>
              </a:pPr>
              <a:endParaRPr lang="zh-CN" altLang="en-US" sz="1600">
                <a:solidFill>
                  <a:schemeClr val="bg1"/>
                </a:solidFill>
              </a:endParaRPr>
            </a:p>
          </p:txBody>
        </p:sp>
        <p:sp>
          <p:nvSpPr>
            <p:cNvPr id="23" name="Freeform 11">
              <a:extLst>
                <a:ext uri="{FF2B5EF4-FFF2-40B4-BE49-F238E27FC236}">
                  <a16:creationId xmlns:a16="http://schemas.microsoft.com/office/drawing/2014/main" id="{C31A15C2-ABD3-33F9-2A3F-C7B49B57F875}"/>
                </a:ext>
              </a:extLst>
            </p:cNvPr>
            <p:cNvSpPr/>
            <p:nvPr/>
          </p:nvSpPr>
          <p:spPr bwMode="auto">
            <a:xfrm>
              <a:off x="4749797" y="2348228"/>
              <a:ext cx="1027308" cy="1031321"/>
            </a:xfrm>
            <a:custGeom>
              <a:avLst/>
              <a:gdLst>
                <a:gd name="T0" fmla="*/ 1062 w 1128"/>
                <a:gd name="T1" fmla="*/ 683 h 1128"/>
                <a:gd name="T2" fmla="*/ 683 w 1128"/>
                <a:gd name="T3" fmla="*/ 66 h 1128"/>
                <a:gd name="T4" fmla="*/ 66 w 1128"/>
                <a:gd name="T5" fmla="*/ 445 h 1128"/>
                <a:gd name="T6" fmla="*/ 445 w 1128"/>
                <a:gd name="T7" fmla="*/ 1062 h 1128"/>
                <a:gd name="T8" fmla="*/ 1062 w 1128"/>
                <a:gd name="T9" fmla="*/ 683 h 1128"/>
              </a:gdLst>
              <a:ahLst/>
              <a:cxnLst>
                <a:cxn ang="0">
                  <a:pos x="T0" y="T1"/>
                </a:cxn>
                <a:cxn ang="0">
                  <a:pos x="T2" y="T3"/>
                </a:cxn>
                <a:cxn ang="0">
                  <a:pos x="T4" y="T5"/>
                </a:cxn>
                <a:cxn ang="0">
                  <a:pos x="T6" y="T7"/>
                </a:cxn>
                <a:cxn ang="0">
                  <a:pos x="T8" y="T9"/>
                </a:cxn>
              </a:cxnLst>
              <a:rect l="0" t="0" r="r" b="b"/>
              <a:pathLst>
                <a:path w="1128" h="1128">
                  <a:moveTo>
                    <a:pt x="1062" y="683"/>
                  </a:moveTo>
                  <a:cubicBezTo>
                    <a:pt x="1128" y="408"/>
                    <a:pt x="958" y="131"/>
                    <a:pt x="683" y="66"/>
                  </a:cubicBezTo>
                  <a:cubicBezTo>
                    <a:pt x="408" y="0"/>
                    <a:pt x="132" y="170"/>
                    <a:pt x="66" y="445"/>
                  </a:cubicBezTo>
                  <a:cubicBezTo>
                    <a:pt x="0" y="720"/>
                    <a:pt x="170" y="996"/>
                    <a:pt x="445" y="1062"/>
                  </a:cubicBezTo>
                  <a:cubicBezTo>
                    <a:pt x="720" y="1128"/>
                    <a:pt x="997" y="958"/>
                    <a:pt x="1062" y="683"/>
                  </a:cubicBezTo>
                  <a:close/>
                </a:path>
              </a:pathLst>
            </a:custGeom>
            <a:solidFill>
              <a:srgbClr val="433D3C"/>
            </a:solidFill>
            <a:ln>
              <a:noFill/>
            </a:ln>
          </p:spPr>
          <p:txBody>
            <a:bodyPr vert="horz" wrap="square" lIns="91440" tIns="45720" rIns="91440" bIns="45720" numCol="1" anchor="t" anchorCtr="0" compatLnSpc="1"/>
            <a:lstStyle/>
            <a:p>
              <a:pPr>
                <a:lnSpc>
                  <a:spcPct val="120000"/>
                </a:lnSpc>
              </a:pPr>
              <a:endParaRPr lang="zh-CN" altLang="en-US" sz="1600">
                <a:solidFill>
                  <a:schemeClr val="bg1"/>
                </a:solidFill>
              </a:endParaRPr>
            </a:p>
          </p:txBody>
        </p:sp>
      </p:grpSp>
      <p:grpSp>
        <p:nvGrpSpPr>
          <p:cNvPr id="24" name="组合 23">
            <a:extLst>
              <a:ext uri="{FF2B5EF4-FFF2-40B4-BE49-F238E27FC236}">
                <a16:creationId xmlns:a16="http://schemas.microsoft.com/office/drawing/2014/main" id="{FE03FE20-E7F4-EA18-245D-6492CB41B445}"/>
              </a:ext>
            </a:extLst>
          </p:cNvPr>
          <p:cNvGrpSpPr/>
          <p:nvPr/>
        </p:nvGrpSpPr>
        <p:grpSpPr>
          <a:xfrm>
            <a:off x="5732491" y="1792244"/>
            <a:ext cx="887213" cy="869584"/>
            <a:chOff x="6847086" y="2273277"/>
            <a:chExt cx="1264071" cy="1264071"/>
          </a:xfrm>
        </p:grpSpPr>
        <p:sp>
          <p:nvSpPr>
            <p:cNvPr id="25" name="Freeform 14">
              <a:extLst>
                <a:ext uri="{FF2B5EF4-FFF2-40B4-BE49-F238E27FC236}">
                  <a16:creationId xmlns:a16="http://schemas.microsoft.com/office/drawing/2014/main" id="{CB6D086F-DE0B-9827-5403-B93F7E29322C}"/>
                </a:ext>
              </a:extLst>
            </p:cNvPr>
            <p:cNvSpPr>
              <a:spLocks noEditPoints="1"/>
            </p:cNvSpPr>
            <p:nvPr/>
          </p:nvSpPr>
          <p:spPr bwMode="auto">
            <a:xfrm>
              <a:off x="6847086" y="2273277"/>
              <a:ext cx="1264071" cy="1264071"/>
            </a:xfrm>
            <a:custGeom>
              <a:avLst/>
              <a:gdLst>
                <a:gd name="T0" fmla="*/ 813 w 1386"/>
                <a:gd name="T1" fmla="*/ 164 h 1385"/>
                <a:gd name="T2" fmla="*/ 561 w 1386"/>
                <a:gd name="T3" fmla="*/ 1219 h 1385"/>
                <a:gd name="T4" fmla="*/ 477 w 1386"/>
                <a:gd name="T5" fmla="*/ 1354 h 1385"/>
                <a:gd name="T6" fmla="*/ 638 w 1386"/>
                <a:gd name="T7" fmla="*/ 1279 h 1385"/>
                <a:gd name="T8" fmla="*/ 751 w 1386"/>
                <a:gd name="T9" fmla="*/ 1385 h 1385"/>
                <a:gd name="T10" fmla="*/ 871 w 1386"/>
                <a:gd name="T11" fmla="*/ 1252 h 1385"/>
                <a:gd name="T12" fmla="*/ 1008 w 1386"/>
                <a:gd name="T13" fmla="*/ 1313 h 1385"/>
                <a:gd name="T14" fmla="*/ 1067 w 1386"/>
                <a:gd name="T15" fmla="*/ 1142 h 1385"/>
                <a:gd name="T16" fmla="*/ 1229 w 1386"/>
                <a:gd name="T17" fmla="*/ 1135 h 1385"/>
                <a:gd name="T18" fmla="*/ 1215 w 1386"/>
                <a:gd name="T19" fmla="*/ 954 h 1385"/>
                <a:gd name="T20" fmla="*/ 1354 w 1386"/>
                <a:gd name="T21" fmla="*/ 909 h 1385"/>
                <a:gd name="T22" fmla="*/ 1274 w 1386"/>
                <a:gd name="T23" fmla="*/ 745 h 1385"/>
                <a:gd name="T24" fmla="*/ 1386 w 1386"/>
                <a:gd name="T25" fmla="*/ 641 h 1385"/>
                <a:gd name="T26" fmla="*/ 1251 w 1386"/>
                <a:gd name="T27" fmla="*/ 520 h 1385"/>
                <a:gd name="T28" fmla="*/ 1313 w 1386"/>
                <a:gd name="T29" fmla="*/ 378 h 1385"/>
                <a:gd name="T30" fmla="*/ 1144 w 1386"/>
                <a:gd name="T31" fmla="*/ 318 h 1385"/>
                <a:gd name="T32" fmla="*/ 1150 w 1386"/>
                <a:gd name="T33" fmla="*/ 169 h 1385"/>
                <a:gd name="T34" fmla="*/ 972 w 1386"/>
                <a:gd name="T35" fmla="*/ 175 h 1385"/>
                <a:gd name="T36" fmla="*/ 909 w 1386"/>
                <a:gd name="T37" fmla="*/ 32 h 1385"/>
                <a:gd name="T38" fmla="*/ 749 w 1386"/>
                <a:gd name="T39" fmla="*/ 105 h 1385"/>
                <a:gd name="T40" fmla="*/ 635 w 1386"/>
                <a:gd name="T41" fmla="*/ 0 h 1385"/>
                <a:gd name="T42" fmla="*/ 516 w 1386"/>
                <a:gd name="T43" fmla="*/ 127 h 1385"/>
                <a:gd name="T44" fmla="*/ 378 w 1386"/>
                <a:gd name="T45" fmla="*/ 73 h 1385"/>
                <a:gd name="T46" fmla="*/ 316 w 1386"/>
                <a:gd name="T47" fmla="*/ 234 h 1385"/>
                <a:gd name="T48" fmla="*/ 157 w 1386"/>
                <a:gd name="T49" fmla="*/ 250 h 1385"/>
                <a:gd name="T50" fmla="*/ 163 w 1386"/>
                <a:gd name="T51" fmla="*/ 422 h 1385"/>
                <a:gd name="T52" fmla="*/ 32 w 1386"/>
                <a:gd name="T53" fmla="*/ 477 h 1385"/>
                <a:gd name="T54" fmla="*/ 101 w 1386"/>
                <a:gd name="T55" fmla="*/ 634 h 1385"/>
                <a:gd name="T56" fmla="*/ 0 w 1386"/>
                <a:gd name="T57" fmla="*/ 744 h 1385"/>
                <a:gd name="T58" fmla="*/ 124 w 1386"/>
                <a:gd name="T59" fmla="*/ 864 h 1385"/>
                <a:gd name="T60" fmla="*/ 73 w 1386"/>
                <a:gd name="T61" fmla="*/ 1007 h 1385"/>
                <a:gd name="T62" fmla="*/ 235 w 1386"/>
                <a:gd name="T63" fmla="*/ 1070 h 1385"/>
                <a:gd name="T64" fmla="*/ 236 w 1386"/>
                <a:gd name="T65" fmla="*/ 1217 h 1385"/>
                <a:gd name="T66" fmla="*/ 411 w 1386"/>
                <a:gd name="T67" fmla="*/ 1212 h 1385"/>
                <a:gd name="T68" fmla="*/ 477 w 1386"/>
                <a:gd name="T69" fmla="*/ 1354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6" h="1385">
                  <a:moveTo>
                    <a:pt x="160" y="565"/>
                  </a:moveTo>
                  <a:cubicBezTo>
                    <a:pt x="229" y="274"/>
                    <a:pt x="522" y="94"/>
                    <a:pt x="813" y="164"/>
                  </a:cubicBezTo>
                  <a:cubicBezTo>
                    <a:pt x="1105" y="234"/>
                    <a:pt x="1284" y="526"/>
                    <a:pt x="1215" y="817"/>
                  </a:cubicBezTo>
                  <a:cubicBezTo>
                    <a:pt x="1145" y="1109"/>
                    <a:pt x="852" y="1288"/>
                    <a:pt x="561" y="1219"/>
                  </a:cubicBezTo>
                  <a:cubicBezTo>
                    <a:pt x="270" y="1149"/>
                    <a:pt x="90" y="857"/>
                    <a:pt x="160" y="565"/>
                  </a:cubicBezTo>
                  <a:close/>
                  <a:moveTo>
                    <a:pt x="477" y="1354"/>
                  </a:moveTo>
                  <a:lnTo>
                    <a:pt x="584" y="1379"/>
                  </a:lnTo>
                  <a:lnTo>
                    <a:pt x="638" y="1279"/>
                  </a:lnTo>
                  <a:cubicBezTo>
                    <a:pt x="661" y="1281"/>
                    <a:pt x="684" y="1281"/>
                    <a:pt x="707" y="1281"/>
                  </a:cubicBezTo>
                  <a:lnTo>
                    <a:pt x="751" y="1385"/>
                  </a:lnTo>
                  <a:lnTo>
                    <a:pt x="860" y="1367"/>
                  </a:lnTo>
                  <a:lnTo>
                    <a:pt x="871" y="1252"/>
                  </a:lnTo>
                  <a:cubicBezTo>
                    <a:pt x="889" y="1246"/>
                    <a:pt x="907" y="1239"/>
                    <a:pt x="925" y="1231"/>
                  </a:cubicBezTo>
                  <a:lnTo>
                    <a:pt x="1008" y="1313"/>
                  </a:lnTo>
                  <a:lnTo>
                    <a:pt x="1102" y="1255"/>
                  </a:lnTo>
                  <a:lnTo>
                    <a:pt x="1067" y="1142"/>
                  </a:lnTo>
                  <a:cubicBezTo>
                    <a:pt x="1086" y="1127"/>
                    <a:pt x="1103" y="1110"/>
                    <a:pt x="1119" y="1093"/>
                  </a:cubicBezTo>
                  <a:lnTo>
                    <a:pt x="1229" y="1135"/>
                  </a:lnTo>
                  <a:lnTo>
                    <a:pt x="1292" y="1045"/>
                  </a:lnTo>
                  <a:lnTo>
                    <a:pt x="1215" y="954"/>
                  </a:lnTo>
                  <a:cubicBezTo>
                    <a:pt x="1222" y="940"/>
                    <a:pt x="1229" y="924"/>
                    <a:pt x="1235" y="909"/>
                  </a:cubicBezTo>
                  <a:lnTo>
                    <a:pt x="1354" y="909"/>
                  </a:lnTo>
                  <a:lnTo>
                    <a:pt x="1379" y="801"/>
                  </a:lnTo>
                  <a:lnTo>
                    <a:pt x="1274" y="745"/>
                  </a:lnTo>
                  <a:cubicBezTo>
                    <a:pt x="1276" y="726"/>
                    <a:pt x="1277" y="706"/>
                    <a:pt x="1277" y="687"/>
                  </a:cubicBezTo>
                  <a:lnTo>
                    <a:pt x="1386" y="641"/>
                  </a:lnTo>
                  <a:lnTo>
                    <a:pt x="1369" y="532"/>
                  </a:lnTo>
                  <a:lnTo>
                    <a:pt x="1251" y="520"/>
                  </a:lnTo>
                  <a:cubicBezTo>
                    <a:pt x="1245" y="500"/>
                    <a:pt x="1238" y="481"/>
                    <a:pt x="1230" y="461"/>
                  </a:cubicBezTo>
                  <a:lnTo>
                    <a:pt x="1313" y="378"/>
                  </a:lnTo>
                  <a:lnTo>
                    <a:pt x="1255" y="284"/>
                  </a:lnTo>
                  <a:lnTo>
                    <a:pt x="1144" y="318"/>
                  </a:lnTo>
                  <a:cubicBezTo>
                    <a:pt x="1131" y="303"/>
                    <a:pt x="1119" y="289"/>
                    <a:pt x="1105" y="275"/>
                  </a:cubicBezTo>
                  <a:lnTo>
                    <a:pt x="1150" y="169"/>
                  </a:lnTo>
                  <a:lnTo>
                    <a:pt x="1061" y="103"/>
                  </a:lnTo>
                  <a:lnTo>
                    <a:pt x="972" y="175"/>
                  </a:lnTo>
                  <a:cubicBezTo>
                    <a:pt x="952" y="164"/>
                    <a:pt x="931" y="154"/>
                    <a:pt x="909" y="145"/>
                  </a:cubicBezTo>
                  <a:lnTo>
                    <a:pt x="909" y="32"/>
                  </a:lnTo>
                  <a:lnTo>
                    <a:pt x="802" y="6"/>
                  </a:lnTo>
                  <a:lnTo>
                    <a:pt x="749" y="105"/>
                  </a:lnTo>
                  <a:cubicBezTo>
                    <a:pt x="725" y="103"/>
                    <a:pt x="701" y="101"/>
                    <a:pt x="678" y="102"/>
                  </a:cubicBezTo>
                  <a:lnTo>
                    <a:pt x="635" y="0"/>
                  </a:lnTo>
                  <a:lnTo>
                    <a:pt x="526" y="18"/>
                  </a:lnTo>
                  <a:lnTo>
                    <a:pt x="516" y="127"/>
                  </a:lnTo>
                  <a:cubicBezTo>
                    <a:pt x="495" y="134"/>
                    <a:pt x="475" y="141"/>
                    <a:pt x="455" y="149"/>
                  </a:cubicBezTo>
                  <a:lnTo>
                    <a:pt x="378" y="73"/>
                  </a:lnTo>
                  <a:lnTo>
                    <a:pt x="284" y="131"/>
                  </a:lnTo>
                  <a:lnTo>
                    <a:pt x="316" y="234"/>
                  </a:lnTo>
                  <a:cubicBezTo>
                    <a:pt x="295" y="251"/>
                    <a:pt x="275" y="269"/>
                    <a:pt x="257" y="289"/>
                  </a:cubicBezTo>
                  <a:lnTo>
                    <a:pt x="157" y="250"/>
                  </a:lnTo>
                  <a:lnTo>
                    <a:pt x="94" y="340"/>
                  </a:lnTo>
                  <a:lnTo>
                    <a:pt x="163" y="422"/>
                  </a:lnTo>
                  <a:cubicBezTo>
                    <a:pt x="154" y="439"/>
                    <a:pt x="146" y="458"/>
                    <a:pt x="138" y="477"/>
                  </a:cubicBezTo>
                  <a:lnTo>
                    <a:pt x="32" y="477"/>
                  </a:lnTo>
                  <a:lnTo>
                    <a:pt x="7" y="584"/>
                  </a:lnTo>
                  <a:lnTo>
                    <a:pt x="101" y="634"/>
                  </a:lnTo>
                  <a:cubicBezTo>
                    <a:pt x="98" y="658"/>
                    <a:pt x="97" y="681"/>
                    <a:pt x="98" y="704"/>
                  </a:cubicBezTo>
                  <a:lnTo>
                    <a:pt x="0" y="744"/>
                  </a:lnTo>
                  <a:lnTo>
                    <a:pt x="17" y="853"/>
                  </a:lnTo>
                  <a:lnTo>
                    <a:pt x="124" y="864"/>
                  </a:lnTo>
                  <a:cubicBezTo>
                    <a:pt x="131" y="887"/>
                    <a:pt x="139" y="909"/>
                    <a:pt x="149" y="931"/>
                  </a:cubicBezTo>
                  <a:lnTo>
                    <a:pt x="73" y="1007"/>
                  </a:lnTo>
                  <a:lnTo>
                    <a:pt x="131" y="1101"/>
                  </a:lnTo>
                  <a:lnTo>
                    <a:pt x="235" y="1070"/>
                  </a:lnTo>
                  <a:cubicBezTo>
                    <a:pt x="249" y="1086"/>
                    <a:pt x="263" y="1101"/>
                    <a:pt x="278" y="1116"/>
                  </a:cubicBezTo>
                  <a:lnTo>
                    <a:pt x="236" y="1217"/>
                  </a:lnTo>
                  <a:lnTo>
                    <a:pt x="325" y="1282"/>
                  </a:lnTo>
                  <a:lnTo>
                    <a:pt x="411" y="1212"/>
                  </a:lnTo>
                  <a:cubicBezTo>
                    <a:pt x="432" y="1224"/>
                    <a:pt x="454" y="1233"/>
                    <a:pt x="477" y="1242"/>
                  </a:cubicBezTo>
                  <a:lnTo>
                    <a:pt x="477" y="1354"/>
                  </a:lnTo>
                  <a:close/>
                </a:path>
              </a:pathLst>
            </a:custGeom>
            <a:solidFill>
              <a:schemeClr val="bg2">
                <a:lumMod val="95000"/>
              </a:schemeClr>
            </a:solidFill>
            <a:ln>
              <a:solidFill>
                <a:schemeClr val="tx2">
                  <a:lumMod val="75000"/>
                </a:schemeClr>
              </a:solidFill>
            </a:ln>
          </p:spPr>
          <p:txBody>
            <a:bodyPr vert="horz" wrap="square" lIns="91440" tIns="45720" rIns="91440" bIns="45720" numCol="1" anchor="t" anchorCtr="0" compatLnSpc="1"/>
            <a:lstStyle/>
            <a:p>
              <a:pPr>
                <a:lnSpc>
                  <a:spcPct val="120000"/>
                </a:lnSpc>
              </a:pPr>
              <a:endParaRPr lang="zh-CN" altLang="en-US" sz="1600">
                <a:solidFill>
                  <a:schemeClr val="bg1"/>
                </a:solidFill>
              </a:endParaRPr>
            </a:p>
          </p:txBody>
        </p:sp>
        <p:sp>
          <p:nvSpPr>
            <p:cNvPr id="26" name="Freeform 15">
              <a:extLst>
                <a:ext uri="{FF2B5EF4-FFF2-40B4-BE49-F238E27FC236}">
                  <a16:creationId xmlns:a16="http://schemas.microsoft.com/office/drawing/2014/main" id="{9CB5FD55-E43C-477D-723B-B2A1B9E8CDA8}"/>
                </a:ext>
              </a:extLst>
            </p:cNvPr>
            <p:cNvSpPr/>
            <p:nvPr/>
          </p:nvSpPr>
          <p:spPr bwMode="auto">
            <a:xfrm>
              <a:off x="6959448" y="2389652"/>
              <a:ext cx="1027308" cy="1031321"/>
            </a:xfrm>
            <a:custGeom>
              <a:avLst/>
              <a:gdLst>
                <a:gd name="T0" fmla="*/ 1062 w 1128"/>
                <a:gd name="T1" fmla="*/ 683 h 1128"/>
                <a:gd name="T2" fmla="*/ 683 w 1128"/>
                <a:gd name="T3" fmla="*/ 66 h 1128"/>
                <a:gd name="T4" fmla="*/ 66 w 1128"/>
                <a:gd name="T5" fmla="*/ 445 h 1128"/>
                <a:gd name="T6" fmla="*/ 445 w 1128"/>
                <a:gd name="T7" fmla="*/ 1062 h 1128"/>
                <a:gd name="T8" fmla="*/ 1062 w 1128"/>
                <a:gd name="T9" fmla="*/ 683 h 1128"/>
              </a:gdLst>
              <a:ahLst/>
              <a:cxnLst>
                <a:cxn ang="0">
                  <a:pos x="T0" y="T1"/>
                </a:cxn>
                <a:cxn ang="0">
                  <a:pos x="T2" y="T3"/>
                </a:cxn>
                <a:cxn ang="0">
                  <a:pos x="T4" y="T5"/>
                </a:cxn>
                <a:cxn ang="0">
                  <a:pos x="T6" y="T7"/>
                </a:cxn>
                <a:cxn ang="0">
                  <a:pos x="T8" y="T9"/>
                </a:cxn>
              </a:cxnLst>
              <a:rect l="0" t="0" r="r" b="b"/>
              <a:pathLst>
                <a:path w="1128" h="1128">
                  <a:moveTo>
                    <a:pt x="1062" y="683"/>
                  </a:moveTo>
                  <a:cubicBezTo>
                    <a:pt x="1128" y="408"/>
                    <a:pt x="958" y="132"/>
                    <a:pt x="683" y="66"/>
                  </a:cubicBezTo>
                  <a:cubicBezTo>
                    <a:pt x="408" y="0"/>
                    <a:pt x="132" y="170"/>
                    <a:pt x="66" y="445"/>
                  </a:cubicBezTo>
                  <a:cubicBezTo>
                    <a:pt x="0" y="720"/>
                    <a:pt x="170" y="997"/>
                    <a:pt x="445" y="1062"/>
                  </a:cubicBezTo>
                  <a:cubicBezTo>
                    <a:pt x="720" y="1128"/>
                    <a:pt x="997" y="958"/>
                    <a:pt x="1062" y="683"/>
                  </a:cubicBezTo>
                  <a:close/>
                </a:path>
              </a:pathLst>
            </a:custGeom>
            <a:solidFill>
              <a:srgbClr val="1F4E78"/>
            </a:solidFill>
            <a:ln>
              <a:noFill/>
            </a:ln>
          </p:spPr>
          <p:txBody>
            <a:bodyPr vert="horz" wrap="square" lIns="91440" tIns="45720" rIns="91440" bIns="45720" numCol="1" anchor="t" anchorCtr="0" compatLnSpc="1"/>
            <a:lstStyle/>
            <a:p>
              <a:pPr>
                <a:lnSpc>
                  <a:spcPct val="120000"/>
                </a:lnSpc>
              </a:pPr>
              <a:endParaRPr lang="zh-CN" altLang="en-US" sz="1600">
                <a:solidFill>
                  <a:schemeClr val="bg1"/>
                </a:solidFill>
              </a:endParaRPr>
            </a:p>
          </p:txBody>
        </p:sp>
      </p:grpSp>
      <p:grpSp>
        <p:nvGrpSpPr>
          <p:cNvPr id="27" name="组合 26">
            <a:extLst>
              <a:ext uri="{FF2B5EF4-FFF2-40B4-BE49-F238E27FC236}">
                <a16:creationId xmlns:a16="http://schemas.microsoft.com/office/drawing/2014/main" id="{1576A389-F530-C7B7-725B-30240F3277D1}"/>
              </a:ext>
            </a:extLst>
          </p:cNvPr>
          <p:cNvGrpSpPr/>
          <p:nvPr/>
        </p:nvGrpSpPr>
        <p:grpSpPr>
          <a:xfrm>
            <a:off x="6421091" y="3035666"/>
            <a:ext cx="887213" cy="869584"/>
            <a:chOff x="7775541" y="4141250"/>
            <a:chExt cx="1264071" cy="1264071"/>
          </a:xfrm>
        </p:grpSpPr>
        <p:sp>
          <p:nvSpPr>
            <p:cNvPr id="28" name="Freeform 16">
              <a:extLst>
                <a:ext uri="{FF2B5EF4-FFF2-40B4-BE49-F238E27FC236}">
                  <a16:creationId xmlns:a16="http://schemas.microsoft.com/office/drawing/2014/main" id="{26D88041-FBA0-DAA8-56B4-4AB8E5F34B01}"/>
                </a:ext>
              </a:extLst>
            </p:cNvPr>
            <p:cNvSpPr>
              <a:spLocks noEditPoints="1"/>
            </p:cNvSpPr>
            <p:nvPr/>
          </p:nvSpPr>
          <p:spPr bwMode="auto">
            <a:xfrm>
              <a:off x="7775541" y="4141250"/>
              <a:ext cx="1264071" cy="1264071"/>
            </a:xfrm>
            <a:custGeom>
              <a:avLst/>
              <a:gdLst>
                <a:gd name="T0" fmla="*/ 813 w 1386"/>
                <a:gd name="T1" fmla="*/ 164 h 1385"/>
                <a:gd name="T2" fmla="*/ 561 w 1386"/>
                <a:gd name="T3" fmla="*/ 1218 h 1385"/>
                <a:gd name="T4" fmla="*/ 477 w 1386"/>
                <a:gd name="T5" fmla="*/ 1353 h 1385"/>
                <a:gd name="T6" fmla="*/ 638 w 1386"/>
                <a:gd name="T7" fmla="*/ 1279 h 1385"/>
                <a:gd name="T8" fmla="*/ 751 w 1386"/>
                <a:gd name="T9" fmla="*/ 1385 h 1385"/>
                <a:gd name="T10" fmla="*/ 871 w 1386"/>
                <a:gd name="T11" fmla="*/ 1251 h 1385"/>
                <a:gd name="T12" fmla="*/ 1008 w 1386"/>
                <a:gd name="T13" fmla="*/ 1312 h 1385"/>
                <a:gd name="T14" fmla="*/ 1067 w 1386"/>
                <a:gd name="T15" fmla="*/ 1142 h 1385"/>
                <a:gd name="T16" fmla="*/ 1229 w 1386"/>
                <a:gd name="T17" fmla="*/ 1135 h 1385"/>
                <a:gd name="T18" fmla="*/ 1215 w 1386"/>
                <a:gd name="T19" fmla="*/ 954 h 1385"/>
                <a:gd name="T20" fmla="*/ 1354 w 1386"/>
                <a:gd name="T21" fmla="*/ 908 h 1385"/>
                <a:gd name="T22" fmla="*/ 1274 w 1386"/>
                <a:gd name="T23" fmla="*/ 745 h 1385"/>
                <a:gd name="T24" fmla="*/ 1386 w 1386"/>
                <a:gd name="T25" fmla="*/ 641 h 1385"/>
                <a:gd name="T26" fmla="*/ 1252 w 1386"/>
                <a:gd name="T27" fmla="*/ 520 h 1385"/>
                <a:gd name="T28" fmla="*/ 1313 w 1386"/>
                <a:gd name="T29" fmla="*/ 378 h 1385"/>
                <a:gd name="T30" fmla="*/ 1144 w 1386"/>
                <a:gd name="T31" fmla="*/ 318 h 1385"/>
                <a:gd name="T32" fmla="*/ 1150 w 1386"/>
                <a:gd name="T33" fmla="*/ 168 h 1385"/>
                <a:gd name="T34" fmla="*/ 972 w 1386"/>
                <a:gd name="T35" fmla="*/ 175 h 1385"/>
                <a:gd name="T36" fmla="*/ 909 w 1386"/>
                <a:gd name="T37" fmla="*/ 32 h 1385"/>
                <a:gd name="T38" fmla="*/ 749 w 1386"/>
                <a:gd name="T39" fmla="*/ 105 h 1385"/>
                <a:gd name="T40" fmla="*/ 635 w 1386"/>
                <a:gd name="T41" fmla="*/ 0 h 1385"/>
                <a:gd name="T42" fmla="*/ 516 w 1386"/>
                <a:gd name="T43" fmla="*/ 127 h 1385"/>
                <a:gd name="T44" fmla="*/ 378 w 1386"/>
                <a:gd name="T45" fmla="*/ 72 h 1385"/>
                <a:gd name="T46" fmla="*/ 316 w 1386"/>
                <a:gd name="T47" fmla="*/ 233 h 1385"/>
                <a:gd name="T48" fmla="*/ 157 w 1386"/>
                <a:gd name="T49" fmla="*/ 250 h 1385"/>
                <a:gd name="T50" fmla="*/ 163 w 1386"/>
                <a:gd name="T51" fmla="*/ 421 h 1385"/>
                <a:gd name="T52" fmla="*/ 32 w 1386"/>
                <a:gd name="T53" fmla="*/ 476 h 1385"/>
                <a:gd name="T54" fmla="*/ 101 w 1386"/>
                <a:gd name="T55" fmla="*/ 634 h 1385"/>
                <a:gd name="T56" fmla="*/ 0 w 1386"/>
                <a:gd name="T57" fmla="*/ 744 h 1385"/>
                <a:gd name="T58" fmla="*/ 124 w 1386"/>
                <a:gd name="T59" fmla="*/ 864 h 1385"/>
                <a:gd name="T60" fmla="*/ 73 w 1386"/>
                <a:gd name="T61" fmla="*/ 1007 h 1385"/>
                <a:gd name="T62" fmla="*/ 235 w 1386"/>
                <a:gd name="T63" fmla="*/ 1069 h 1385"/>
                <a:gd name="T64" fmla="*/ 236 w 1386"/>
                <a:gd name="T65" fmla="*/ 1216 h 1385"/>
                <a:gd name="T66" fmla="*/ 411 w 1386"/>
                <a:gd name="T67" fmla="*/ 1212 h 1385"/>
                <a:gd name="T68" fmla="*/ 477 w 1386"/>
                <a:gd name="T69" fmla="*/ 1353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6" h="1385">
                  <a:moveTo>
                    <a:pt x="160" y="565"/>
                  </a:moveTo>
                  <a:cubicBezTo>
                    <a:pt x="230" y="274"/>
                    <a:pt x="522" y="94"/>
                    <a:pt x="813" y="164"/>
                  </a:cubicBezTo>
                  <a:cubicBezTo>
                    <a:pt x="1105" y="233"/>
                    <a:pt x="1284" y="526"/>
                    <a:pt x="1215" y="817"/>
                  </a:cubicBezTo>
                  <a:cubicBezTo>
                    <a:pt x="1145" y="1108"/>
                    <a:pt x="853" y="1288"/>
                    <a:pt x="561" y="1218"/>
                  </a:cubicBezTo>
                  <a:cubicBezTo>
                    <a:pt x="270" y="1149"/>
                    <a:pt x="90" y="856"/>
                    <a:pt x="160" y="565"/>
                  </a:cubicBezTo>
                  <a:close/>
                  <a:moveTo>
                    <a:pt x="477" y="1353"/>
                  </a:moveTo>
                  <a:lnTo>
                    <a:pt x="584" y="1379"/>
                  </a:lnTo>
                  <a:lnTo>
                    <a:pt x="638" y="1279"/>
                  </a:lnTo>
                  <a:cubicBezTo>
                    <a:pt x="661" y="1281"/>
                    <a:pt x="684" y="1281"/>
                    <a:pt x="707" y="1280"/>
                  </a:cubicBezTo>
                  <a:lnTo>
                    <a:pt x="751" y="1385"/>
                  </a:lnTo>
                  <a:lnTo>
                    <a:pt x="860" y="1367"/>
                  </a:lnTo>
                  <a:lnTo>
                    <a:pt x="871" y="1251"/>
                  </a:lnTo>
                  <a:cubicBezTo>
                    <a:pt x="889" y="1245"/>
                    <a:pt x="907" y="1238"/>
                    <a:pt x="925" y="1230"/>
                  </a:cubicBezTo>
                  <a:lnTo>
                    <a:pt x="1008" y="1312"/>
                  </a:lnTo>
                  <a:lnTo>
                    <a:pt x="1102" y="1255"/>
                  </a:lnTo>
                  <a:lnTo>
                    <a:pt x="1067" y="1142"/>
                  </a:lnTo>
                  <a:cubicBezTo>
                    <a:pt x="1086" y="1126"/>
                    <a:pt x="1103" y="1110"/>
                    <a:pt x="1119" y="1092"/>
                  </a:cubicBezTo>
                  <a:lnTo>
                    <a:pt x="1229" y="1135"/>
                  </a:lnTo>
                  <a:lnTo>
                    <a:pt x="1292" y="1045"/>
                  </a:lnTo>
                  <a:lnTo>
                    <a:pt x="1215" y="954"/>
                  </a:lnTo>
                  <a:cubicBezTo>
                    <a:pt x="1222" y="939"/>
                    <a:pt x="1229" y="924"/>
                    <a:pt x="1235" y="909"/>
                  </a:cubicBezTo>
                  <a:lnTo>
                    <a:pt x="1354" y="908"/>
                  </a:lnTo>
                  <a:lnTo>
                    <a:pt x="1379" y="801"/>
                  </a:lnTo>
                  <a:lnTo>
                    <a:pt x="1274" y="745"/>
                  </a:lnTo>
                  <a:cubicBezTo>
                    <a:pt x="1276" y="725"/>
                    <a:pt x="1277" y="706"/>
                    <a:pt x="1277" y="686"/>
                  </a:cubicBezTo>
                  <a:lnTo>
                    <a:pt x="1386" y="641"/>
                  </a:lnTo>
                  <a:lnTo>
                    <a:pt x="1369" y="532"/>
                  </a:lnTo>
                  <a:lnTo>
                    <a:pt x="1252" y="520"/>
                  </a:lnTo>
                  <a:cubicBezTo>
                    <a:pt x="1245" y="500"/>
                    <a:pt x="1238" y="480"/>
                    <a:pt x="1230" y="461"/>
                  </a:cubicBezTo>
                  <a:lnTo>
                    <a:pt x="1313" y="378"/>
                  </a:lnTo>
                  <a:lnTo>
                    <a:pt x="1255" y="284"/>
                  </a:lnTo>
                  <a:lnTo>
                    <a:pt x="1144" y="318"/>
                  </a:lnTo>
                  <a:cubicBezTo>
                    <a:pt x="1131" y="303"/>
                    <a:pt x="1119" y="289"/>
                    <a:pt x="1105" y="275"/>
                  </a:cubicBezTo>
                  <a:lnTo>
                    <a:pt x="1150" y="168"/>
                  </a:lnTo>
                  <a:lnTo>
                    <a:pt x="1061" y="103"/>
                  </a:lnTo>
                  <a:lnTo>
                    <a:pt x="972" y="175"/>
                  </a:lnTo>
                  <a:cubicBezTo>
                    <a:pt x="952" y="164"/>
                    <a:pt x="931" y="154"/>
                    <a:pt x="909" y="145"/>
                  </a:cubicBezTo>
                  <a:lnTo>
                    <a:pt x="909" y="32"/>
                  </a:lnTo>
                  <a:lnTo>
                    <a:pt x="802" y="6"/>
                  </a:lnTo>
                  <a:lnTo>
                    <a:pt x="749" y="105"/>
                  </a:lnTo>
                  <a:cubicBezTo>
                    <a:pt x="725" y="102"/>
                    <a:pt x="701" y="101"/>
                    <a:pt x="678" y="101"/>
                  </a:cubicBezTo>
                  <a:lnTo>
                    <a:pt x="635" y="0"/>
                  </a:lnTo>
                  <a:lnTo>
                    <a:pt x="526" y="18"/>
                  </a:lnTo>
                  <a:lnTo>
                    <a:pt x="516" y="127"/>
                  </a:lnTo>
                  <a:cubicBezTo>
                    <a:pt x="495" y="133"/>
                    <a:pt x="475" y="140"/>
                    <a:pt x="455" y="149"/>
                  </a:cubicBezTo>
                  <a:lnTo>
                    <a:pt x="378" y="72"/>
                  </a:lnTo>
                  <a:lnTo>
                    <a:pt x="285" y="130"/>
                  </a:lnTo>
                  <a:lnTo>
                    <a:pt x="316" y="233"/>
                  </a:lnTo>
                  <a:cubicBezTo>
                    <a:pt x="295" y="250"/>
                    <a:pt x="275" y="269"/>
                    <a:pt x="257" y="288"/>
                  </a:cubicBezTo>
                  <a:lnTo>
                    <a:pt x="157" y="250"/>
                  </a:lnTo>
                  <a:lnTo>
                    <a:pt x="94" y="340"/>
                  </a:lnTo>
                  <a:lnTo>
                    <a:pt x="163" y="421"/>
                  </a:lnTo>
                  <a:cubicBezTo>
                    <a:pt x="154" y="439"/>
                    <a:pt x="146" y="457"/>
                    <a:pt x="138" y="476"/>
                  </a:cubicBezTo>
                  <a:lnTo>
                    <a:pt x="32" y="476"/>
                  </a:lnTo>
                  <a:lnTo>
                    <a:pt x="7" y="584"/>
                  </a:lnTo>
                  <a:lnTo>
                    <a:pt x="101" y="634"/>
                  </a:lnTo>
                  <a:cubicBezTo>
                    <a:pt x="98" y="657"/>
                    <a:pt x="97" y="680"/>
                    <a:pt x="98" y="703"/>
                  </a:cubicBezTo>
                  <a:lnTo>
                    <a:pt x="0" y="744"/>
                  </a:lnTo>
                  <a:lnTo>
                    <a:pt x="17" y="853"/>
                  </a:lnTo>
                  <a:lnTo>
                    <a:pt x="124" y="864"/>
                  </a:lnTo>
                  <a:cubicBezTo>
                    <a:pt x="131" y="887"/>
                    <a:pt x="139" y="909"/>
                    <a:pt x="149" y="931"/>
                  </a:cubicBezTo>
                  <a:lnTo>
                    <a:pt x="73" y="1007"/>
                  </a:lnTo>
                  <a:lnTo>
                    <a:pt x="131" y="1101"/>
                  </a:lnTo>
                  <a:lnTo>
                    <a:pt x="235" y="1069"/>
                  </a:lnTo>
                  <a:cubicBezTo>
                    <a:pt x="249" y="1086"/>
                    <a:pt x="263" y="1101"/>
                    <a:pt x="278" y="1116"/>
                  </a:cubicBezTo>
                  <a:lnTo>
                    <a:pt x="236" y="1216"/>
                  </a:lnTo>
                  <a:lnTo>
                    <a:pt x="325" y="1282"/>
                  </a:lnTo>
                  <a:lnTo>
                    <a:pt x="411" y="1212"/>
                  </a:lnTo>
                  <a:cubicBezTo>
                    <a:pt x="432" y="1223"/>
                    <a:pt x="454" y="1233"/>
                    <a:pt x="477" y="1242"/>
                  </a:cubicBezTo>
                  <a:lnTo>
                    <a:pt x="477" y="1353"/>
                  </a:lnTo>
                  <a:close/>
                </a:path>
              </a:pathLst>
            </a:custGeom>
            <a:solidFill>
              <a:schemeClr val="bg2">
                <a:lumMod val="95000"/>
              </a:schemeClr>
            </a:solidFill>
            <a:ln>
              <a:solidFill>
                <a:schemeClr val="tx2">
                  <a:lumMod val="75000"/>
                </a:schemeClr>
              </a:solidFill>
            </a:ln>
          </p:spPr>
          <p:txBody>
            <a:bodyPr vert="horz" wrap="square" lIns="91440" tIns="45720" rIns="91440" bIns="45720" numCol="1" anchor="t" anchorCtr="0" compatLnSpc="1"/>
            <a:lstStyle/>
            <a:p>
              <a:pPr>
                <a:lnSpc>
                  <a:spcPct val="120000"/>
                </a:lnSpc>
              </a:pPr>
              <a:endParaRPr lang="zh-CN" altLang="en-US" sz="1600" dirty="0">
                <a:solidFill>
                  <a:schemeClr val="bg1"/>
                </a:solidFill>
              </a:endParaRPr>
            </a:p>
          </p:txBody>
        </p:sp>
        <p:sp>
          <p:nvSpPr>
            <p:cNvPr id="29" name="Freeform 17">
              <a:extLst>
                <a:ext uri="{FF2B5EF4-FFF2-40B4-BE49-F238E27FC236}">
                  <a16:creationId xmlns:a16="http://schemas.microsoft.com/office/drawing/2014/main" id="{1E5A8705-2B27-425C-2014-890299A6B368}"/>
                </a:ext>
              </a:extLst>
            </p:cNvPr>
            <p:cNvSpPr/>
            <p:nvPr/>
          </p:nvSpPr>
          <p:spPr bwMode="auto">
            <a:xfrm>
              <a:off x="7887903" y="4257626"/>
              <a:ext cx="1027308" cy="1027308"/>
            </a:xfrm>
            <a:custGeom>
              <a:avLst/>
              <a:gdLst>
                <a:gd name="T0" fmla="*/ 1062 w 1128"/>
                <a:gd name="T1" fmla="*/ 683 h 1128"/>
                <a:gd name="T2" fmla="*/ 683 w 1128"/>
                <a:gd name="T3" fmla="*/ 66 h 1128"/>
                <a:gd name="T4" fmla="*/ 66 w 1128"/>
                <a:gd name="T5" fmla="*/ 445 h 1128"/>
                <a:gd name="T6" fmla="*/ 445 w 1128"/>
                <a:gd name="T7" fmla="*/ 1062 h 1128"/>
                <a:gd name="T8" fmla="*/ 1062 w 1128"/>
                <a:gd name="T9" fmla="*/ 683 h 1128"/>
              </a:gdLst>
              <a:ahLst/>
              <a:cxnLst>
                <a:cxn ang="0">
                  <a:pos x="T0" y="T1"/>
                </a:cxn>
                <a:cxn ang="0">
                  <a:pos x="T2" y="T3"/>
                </a:cxn>
                <a:cxn ang="0">
                  <a:pos x="T4" y="T5"/>
                </a:cxn>
                <a:cxn ang="0">
                  <a:pos x="T6" y="T7"/>
                </a:cxn>
                <a:cxn ang="0">
                  <a:pos x="T8" y="T9"/>
                </a:cxn>
              </a:cxnLst>
              <a:rect l="0" t="0" r="r" b="b"/>
              <a:pathLst>
                <a:path w="1128" h="1128">
                  <a:moveTo>
                    <a:pt x="1062" y="683"/>
                  </a:moveTo>
                  <a:cubicBezTo>
                    <a:pt x="1128" y="408"/>
                    <a:pt x="958" y="132"/>
                    <a:pt x="683" y="66"/>
                  </a:cubicBezTo>
                  <a:cubicBezTo>
                    <a:pt x="408" y="0"/>
                    <a:pt x="132" y="170"/>
                    <a:pt x="66" y="445"/>
                  </a:cubicBezTo>
                  <a:cubicBezTo>
                    <a:pt x="0" y="720"/>
                    <a:pt x="170" y="996"/>
                    <a:pt x="445" y="1062"/>
                  </a:cubicBezTo>
                  <a:cubicBezTo>
                    <a:pt x="720" y="1128"/>
                    <a:pt x="997" y="958"/>
                    <a:pt x="1062" y="683"/>
                  </a:cubicBezTo>
                  <a:close/>
                </a:path>
              </a:pathLst>
            </a:custGeom>
            <a:solidFill>
              <a:srgbClr val="433D3C"/>
            </a:solidFill>
            <a:ln>
              <a:noFill/>
            </a:ln>
          </p:spPr>
          <p:txBody>
            <a:bodyPr vert="horz" wrap="square" lIns="91440" tIns="45720" rIns="91440" bIns="45720" numCol="1" anchor="t" anchorCtr="0" compatLnSpc="1"/>
            <a:lstStyle/>
            <a:p>
              <a:pPr>
                <a:lnSpc>
                  <a:spcPct val="120000"/>
                </a:lnSpc>
              </a:pPr>
              <a:endParaRPr lang="zh-CN" altLang="en-US" sz="1600" dirty="0">
                <a:solidFill>
                  <a:schemeClr val="bg1"/>
                </a:solidFill>
              </a:endParaRPr>
            </a:p>
          </p:txBody>
        </p:sp>
      </p:grpSp>
      <p:sp>
        <p:nvSpPr>
          <p:cNvPr id="30" name="Freeform 18">
            <a:extLst>
              <a:ext uri="{FF2B5EF4-FFF2-40B4-BE49-F238E27FC236}">
                <a16:creationId xmlns:a16="http://schemas.microsoft.com/office/drawing/2014/main" id="{994224A6-C4C3-E0AB-A5AD-B39C3CE822C5}"/>
              </a:ext>
            </a:extLst>
          </p:cNvPr>
          <p:cNvSpPr/>
          <p:nvPr/>
        </p:nvSpPr>
        <p:spPr bwMode="auto">
          <a:xfrm>
            <a:off x="4657932" y="2715439"/>
            <a:ext cx="1453339" cy="1405137"/>
          </a:xfrm>
          <a:custGeom>
            <a:avLst/>
            <a:gdLst>
              <a:gd name="T0" fmla="*/ 810 w 2267"/>
              <a:gd name="T1" fmla="*/ 2236 h 2236"/>
              <a:gd name="T2" fmla="*/ 0 w 2267"/>
              <a:gd name="T3" fmla="*/ 1141 h 2236"/>
              <a:gd name="T4" fmla="*/ 1133 w 2267"/>
              <a:gd name="T5" fmla="*/ 0 h 2236"/>
              <a:gd name="T6" fmla="*/ 2267 w 2267"/>
              <a:gd name="T7" fmla="*/ 1141 h 2236"/>
              <a:gd name="T8" fmla="*/ 1456 w 2267"/>
              <a:gd name="T9" fmla="*/ 2236 h 2236"/>
              <a:gd name="T10" fmla="*/ 810 w 2267"/>
              <a:gd name="T11" fmla="*/ 2236 h 2236"/>
            </a:gdLst>
            <a:ahLst/>
            <a:cxnLst>
              <a:cxn ang="0">
                <a:pos x="T0" y="T1"/>
              </a:cxn>
              <a:cxn ang="0">
                <a:pos x="T2" y="T3"/>
              </a:cxn>
              <a:cxn ang="0">
                <a:pos x="T4" y="T5"/>
              </a:cxn>
              <a:cxn ang="0">
                <a:pos x="T6" y="T7"/>
              </a:cxn>
              <a:cxn ang="0">
                <a:pos x="T8" y="T9"/>
              </a:cxn>
              <a:cxn ang="0">
                <a:pos x="T10" y="T11"/>
              </a:cxn>
            </a:cxnLst>
            <a:rect l="0" t="0" r="r" b="b"/>
            <a:pathLst>
              <a:path w="2267" h="2236">
                <a:moveTo>
                  <a:pt x="810" y="2236"/>
                </a:moveTo>
                <a:cubicBezTo>
                  <a:pt x="342" y="2096"/>
                  <a:pt x="0" y="1659"/>
                  <a:pt x="0" y="1141"/>
                </a:cubicBezTo>
                <a:cubicBezTo>
                  <a:pt x="0" y="511"/>
                  <a:pt x="507" y="0"/>
                  <a:pt x="1133" y="0"/>
                </a:cubicBezTo>
                <a:cubicBezTo>
                  <a:pt x="1759" y="0"/>
                  <a:pt x="2267" y="511"/>
                  <a:pt x="2267" y="1141"/>
                </a:cubicBezTo>
                <a:cubicBezTo>
                  <a:pt x="2267" y="1659"/>
                  <a:pt x="1925" y="2096"/>
                  <a:pt x="1456" y="2236"/>
                </a:cubicBezTo>
                <a:lnTo>
                  <a:pt x="810" y="2236"/>
                </a:lnTo>
                <a:close/>
              </a:path>
            </a:pathLst>
          </a:custGeom>
          <a:solidFill>
            <a:srgbClr val="1F4E78"/>
          </a:solidFill>
          <a:ln>
            <a:noFill/>
          </a:ln>
        </p:spPr>
        <p:txBody>
          <a:bodyPr vert="horz" wrap="square" lIns="91440" tIns="45720" rIns="91440" bIns="45720" numCol="1" anchor="t" anchorCtr="0" compatLnSpc="1"/>
          <a:lstStyle/>
          <a:p>
            <a:pPr>
              <a:lnSpc>
                <a:spcPct val="120000"/>
              </a:lnSpc>
            </a:pPr>
            <a:endParaRPr lang="zh-CN" altLang="en-US" sz="1600">
              <a:solidFill>
                <a:schemeClr val="bg1"/>
              </a:solidFill>
            </a:endParaRPr>
          </a:p>
        </p:txBody>
      </p:sp>
      <p:sp>
        <p:nvSpPr>
          <p:cNvPr id="31" name="矩形 30">
            <a:extLst>
              <a:ext uri="{FF2B5EF4-FFF2-40B4-BE49-F238E27FC236}">
                <a16:creationId xmlns:a16="http://schemas.microsoft.com/office/drawing/2014/main" id="{F2FD27F8-5D93-AE90-5F20-55297935A9E0}"/>
              </a:ext>
            </a:extLst>
          </p:cNvPr>
          <p:cNvSpPr/>
          <p:nvPr/>
        </p:nvSpPr>
        <p:spPr>
          <a:xfrm>
            <a:off x="4772569" y="3215130"/>
            <a:ext cx="1215719" cy="464166"/>
          </a:xfrm>
          <a:prstGeom prst="rect">
            <a:avLst/>
          </a:prstGeom>
          <a:noFill/>
        </p:spPr>
        <p:txBody>
          <a:bodyPr wrap="square" rtlCol="0">
            <a:spAutoFit/>
          </a:bodyPr>
          <a:lstStyle/>
          <a:p>
            <a:pPr algn="ctr">
              <a:lnSpc>
                <a:spcPct val="120000"/>
              </a:lnSpc>
            </a:pPr>
            <a:r>
              <a:rPr lang="zh-CN" altLang="en-US" sz="2200" b="1" dirty="0">
                <a:solidFill>
                  <a:schemeClr val="bg2"/>
                </a:solidFill>
                <a:latin typeface="字魂105号-简雅黑" panose="00000500000000000000" pitchFamily="2" charset="-122"/>
                <a:ea typeface="字魂105号-简雅黑" panose="00000500000000000000" pitchFamily="2" charset="-122"/>
              </a:rPr>
              <a:t>创新点</a:t>
            </a:r>
          </a:p>
        </p:txBody>
      </p:sp>
      <p:sp>
        <p:nvSpPr>
          <p:cNvPr id="32" name="文本框 31">
            <a:extLst>
              <a:ext uri="{FF2B5EF4-FFF2-40B4-BE49-F238E27FC236}">
                <a16:creationId xmlns:a16="http://schemas.microsoft.com/office/drawing/2014/main" id="{F4F7B736-D989-CE95-93F8-77910C7FC360}"/>
              </a:ext>
            </a:extLst>
          </p:cNvPr>
          <p:cNvSpPr txBox="1"/>
          <p:nvPr/>
        </p:nvSpPr>
        <p:spPr>
          <a:xfrm>
            <a:off x="3740544" y="3264236"/>
            <a:ext cx="370522" cy="307266"/>
          </a:xfrm>
          <a:prstGeom prst="rect">
            <a:avLst/>
          </a:prstGeom>
          <a:noFill/>
        </p:spPr>
        <p:txBody>
          <a:bodyPr wrap="none" rtlCol="0">
            <a:spAutoFit/>
          </a:bodyPr>
          <a:lstStyle/>
          <a:p>
            <a:pPr algn="ctr">
              <a:lnSpc>
                <a:spcPct val="120000"/>
              </a:lnSpc>
            </a:pPr>
            <a:r>
              <a:rPr lang="en-US" altLang="zh-CN" sz="1600">
                <a:solidFill>
                  <a:schemeClr val="bg2"/>
                </a:solidFill>
                <a:latin typeface="字魂105号-简雅黑" panose="00000500000000000000" pitchFamily="2" charset="-122"/>
              </a:rPr>
              <a:t>01</a:t>
            </a:r>
            <a:endParaRPr lang="zh-CN" altLang="en-US" sz="1600" dirty="0">
              <a:solidFill>
                <a:schemeClr val="bg2"/>
              </a:solidFill>
              <a:latin typeface="字魂105号-简雅黑" panose="00000500000000000000" pitchFamily="2" charset="-122"/>
            </a:endParaRPr>
          </a:p>
        </p:txBody>
      </p:sp>
      <p:sp>
        <p:nvSpPr>
          <p:cNvPr id="33" name="文本框 32">
            <a:extLst>
              <a:ext uri="{FF2B5EF4-FFF2-40B4-BE49-F238E27FC236}">
                <a16:creationId xmlns:a16="http://schemas.microsoft.com/office/drawing/2014/main" id="{23973CC3-52C0-76F9-2687-7413D6CFCF8E}"/>
              </a:ext>
            </a:extLst>
          </p:cNvPr>
          <p:cNvSpPr txBox="1"/>
          <p:nvPr/>
        </p:nvSpPr>
        <p:spPr>
          <a:xfrm>
            <a:off x="4435724" y="2039634"/>
            <a:ext cx="370522" cy="307266"/>
          </a:xfrm>
          <a:prstGeom prst="rect">
            <a:avLst/>
          </a:prstGeom>
          <a:noFill/>
        </p:spPr>
        <p:txBody>
          <a:bodyPr wrap="none" rtlCol="0">
            <a:spAutoFit/>
          </a:bodyPr>
          <a:lstStyle/>
          <a:p>
            <a:pPr algn="ctr">
              <a:lnSpc>
                <a:spcPct val="120000"/>
              </a:lnSpc>
            </a:pPr>
            <a:r>
              <a:rPr lang="en-US" altLang="zh-CN" sz="1600" dirty="0">
                <a:solidFill>
                  <a:schemeClr val="bg2"/>
                </a:solidFill>
                <a:latin typeface="字魂105号-简雅黑" panose="00000500000000000000" pitchFamily="2" charset="-122"/>
              </a:rPr>
              <a:t>02</a:t>
            </a:r>
            <a:endParaRPr lang="zh-CN" altLang="en-US" sz="1600" dirty="0">
              <a:solidFill>
                <a:schemeClr val="bg2"/>
              </a:solidFill>
              <a:latin typeface="字魂105号-简雅黑" panose="00000500000000000000" pitchFamily="2" charset="-122"/>
            </a:endParaRPr>
          </a:p>
        </p:txBody>
      </p:sp>
      <p:sp>
        <p:nvSpPr>
          <p:cNvPr id="34" name="文本框 33">
            <a:extLst>
              <a:ext uri="{FF2B5EF4-FFF2-40B4-BE49-F238E27FC236}">
                <a16:creationId xmlns:a16="http://schemas.microsoft.com/office/drawing/2014/main" id="{80252FE7-97BA-3234-B355-7FFD68CD0B48}"/>
              </a:ext>
            </a:extLst>
          </p:cNvPr>
          <p:cNvSpPr txBox="1"/>
          <p:nvPr/>
        </p:nvSpPr>
        <p:spPr>
          <a:xfrm>
            <a:off x="5998259" y="2042919"/>
            <a:ext cx="370522" cy="307266"/>
          </a:xfrm>
          <a:prstGeom prst="rect">
            <a:avLst/>
          </a:prstGeom>
          <a:noFill/>
        </p:spPr>
        <p:txBody>
          <a:bodyPr wrap="none" rtlCol="0">
            <a:spAutoFit/>
          </a:bodyPr>
          <a:lstStyle/>
          <a:p>
            <a:pPr algn="ctr">
              <a:lnSpc>
                <a:spcPct val="120000"/>
              </a:lnSpc>
            </a:pPr>
            <a:r>
              <a:rPr lang="en-US" altLang="zh-CN" sz="1600" dirty="0">
                <a:solidFill>
                  <a:schemeClr val="bg2"/>
                </a:solidFill>
                <a:latin typeface="字魂105号-简雅黑" panose="00000500000000000000" pitchFamily="2" charset="-122"/>
              </a:rPr>
              <a:t>03</a:t>
            </a:r>
            <a:endParaRPr lang="zh-CN" altLang="en-US" sz="1600" dirty="0">
              <a:solidFill>
                <a:schemeClr val="bg2"/>
              </a:solidFill>
              <a:latin typeface="字魂105号-简雅黑" panose="00000500000000000000" pitchFamily="2" charset="-122"/>
            </a:endParaRPr>
          </a:p>
        </p:txBody>
      </p:sp>
      <p:sp>
        <p:nvSpPr>
          <p:cNvPr id="35" name="文本框 34">
            <a:extLst>
              <a:ext uri="{FF2B5EF4-FFF2-40B4-BE49-F238E27FC236}">
                <a16:creationId xmlns:a16="http://schemas.microsoft.com/office/drawing/2014/main" id="{B2338F23-C1DC-C0A5-E228-7DFFC62745F3}"/>
              </a:ext>
            </a:extLst>
          </p:cNvPr>
          <p:cNvSpPr txBox="1"/>
          <p:nvPr/>
        </p:nvSpPr>
        <p:spPr>
          <a:xfrm>
            <a:off x="6675211" y="3278176"/>
            <a:ext cx="370522" cy="307266"/>
          </a:xfrm>
          <a:prstGeom prst="rect">
            <a:avLst/>
          </a:prstGeom>
          <a:noFill/>
        </p:spPr>
        <p:txBody>
          <a:bodyPr wrap="none" rtlCol="0">
            <a:spAutoFit/>
          </a:bodyPr>
          <a:lstStyle/>
          <a:p>
            <a:pPr algn="ctr">
              <a:lnSpc>
                <a:spcPct val="120000"/>
              </a:lnSpc>
            </a:pPr>
            <a:r>
              <a:rPr lang="en-US" altLang="zh-CN" sz="1600" dirty="0">
                <a:solidFill>
                  <a:schemeClr val="bg2"/>
                </a:solidFill>
                <a:latin typeface="字魂105号-简雅黑" panose="00000500000000000000" pitchFamily="2" charset="-122"/>
              </a:rPr>
              <a:t>04</a:t>
            </a:r>
            <a:endParaRPr lang="zh-CN" altLang="en-US" sz="1600" dirty="0">
              <a:solidFill>
                <a:schemeClr val="bg2"/>
              </a:solidFill>
              <a:latin typeface="字魂105号-简雅黑" panose="00000500000000000000" pitchFamily="2" charset="-122"/>
            </a:endParaRPr>
          </a:p>
        </p:txBody>
      </p:sp>
      <p:sp>
        <p:nvSpPr>
          <p:cNvPr id="36" name="文本框 35">
            <a:extLst>
              <a:ext uri="{FF2B5EF4-FFF2-40B4-BE49-F238E27FC236}">
                <a16:creationId xmlns:a16="http://schemas.microsoft.com/office/drawing/2014/main" id="{5EBE86B5-377E-C5E3-4CE6-6B9F25FBA291}"/>
              </a:ext>
            </a:extLst>
          </p:cNvPr>
          <p:cNvSpPr txBox="1"/>
          <p:nvPr/>
        </p:nvSpPr>
        <p:spPr>
          <a:xfrm>
            <a:off x="1466991" y="2961433"/>
            <a:ext cx="2015792" cy="738664"/>
          </a:xfrm>
          <a:prstGeom prst="rect">
            <a:avLst/>
          </a:prstGeom>
          <a:noFill/>
          <a:ln>
            <a:solidFill>
              <a:srgbClr val="D9D9D9"/>
            </a:solidFill>
          </a:ln>
        </p:spPr>
        <p:txBody>
          <a:bodyPr wrap="square" rtlCol="0">
            <a:spAutoFit/>
          </a:bodyPr>
          <a:lstStyle/>
          <a:p>
            <a:pPr algn="ctr"/>
            <a:r>
              <a:rPr lang="zh-CN" altLang="en-US" sz="1400" b="1" dirty="0">
                <a:solidFill>
                  <a:srgbClr val="024379"/>
                </a:solidFill>
                <a:latin typeface="微软雅黑" panose="020B0503020204020204" pitchFamily="34" charset="-122"/>
                <a:ea typeface="微软雅黑" panose="020B0503020204020204" pitchFamily="34" charset="-122"/>
              </a:rPr>
              <a:t>片状池化内核代替立方形池化内核，有效捕获局部上下文相关性</a:t>
            </a:r>
          </a:p>
        </p:txBody>
      </p:sp>
      <p:sp>
        <p:nvSpPr>
          <p:cNvPr id="37" name="文本框 36">
            <a:extLst>
              <a:ext uri="{FF2B5EF4-FFF2-40B4-BE49-F238E27FC236}">
                <a16:creationId xmlns:a16="http://schemas.microsoft.com/office/drawing/2014/main" id="{B67690B8-308C-7E3B-EDE3-A267BBC595B4}"/>
              </a:ext>
            </a:extLst>
          </p:cNvPr>
          <p:cNvSpPr txBox="1"/>
          <p:nvPr/>
        </p:nvSpPr>
        <p:spPr>
          <a:xfrm>
            <a:off x="2262628" y="1072138"/>
            <a:ext cx="2015792" cy="738664"/>
          </a:xfrm>
          <a:prstGeom prst="rect">
            <a:avLst/>
          </a:prstGeom>
          <a:noFill/>
          <a:ln>
            <a:solidFill>
              <a:srgbClr val="D9D9D9"/>
            </a:solidFill>
          </a:ln>
        </p:spPr>
        <p:txBody>
          <a:bodyPr wrap="square" rtlCol="0">
            <a:spAutoFit/>
          </a:bodyPr>
          <a:lstStyle/>
          <a:p>
            <a:pPr algn="ctr"/>
            <a:r>
              <a:rPr lang="zh-CN" altLang="en-US" sz="1400" b="1" dirty="0">
                <a:solidFill>
                  <a:srgbClr val="024379"/>
                </a:solidFill>
                <a:latin typeface="微软雅黑" panose="020B0503020204020204" pitchFamily="34" charset="-122"/>
                <a:ea typeface="微软雅黑" panose="020B0503020204020204" pitchFamily="34" charset="-122"/>
              </a:rPr>
              <a:t>改进的金字塔池化模块，捕获</a:t>
            </a:r>
            <a:r>
              <a:rPr lang="en-US" altLang="zh-CN" sz="1400" b="1" dirty="0">
                <a:solidFill>
                  <a:srgbClr val="024379"/>
                </a:solidFill>
                <a:latin typeface="微软雅黑" panose="020B0503020204020204" pitchFamily="34" charset="-122"/>
                <a:ea typeface="微软雅黑" panose="020B0503020204020204" pitchFamily="34" charset="-122"/>
              </a:rPr>
              <a:t>V-Net</a:t>
            </a:r>
            <a:r>
              <a:rPr lang="zh-CN" altLang="en-US" sz="1400" b="1" dirty="0">
                <a:solidFill>
                  <a:srgbClr val="024379"/>
                </a:solidFill>
                <a:latin typeface="微软雅黑" panose="020B0503020204020204" pitchFamily="34" charset="-122"/>
                <a:ea typeface="微软雅黑" panose="020B0503020204020204" pitchFamily="34" charset="-122"/>
              </a:rPr>
              <a:t>收缩路径中多尺度信息</a:t>
            </a:r>
          </a:p>
        </p:txBody>
      </p:sp>
      <p:sp>
        <p:nvSpPr>
          <p:cNvPr id="38" name="文本框 37">
            <a:extLst>
              <a:ext uri="{FF2B5EF4-FFF2-40B4-BE49-F238E27FC236}">
                <a16:creationId xmlns:a16="http://schemas.microsoft.com/office/drawing/2014/main" id="{4BADFC47-35E3-3F82-3CCF-174D890BB273}"/>
              </a:ext>
            </a:extLst>
          </p:cNvPr>
          <p:cNvSpPr txBox="1"/>
          <p:nvPr/>
        </p:nvSpPr>
        <p:spPr>
          <a:xfrm>
            <a:off x="6402500" y="1086710"/>
            <a:ext cx="2015792" cy="523220"/>
          </a:xfrm>
          <a:prstGeom prst="rect">
            <a:avLst/>
          </a:prstGeom>
          <a:noFill/>
          <a:ln>
            <a:solidFill>
              <a:srgbClr val="D9D9D9"/>
            </a:solidFill>
          </a:ln>
        </p:spPr>
        <p:txBody>
          <a:bodyPr wrap="square" rtlCol="0">
            <a:spAutoFit/>
          </a:bodyPr>
          <a:lstStyle/>
          <a:p>
            <a:pPr algn="ctr"/>
            <a:r>
              <a:rPr lang="zh-CN" altLang="en-US" sz="1400" b="1" dirty="0">
                <a:solidFill>
                  <a:srgbClr val="024379"/>
                </a:solidFill>
                <a:latin typeface="微软雅黑" panose="020B0503020204020204" pitchFamily="34" charset="-122"/>
                <a:ea typeface="微软雅黑" panose="020B0503020204020204" pitchFamily="34" charset="-122"/>
              </a:rPr>
              <a:t>基于特征图合成伪图像，提升生成器性能</a:t>
            </a:r>
          </a:p>
        </p:txBody>
      </p:sp>
      <p:sp>
        <p:nvSpPr>
          <p:cNvPr id="39" name="文本框 38">
            <a:extLst>
              <a:ext uri="{FF2B5EF4-FFF2-40B4-BE49-F238E27FC236}">
                <a16:creationId xmlns:a16="http://schemas.microsoft.com/office/drawing/2014/main" id="{EBDF1503-3614-7442-9D58-4D4062C63B49}"/>
              </a:ext>
            </a:extLst>
          </p:cNvPr>
          <p:cNvSpPr txBox="1"/>
          <p:nvPr/>
        </p:nvSpPr>
        <p:spPr>
          <a:xfrm>
            <a:off x="6945491" y="2509687"/>
            <a:ext cx="2015792" cy="738664"/>
          </a:xfrm>
          <a:prstGeom prst="rect">
            <a:avLst/>
          </a:prstGeom>
          <a:noFill/>
          <a:ln>
            <a:solidFill>
              <a:srgbClr val="D9D9D9"/>
            </a:solidFill>
          </a:ln>
        </p:spPr>
        <p:txBody>
          <a:bodyPr wrap="square" rtlCol="0">
            <a:spAutoFit/>
          </a:bodyPr>
          <a:lstStyle/>
          <a:p>
            <a:pPr algn="ctr"/>
            <a:r>
              <a:rPr lang="zh-CN" altLang="en-US" sz="1400" b="1" dirty="0">
                <a:solidFill>
                  <a:srgbClr val="024379"/>
                </a:solidFill>
                <a:latin typeface="微软雅黑" panose="020B0503020204020204" pitchFamily="34" charset="-122"/>
                <a:ea typeface="微软雅黑" panose="020B0503020204020204" pitchFamily="34" charset="-122"/>
              </a:rPr>
              <a:t>三通道并行网络分割肿瘤，同时关注整体轮廓与边界细节</a:t>
            </a:r>
          </a:p>
        </p:txBody>
      </p:sp>
    </p:spTree>
    <p:custDataLst>
      <p:tags r:id="rId1"/>
    </p:custDataLst>
    <p:extLst>
      <p:ext uri="{BB962C8B-B14F-4D97-AF65-F5344CB8AC3E}">
        <p14:creationId xmlns:p14="http://schemas.microsoft.com/office/powerpoint/2010/main" val="3366481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72B5323E-C947-F6D1-FDD7-3E81F919A686}"/>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36CD2192-4E7C-3747-7758-6A2C9709C441}"/>
              </a:ext>
            </a:extLst>
          </p:cNvPr>
          <p:cNvSpPr>
            <a:spLocks noChangeArrowheads="1"/>
          </p:cNvSpPr>
          <p:nvPr>
            <p:custDataLst>
              <p:tags r:id="rId3"/>
            </p:custDataLst>
          </p:nvPr>
        </p:nvSpPr>
        <p:spPr bwMode="auto">
          <a:xfrm>
            <a:off x="-32157" y="1856997"/>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2D</a:t>
            </a:r>
            <a:r>
              <a:rPr lang="zh-CN" altLang="en-US"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肝脏肿瘤分割</a:t>
            </a:r>
          </a:p>
        </p:txBody>
      </p:sp>
      <p:sp>
        <p:nvSpPr>
          <p:cNvPr id="10" name="MH_SubTitle_1">
            <a:extLst>
              <a:ext uri="{FF2B5EF4-FFF2-40B4-BE49-F238E27FC236}">
                <a16:creationId xmlns:a16="http://schemas.microsoft.com/office/drawing/2014/main" id="{35C4B544-6277-77BC-B566-5105E35AC4F4}"/>
              </a:ext>
            </a:extLst>
          </p:cNvPr>
          <p:cNvSpPr>
            <a:spLocks noChangeArrowheads="1"/>
          </p:cNvSpPr>
          <p:nvPr>
            <p:custDataLst>
              <p:tags r:id="rId4"/>
            </p:custDataLst>
          </p:nvPr>
        </p:nvSpPr>
        <p:spPr bwMode="auto">
          <a:xfrm>
            <a:off x="-32157" y="2529433"/>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en-US" altLang="zh-CN"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3D</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88293982-39ED-A57D-7B98-364BA8DDB6B1}"/>
              </a:ext>
            </a:extLst>
          </p:cNvPr>
          <p:cNvSpPr>
            <a:spLocks noChangeArrowheads="1"/>
          </p:cNvSpPr>
          <p:nvPr>
            <p:custDataLst>
              <p:tags r:id="rId5"/>
            </p:custDataLst>
          </p:nvPr>
        </p:nvSpPr>
        <p:spPr bwMode="auto">
          <a:xfrm>
            <a:off x="-32157" y="3201869"/>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1400" b="1" dirty="0">
                <a:solidFill>
                  <a:schemeClr val="bg1"/>
                </a:solidFill>
                <a:ea typeface="微软雅黑" panose="020B0503020204020204" pitchFamily="34" charset="-122"/>
              </a:rPr>
              <a:t>肝脏肿瘤</a:t>
            </a:r>
            <a:r>
              <a:rPr lang="zh-CN" altLang="zh-CN" sz="1400" b="1">
                <a:solidFill>
                  <a:schemeClr val="bg1"/>
                </a:solidFill>
                <a:ea typeface="微软雅黑" panose="020B0503020204020204" pitchFamily="34" charset="-122"/>
              </a:rPr>
              <a:t>辅助诊断</a:t>
            </a:r>
            <a:endParaRPr lang="en-US" altLang="zh-CN" sz="1400" b="1" dirty="0">
              <a:solidFill>
                <a:schemeClr val="bg1"/>
              </a:solidFill>
              <a:ea typeface="微软雅黑" panose="020B0503020204020204" pitchFamily="34" charset="-122"/>
            </a:endParaRPr>
          </a:p>
          <a:p>
            <a:pPr algn="ctr"/>
            <a:r>
              <a:rPr lang="zh-CN" altLang="zh-CN" sz="1400" b="1">
                <a:solidFill>
                  <a:schemeClr val="bg1"/>
                </a:solidFill>
                <a:ea typeface="微软雅黑" panose="020B0503020204020204" pitchFamily="34" charset="-122"/>
              </a:rPr>
              <a:t>系统</a:t>
            </a:r>
            <a:r>
              <a:rPr lang="zh-CN" altLang="en-US" sz="1400" b="1" noProof="1">
                <a:solidFill>
                  <a:schemeClr val="bg1"/>
                </a:solidFill>
                <a:ea typeface="微软雅黑" panose="020B0503020204020204" pitchFamily="34" charset="-122"/>
                <a:sym typeface="Arial" panose="020B0604020202020204" pitchFamily="34" charset="0"/>
              </a:rPr>
              <a:t>设计</a:t>
            </a:r>
          </a:p>
        </p:txBody>
      </p:sp>
      <p:sp>
        <p:nvSpPr>
          <p:cNvPr id="12" name="MH_SubTitle_1">
            <a:extLst>
              <a:ext uri="{FF2B5EF4-FFF2-40B4-BE49-F238E27FC236}">
                <a16:creationId xmlns:a16="http://schemas.microsoft.com/office/drawing/2014/main" id="{EE9C30AE-F16C-F044-43E0-A98FD3A606A5}"/>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灯片编号占位符 1">
            <a:extLst>
              <a:ext uri="{FF2B5EF4-FFF2-40B4-BE49-F238E27FC236}">
                <a16:creationId xmlns:a16="http://schemas.microsoft.com/office/drawing/2014/main" id="{A382C536-3B5F-DFC6-3C41-CA7312B4866C}"/>
              </a:ext>
            </a:extLst>
          </p:cNvPr>
          <p:cNvSpPr>
            <a:spLocks noGrp="1"/>
          </p:cNvSpPr>
          <p:nvPr>
            <p:ph type="sldNum" sz="quarter" idx="12"/>
          </p:nvPr>
        </p:nvSpPr>
        <p:spPr/>
        <p:txBody>
          <a:bodyPr/>
          <a:lstStyle/>
          <a:p>
            <a:fld id="{D2EFEC80-C177-4EEF-9320-A00DE3C9E654}" type="slidenum">
              <a:rPr lang="en-US" altLang="zh-CN" smtClean="0"/>
              <a:t>22</a:t>
            </a:fld>
            <a:endParaRPr lang="zh-CN" altLang="en-US"/>
          </a:p>
        </p:txBody>
      </p:sp>
      <p:sp>
        <p:nvSpPr>
          <p:cNvPr id="14" name="矩形 13">
            <a:extLst>
              <a:ext uri="{FF2B5EF4-FFF2-40B4-BE49-F238E27FC236}">
                <a16:creationId xmlns:a16="http://schemas.microsoft.com/office/drawing/2014/main" id="{F2769C01-5A16-4157-61AC-DC7BC4B8AB3F}"/>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schemeClr val="bg1"/>
                </a:solidFill>
                <a:effectLst/>
                <a:uLnTx/>
                <a:uFillTx/>
                <a:latin typeface="Calibri" panose="020F0502020204030204"/>
                <a:ea typeface="宋体" panose="02010600030101010101" pitchFamily="2" charset="-122"/>
                <a:cs typeface="+mn-cs"/>
              </a:rPr>
              <a:t>1</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id="{9470D36D-A422-4BA9-6422-BF1CFA889B94}"/>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kern="100" spc="600" dirty="0">
                <a:solidFill>
                  <a:srgbClr val="024379"/>
                </a:solidFill>
                <a:latin typeface="微软雅黑" panose="020B0503020204020204" pitchFamily="34" charset="-122"/>
                <a:ea typeface="微软雅黑" panose="020B0503020204020204" pitchFamily="34" charset="-122"/>
                <a:cs typeface="Times New Roman" panose="02020603050405020304" pitchFamily="18" charset="0"/>
                <a:sym typeface="+mn-ea"/>
              </a:rPr>
              <a:t>架构设计</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13" name="图片 12">
            <a:extLst>
              <a:ext uri="{FF2B5EF4-FFF2-40B4-BE49-F238E27FC236}">
                <a16:creationId xmlns:a16="http://schemas.microsoft.com/office/drawing/2014/main" id="{7878021D-3D69-D3A2-BBCF-34315B2A5A3E}"/>
              </a:ext>
            </a:extLst>
          </p:cNvPr>
          <p:cNvPicPr>
            <a:picLocks noChangeAspect="1"/>
          </p:cNvPicPr>
          <p:nvPr/>
        </p:nvPicPr>
        <p:blipFill>
          <a:blip r:embed="rId9" cstate="print">
            <a:extLst>
              <a:ext uri="{BEBA8EAE-BF5A-486C-A8C5-ECC9F3942E4B}">
                <a14:imgProps xmlns:a14="http://schemas.microsoft.com/office/drawing/2010/main">
                  <a14:imgLayer r:embed="rId10">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cxnSp>
        <p:nvCxnSpPr>
          <p:cNvPr id="17" name="连接符: 肘形 16">
            <a:extLst>
              <a:ext uri="{FF2B5EF4-FFF2-40B4-BE49-F238E27FC236}">
                <a16:creationId xmlns:a16="http://schemas.microsoft.com/office/drawing/2014/main" id="{903A48AC-532B-3171-F593-0ADBB65EF98F}"/>
              </a:ext>
            </a:extLst>
          </p:cNvPr>
          <p:cNvCxnSpPr>
            <a:stCxn id="25" idx="3"/>
            <a:endCxn id="26" idx="3"/>
          </p:cNvCxnSpPr>
          <p:nvPr/>
        </p:nvCxnSpPr>
        <p:spPr>
          <a:xfrm>
            <a:off x="6737717" y="3428837"/>
            <a:ext cx="1925512" cy="625898"/>
          </a:xfrm>
          <a:prstGeom prst="bentConnector3">
            <a:avLst>
              <a:gd name="adj1" fmla="val 110695"/>
            </a:avLst>
          </a:prstGeom>
          <a:ln w="12700">
            <a:solidFill>
              <a:srgbClr val="024379"/>
            </a:solidFill>
            <a:tailEnd type="triangle"/>
          </a:ln>
        </p:spPr>
        <p:style>
          <a:lnRef idx="1">
            <a:schemeClr val="dk1"/>
          </a:lnRef>
          <a:fillRef idx="0">
            <a:schemeClr val="dk1"/>
          </a:fillRef>
          <a:effectRef idx="0">
            <a:schemeClr val="dk1"/>
          </a:effectRef>
          <a:fontRef idx="minor">
            <a:schemeClr val="tx1"/>
          </a:fontRef>
        </p:style>
      </p:cxnSp>
      <p:cxnSp>
        <p:nvCxnSpPr>
          <p:cNvPr id="18" name="连接符: 肘形 17">
            <a:extLst>
              <a:ext uri="{FF2B5EF4-FFF2-40B4-BE49-F238E27FC236}">
                <a16:creationId xmlns:a16="http://schemas.microsoft.com/office/drawing/2014/main" id="{C38186E5-9185-FA05-970D-DCB78255D29B}"/>
              </a:ext>
            </a:extLst>
          </p:cNvPr>
          <p:cNvCxnSpPr>
            <a:stCxn id="23" idx="3"/>
            <a:endCxn id="24" idx="3"/>
          </p:cNvCxnSpPr>
          <p:nvPr/>
        </p:nvCxnSpPr>
        <p:spPr>
          <a:xfrm flipH="1">
            <a:off x="6744865" y="1765691"/>
            <a:ext cx="972047" cy="659774"/>
          </a:xfrm>
          <a:prstGeom prst="bentConnector3">
            <a:avLst>
              <a:gd name="adj1" fmla="val -6572"/>
            </a:avLst>
          </a:prstGeom>
          <a:ln w="12700">
            <a:solidFill>
              <a:srgbClr val="024379"/>
            </a:solidFill>
            <a:tailEnd type="triangle"/>
          </a:ln>
        </p:spPr>
        <p:style>
          <a:lnRef idx="1">
            <a:schemeClr val="dk1"/>
          </a:lnRef>
          <a:fillRef idx="0">
            <a:schemeClr val="dk1"/>
          </a:fillRef>
          <a:effectRef idx="0">
            <a:schemeClr val="dk1"/>
          </a:effectRef>
          <a:fontRef idx="minor">
            <a:schemeClr val="tx1"/>
          </a:fontRef>
        </p:style>
      </p:cxnSp>
      <p:cxnSp>
        <p:nvCxnSpPr>
          <p:cNvPr id="19" name="连接符: 肘形 18">
            <a:extLst>
              <a:ext uri="{FF2B5EF4-FFF2-40B4-BE49-F238E27FC236}">
                <a16:creationId xmlns:a16="http://schemas.microsoft.com/office/drawing/2014/main" id="{1207F68E-3E4C-8E7C-583B-F86DAE5EAA2E}"/>
              </a:ext>
            </a:extLst>
          </p:cNvPr>
          <p:cNvCxnSpPr>
            <a:cxnSpLocks/>
          </p:cNvCxnSpPr>
          <p:nvPr/>
        </p:nvCxnSpPr>
        <p:spPr>
          <a:xfrm flipH="1">
            <a:off x="7716912" y="1052683"/>
            <a:ext cx="973476" cy="595248"/>
          </a:xfrm>
          <a:prstGeom prst="bentConnector3">
            <a:avLst>
              <a:gd name="adj1" fmla="val -21167"/>
            </a:avLst>
          </a:prstGeom>
          <a:ln w="12700">
            <a:solidFill>
              <a:srgbClr val="024379"/>
            </a:solidFill>
            <a:tailEnd type="triangle"/>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F8575E73-0C0B-CF2E-84FD-80B67027C173}"/>
              </a:ext>
            </a:extLst>
          </p:cNvPr>
          <p:cNvCxnSpPr>
            <a:cxnSpLocks/>
          </p:cNvCxnSpPr>
          <p:nvPr/>
        </p:nvCxnSpPr>
        <p:spPr>
          <a:xfrm>
            <a:off x="1655912" y="3136859"/>
            <a:ext cx="7131681" cy="0"/>
          </a:xfrm>
          <a:prstGeom prst="line">
            <a:avLst/>
          </a:prstGeom>
          <a:ln>
            <a:solidFill>
              <a:srgbClr val="024379"/>
            </a:solidFill>
            <a:prstDash val="lgDash"/>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F3BDFF07-C2FE-41A6-956E-3857D2F46B58}"/>
              </a:ext>
            </a:extLst>
          </p:cNvPr>
          <p:cNvCxnSpPr>
            <a:cxnSpLocks/>
          </p:cNvCxnSpPr>
          <p:nvPr/>
        </p:nvCxnSpPr>
        <p:spPr>
          <a:xfrm>
            <a:off x="1655912" y="2062509"/>
            <a:ext cx="7131681" cy="0"/>
          </a:xfrm>
          <a:prstGeom prst="line">
            <a:avLst/>
          </a:prstGeom>
          <a:ln>
            <a:solidFill>
              <a:srgbClr val="024379"/>
            </a:solidFill>
            <a:prstDash val="lgDash"/>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AE1A988E-B573-3FCD-6930-A4599A4AA1D4}"/>
              </a:ext>
            </a:extLst>
          </p:cNvPr>
          <p:cNvSpPr/>
          <p:nvPr/>
        </p:nvSpPr>
        <p:spPr>
          <a:xfrm>
            <a:off x="2855246" y="915566"/>
            <a:ext cx="5835142" cy="511366"/>
          </a:xfrm>
          <a:prstGeom prst="rect">
            <a:avLst/>
          </a:prstGeom>
          <a:solidFill>
            <a:srgbClr val="EDF2F8"/>
          </a:solidFill>
          <a:ln w="1905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a:endParaRPr lang="zh-CN" altLang="en-US" sz="1200" dirty="0">
              <a:solidFill>
                <a:srgbClr val="024379"/>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A38DD997-2325-0951-9232-E3E664BD2B9D}"/>
              </a:ext>
            </a:extLst>
          </p:cNvPr>
          <p:cNvSpPr/>
          <p:nvPr/>
        </p:nvSpPr>
        <p:spPr>
          <a:xfrm>
            <a:off x="2855246" y="1510815"/>
            <a:ext cx="4861666" cy="511365"/>
          </a:xfrm>
          <a:prstGeom prst="rect">
            <a:avLst/>
          </a:prstGeom>
          <a:solidFill>
            <a:srgbClr val="EDF2F8"/>
          </a:solidFill>
          <a:ln w="1905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a:endParaRPr lang="zh-CN" altLang="en-US" sz="1200">
              <a:solidFill>
                <a:srgbClr val="024379"/>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C16E1BB2-E8D6-8E31-CBB1-EA6F8A0E545E}"/>
              </a:ext>
            </a:extLst>
          </p:cNvPr>
          <p:cNvSpPr/>
          <p:nvPr/>
        </p:nvSpPr>
        <p:spPr>
          <a:xfrm>
            <a:off x="2855246" y="2114129"/>
            <a:ext cx="3889619" cy="971110"/>
          </a:xfrm>
          <a:prstGeom prst="rect">
            <a:avLst/>
          </a:prstGeom>
          <a:solidFill>
            <a:srgbClr val="EDF2F8"/>
          </a:solidFill>
          <a:ln w="1905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a:endParaRPr lang="zh-CN" altLang="en-US" sz="1200">
              <a:solidFill>
                <a:srgbClr val="024379"/>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87D81192-8A78-A4BB-2076-6B7E896F40F5}"/>
              </a:ext>
            </a:extLst>
          </p:cNvPr>
          <p:cNvSpPr/>
          <p:nvPr/>
        </p:nvSpPr>
        <p:spPr>
          <a:xfrm>
            <a:off x="2848099" y="3173961"/>
            <a:ext cx="3889618" cy="511366"/>
          </a:xfrm>
          <a:prstGeom prst="rect">
            <a:avLst/>
          </a:prstGeom>
          <a:solidFill>
            <a:srgbClr val="EDF2F8"/>
          </a:solidFill>
          <a:ln w="1905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a:endParaRPr lang="zh-CN" altLang="en-US" sz="1200">
              <a:solidFill>
                <a:srgbClr val="024379"/>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6C15697-1C12-AB29-BC61-B391A6664537}"/>
              </a:ext>
            </a:extLst>
          </p:cNvPr>
          <p:cNvSpPr/>
          <p:nvPr/>
        </p:nvSpPr>
        <p:spPr>
          <a:xfrm>
            <a:off x="2848099" y="3799859"/>
            <a:ext cx="5815130" cy="511366"/>
          </a:xfrm>
          <a:prstGeom prst="rect">
            <a:avLst/>
          </a:prstGeom>
          <a:solidFill>
            <a:srgbClr val="EDF2F8"/>
          </a:solidFill>
          <a:ln w="1905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a:endParaRPr lang="zh-CN" altLang="en-US" sz="1200">
              <a:solidFill>
                <a:srgbClr val="024379"/>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41A547BA-C656-3672-F2CA-D9402DD2076A}"/>
              </a:ext>
            </a:extLst>
          </p:cNvPr>
          <p:cNvSpPr/>
          <p:nvPr/>
        </p:nvSpPr>
        <p:spPr>
          <a:xfrm rot="5400000">
            <a:off x="6549086" y="2589838"/>
            <a:ext cx="1467957" cy="587517"/>
          </a:xfrm>
          <a:prstGeom prst="rect">
            <a:avLst/>
          </a:prstGeom>
          <a:solidFill>
            <a:srgbClr val="EDF2F8"/>
          </a:solidFill>
          <a:ln w="1905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a:endParaRPr lang="zh-CN" altLang="en-US" sz="1200">
              <a:solidFill>
                <a:srgbClr val="024379"/>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82FFECC3-D4B2-D5B9-E6A0-10942DDE4A9F}"/>
              </a:ext>
            </a:extLst>
          </p:cNvPr>
          <p:cNvSpPr/>
          <p:nvPr/>
        </p:nvSpPr>
        <p:spPr>
          <a:xfrm rot="5400000">
            <a:off x="7190868" y="2198574"/>
            <a:ext cx="2084176" cy="711882"/>
          </a:xfrm>
          <a:prstGeom prst="rect">
            <a:avLst/>
          </a:prstGeom>
          <a:solidFill>
            <a:srgbClr val="EDF2F8"/>
          </a:solidFill>
          <a:ln w="1905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a:endParaRPr lang="zh-CN" altLang="en-US" sz="1200">
              <a:solidFill>
                <a:srgbClr val="024379"/>
              </a:solidFill>
              <a:latin typeface="微软雅黑" panose="020B0503020204020204" pitchFamily="34" charset="-122"/>
              <a:ea typeface="微软雅黑" panose="020B0503020204020204" pitchFamily="34" charset="-122"/>
            </a:endParaRPr>
          </a:p>
        </p:txBody>
      </p:sp>
      <p:cxnSp>
        <p:nvCxnSpPr>
          <p:cNvPr id="29" name="直接连接符 28">
            <a:extLst>
              <a:ext uri="{FF2B5EF4-FFF2-40B4-BE49-F238E27FC236}">
                <a16:creationId xmlns:a16="http://schemas.microsoft.com/office/drawing/2014/main" id="{8501AB15-2299-8825-468F-B4CB742009B4}"/>
              </a:ext>
            </a:extLst>
          </p:cNvPr>
          <p:cNvCxnSpPr>
            <a:cxnSpLocks/>
          </p:cNvCxnSpPr>
          <p:nvPr/>
        </p:nvCxnSpPr>
        <p:spPr>
          <a:xfrm>
            <a:off x="1688790" y="1478552"/>
            <a:ext cx="7131682" cy="0"/>
          </a:xfrm>
          <a:prstGeom prst="line">
            <a:avLst/>
          </a:prstGeom>
          <a:ln>
            <a:solidFill>
              <a:srgbClr val="024379"/>
            </a:solidFill>
            <a:prstDash val="lgDash"/>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005A1B76-076A-29CE-DD6B-5F1A792EB09C}"/>
              </a:ext>
            </a:extLst>
          </p:cNvPr>
          <p:cNvCxnSpPr>
            <a:cxnSpLocks/>
          </p:cNvCxnSpPr>
          <p:nvPr/>
        </p:nvCxnSpPr>
        <p:spPr>
          <a:xfrm>
            <a:off x="1655912" y="3748239"/>
            <a:ext cx="7131681" cy="0"/>
          </a:xfrm>
          <a:prstGeom prst="line">
            <a:avLst/>
          </a:prstGeom>
          <a:ln>
            <a:solidFill>
              <a:srgbClr val="024379"/>
            </a:solidFill>
            <a:prstDash val="lgDash"/>
          </a:ln>
        </p:spPr>
        <p:style>
          <a:lnRef idx="1">
            <a:schemeClr val="dk1"/>
          </a:lnRef>
          <a:fillRef idx="0">
            <a:schemeClr val="dk1"/>
          </a:fillRef>
          <a:effectRef idx="0">
            <a:schemeClr val="dk1"/>
          </a:effectRef>
          <a:fontRef idx="minor">
            <a:schemeClr val="tx1"/>
          </a:fontRef>
        </p:style>
      </p:cxnSp>
      <p:sp>
        <p:nvSpPr>
          <p:cNvPr id="31" name="文本框 30">
            <a:extLst>
              <a:ext uri="{FF2B5EF4-FFF2-40B4-BE49-F238E27FC236}">
                <a16:creationId xmlns:a16="http://schemas.microsoft.com/office/drawing/2014/main" id="{D32FCF74-F65A-3807-9030-9916F9351338}"/>
              </a:ext>
            </a:extLst>
          </p:cNvPr>
          <p:cNvSpPr txBox="1"/>
          <p:nvPr/>
        </p:nvSpPr>
        <p:spPr>
          <a:xfrm>
            <a:off x="1655912" y="1018807"/>
            <a:ext cx="841963" cy="338554"/>
          </a:xfrm>
          <a:prstGeom prst="rect">
            <a:avLst/>
          </a:prstGeom>
          <a:noFill/>
          <a:ln>
            <a:solidFill>
              <a:srgbClr val="024379"/>
            </a:solidFill>
          </a:ln>
        </p:spPr>
        <p:txBody>
          <a:bodyPr wrap="square">
            <a:spAutoFit/>
          </a:bodyPr>
          <a:lstStyle/>
          <a:p>
            <a:pPr algn="ctr" eaLnBrk="1" hangingPunct="1">
              <a:defRPr/>
            </a:pPr>
            <a:r>
              <a:rPr lang="zh-CN" altLang="en-US" sz="1600" b="1" dirty="0">
                <a:solidFill>
                  <a:srgbClr val="024379"/>
                </a:solidFill>
                <a:latin typeface="微软雅黑" panose="020B0503020204020204" pitchFamily="34" charset="-122"/>
                <a:ea typeface="微软雅黑" panose="020B0503020204020204" pitchFamily="34" charset="-122"/>
              </a:rPr>
              <a:t>前端</a:t>
            </a:r>
            <a:r>
              <a:rPr lang="en-US" altLang="zh-CN" sz="1600" b="1" dirty="0">
                <a:solidFill>
                  <a:srgbClr val="024379"/>
                </a:solidFill>
                <a:latin typeface="微软雅黑" panose="020B0503020204020204" pitchFamily="34" charset="-122"/>
                <a:ea typeface="微软雅黑" panose="020B0503020204020204" pitchFamily="34" charset="-122"/>
              </a:rPr>
              <a:t>UI</a:t>
            </a:r>
            <a:endParaRPr lang="zh-CN" altLang="en-US" sz="1600" b="1" dirty="0">
              <a:solidFill>
                <a:srgbClr val="024379"/>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6DA47CC0-908A-27B4-5860-2FF47AF3A4EA}"/>
              </a:ext>
            </a:extLst>
          </p:cNvPr>
          <p:cNvSpPr txBox="1"/>
          <p:nvPr/>
        </p:nvSpPr>
        <p:spPr>
          <a:xfrm>
            <a:off x="1655912" y="1601151"/>
            <a:ext cx="810515" cy="338554"/>
          </a:xfrm>
          <a:prstGeom prst="rect">
            <a:avLst/>
          </a:prstGeom>
          <a:noFill/>
          <a:ln>
            <a:solidFill>
              <a:srgbClr val="024379"/>
            </a:solidFill>
          </a:ln>
        </p:spPr>
        <p:txBody>
          <a:bodyPr>
            <a:spAutoFit/>
          </a:bodyPr>
          <a:lstStyle/>
          <a:p>
            <a:pPr algn="ctr" eaLnBrk="1" hangingPunct="1">
              <a:defRPr/>
            </a:pPr>
            <a:r>
              <a:rPr lang="zh-CN" altLang="en-US" sz="1600" b="1" dirty="0">
                <a:solidFill>
                  <a:srgbClr val="024379"/>
                </a:solidFill>
                <a:latin typeface="微软雅黑" panose="020B0503020204020204" pitchFamily="34" charset="-122"/>
                <a:ea typeface="微软雅黑" panose="020B0503020204020204" pitchFamily="34" charset="-122"/>
              </a:rPr>
              <a:t>表示层</a:t>
            </a:r>
          </a:p>
        </p:txBody>
      </p:sp>
      <p:sp>
        <p:nvSpPr>
          <p:cNvPr id="33" name="文本框 32">
            <a:extLst>
              <a:ext uri="{FF2B5EF4-FFF2-40B4-BE49-F238E27FC236}">
                <a16:creationId xmlns:a16="http://schemas.microsoft.com/office/drawing/2014/main" id="{470E1728-132D-6C94-D5CA-203436921DBF}"/>
              </a:ext>
            </a:extLst>
          </p:cNvPr>
          <p:cNvSpPr txBox="1"/>
          <p:nvPr/>
        </p:nvSpPr>
        <p:spPr>
          <a:xfrm>
            <a:off x="1655912" y="2433531"/>
            <a:ext cx="810515" cy="338554"/>
          </a:xfrm>
          <a:prstGeom prst="rect">
            <a:avLst/>
          </a:prstGeom>
          <a:noFill/>
          <a:ln>
            <a:solidFill>
              <a:srgbClr val="024379"/>
            </a:solidFill>
          </a:ln>
        </p:spPr>
        <p:txBody>
          <a:bodyPr>
            <a:spAutoFit/>
          </a:bodyPr>
          <a:lstStyle/>
          <a:p>
            <a:pPr algn="ctr" eaLnBrk="1" hangingPunct="1">
              <a:defRPr/>
            </a:pPr>
            <a:r>
              <a:rPr lang="zh-CN" altLang="en-US" sz="1600" b="1" dirty="0">
                <a:solidFill>
                  <a:srgbClr val="024379"/>
                </a:solidFill>
                <a:latin typeface="微软雅黑" panose="020B0503020204020204" pitchFamily="34" charset="-122"/>
                <a:ea typeface="微软雅黑" panose="020B0503020204020204" pitchFamily="34" charset="-122"/>
              </a:rPr>
              <a:t>业务层</a:t>
            </a:r>
          </a:p>
        </p:txBody>
      </p:sp>
      <p:sp>
        <p:nvSpPr>
          <p:cNvPr id="34" name="文本框 33">
            <a:extLst>
              <a:ext uri="{FF2B5EF4-FFF2-40B4-BE49-F238E27FC236}">
                <a16:creationId xmlns:a16="http://schemas.microsoft.com/office/drawing/2014/main" id="{E79B2E98-5C25-76F1-CFAA-19080D1BEDCC}"/>
              </a:ext>
            </a:extLst>
          </p:cNvPr>
          <p:cNvSpPr txBox="1"/>
          <p:nvPr/>
        </p:nvSpPr>
        <p:spPr>
          <a:xfrm>
            <a:off x="1655912" y="3257844"/>
            <a:ext cx="810515" cy="338554"/>
          </a:xfrm>
          <a:prstGeom prst="rect">
            <a:avLst/>
          </a:prstGeom>
          <a:noFill/>
          <a:ln>
            <a:solidFill>
              <a:srgbClr val="024379"/>
            </a:solidFill>
          </a:ln>
        </p:spPr>
        <p:txBody>
          <a:bodyPr>
            <a:spAutoFit/>
          </a:bodyPr>
          <a:lstStyle/>
          <a:p>
            <a:pPr algn="ctr" eaLnBrk="1" hangingPunct="1">
              <a:defRPr/>
            </a:pPr>
            <a:r>
              <a:rPr lang="zh-CN" altLang="en-US" sz="1600" b="1" dirty="0">
                <a:solidFill>
                  <a:srgbClr val="024379"/>
                </a:solidFill>
                <a:latin typeface="微软雅黑" panose="020B0503020204020204" pitchFamily="34" charset="-122"/>
                <a:ea typeface="微软雅黑" panose="020B0503020204020204" pitchFamily="34" charset="-122"/>
              </a:rPr>
              <a:t>数据层</a:t>
            </a:r>
          </a:p>
        </p:txBody>
      </p:sp>
      <p:sp>
        <p:nvSpPr>
          <p:cNvPr id="35" name="文本框 34">
            <a:extLst>
              <a:ext uri="{FF2B5EF4-FFF2-40B4-BE49-F238E27FC236}">
                <a16:creationId xmlns:a16="http://schemas.microsoft.com/office/drawing/2014/main" id="{A2BA0A03-7BC8-8BB7-D4AB-C66E0F148DBE}"/>
              </a:ext>
            </a:extLst>
          </p:cNvPr>
          <p:cNvSpPr txBox="1"/>
          <p:nvPr/>
        </p:nvSpPr>
        <p:spPr>
          <a:xfrm>
            <a:off x="1655912" y="3914393"/>
            <a:ext cx="810515" cy="338554"/>
          </a:xfrm>
          <a:prstGeom prst="rect">
            <a:avLst/>
          </a:prstGeom>
          <a:noFill/>
          <a:ln>
            <a:solidFill>
              <a:srgbClr val="024379"/>
            </a:solidFill>
          </a:ln>
        </p:spPr>
        <p:txBody>
          <a:bodyPr>
            <a:spAutoFit/>
          </a:bodyPr>
          <a:lstStyle/>
          <a:p>
            <a:pPr algn="ctr" eaLnBrk="1" hangingPunct="1">
              <a:defRPr/>
            </a:pPr>
            <a:r>
              <a:rPr lang="zh-CN" altLang="en-US" sz="1600" b="1" dirty="0">
                <a:solidFill>
                  <a:srgbClr val="024379"/>
                </a:solidFill>
                <a:latin typeface="微软雅黑" panose="020B0503020204020204" pitchFamily="34" charset="-122"/>
                <a:ea typeface="微软雅黑" panose="020B0503020204020204" pitchFamily="34" charset="-122"/>
              </a:rPr>
              <a:t>数据库</a:t>
            </a:r>
          </a:p>
        </p:txBody>
      </p:sp>
      <p:sp>
        <p:nvSpPr>
          <p:cNvPr id="36" name="文本框 35">
            <a:extLst>
              <a:ext uri="{FF2B5EF4-FFF2-40B4-BE49-F238E27FC236}">
                <a16:creationId xmlns:a16="http://schemas.microsoft.com/office/drawing/2014/main" id="{436A68C4-51F4-A93A-8870-9BF9658A5C22}"/>
              </a:ext>
            </a:extLst>
          </p:cNvPr>
          <p:cNvSpPr txBox="1"/>
          <p:nvPr/>
        </p:nvSpPr>
        <p:spPr>
          <a:xfrm>
            <a:off x="5964368" y="1015581"/>
            <a:ext cx="1133578" cy="276999"/>
          </a:xfrm>
          <a:prstGeom prst="rect">
            <a:avLst/>
          </a:prstGeom>
          <a:solidFill>
            <a:schemeClr val="bg1"/>
          </a:solidFill>
          <a:ln w="12700">
            <a:solidFill>
              <a:srgbClr val="024379"/>
            </a:solidFill>
          </a:ln>
        </p:spPr>
        <p:txBody>
          <a:bodyPr>
            <a:spAutoFit/>
          </a:bodyPr>
          <a:lstStyle/>
          <a:p>
            <a:pPr algn="ctr" eaLnBrk="1" hangingPunct="1">
              <a:defRPr/>
            </a:pPr>
            <a:r>
              <a:rPr lang="en-US" altLang="zh-CN" sz="1200" dirty="0">
                <a:solidFill>
                  <a:srgbClr val="024379"/>
                </a:solidFill>
                <a:latin typeface="微软雅黑" panose="020B0503020204020204" pitchFamily="34" charset="-122"/>
                <a:ea typeface="微软雅黑" panose="020B0503020204020204" pitchFamily="34" charset="-122"/>
                <a:cs typeface="Times New Roman" panose="02020603050405020304" pitchFamily="18" charset="0"/>
              </a:rPr>
              <a:t>AngularJS</a:t>
            </a:r>
            <a:endParaRPr lang="zh-CN" altLang="en-US" sz="1200" dirty="0">
              <a:solidFill>
                <a:srgbClr val="02437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文本框 32">
            <a:extLst>
              <a:ext uri="{FF2B5EF4-FFF2-40B4-BE49-F238E27FC236}">
                <a16:creationId xmlns:a16="http://schemas.microsoft.com/office/drawing/2014/main" id="{D4E3775A-3683-CF2D-C76A-908079E42924}"/>
              </a:ext>
            </a:extLst>
          </p:cNvPr>
          <p:cNvSpPr txBox="1">
            <a:spLocks noChangeArrowheads="1"/>
          </p:cNvSpPr>
          <p:nvPr/>
        </p:nvSpPr>
        <p:spPr bwMode="auto">
          <a:xfrm>
            <a:off x="7455317" y="1015581"/>
            <a:ext cx="1133579" cy="276999"/>
          </a:xfrm>
          <a:prstGeom prst="rect">
            <a:avLst/>
          </a:prstGeom>
          <a:solidFill>
            <a:schemeClr val="bg1"/>
          </a:solidFill>
          <a:ln w="12700">
            <a:solidFill>
              <a:srgbClr val="024379"/>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024379"/>
                </a:solidFill>
                <a:latin typeface="微软雅黑" panose="020B0503020204020204" pitchFamily="34" charset="-122"/>
                <a:ea typeface="微软雅黑" panose="020B0503020204020204" pitchFamily="34" charset="-122"/>
                <a:cs typeface="Times New Roman" panose="02020603050405020304" pitchFamily="18" charset="0"/>
              </a:rPr>
              <a:t>Ajax</a:t>
            </a:r>
            <a:endParaRPr lang="zh-CN" altLang="en-US" sz="1200">
              <a:solidFill>
                <a:srgbClr val="02437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文本框 37">
            <a:extLst>
              <a:ext uri="{FF2B5EF4-FFF2-40B4-BE49-F238E27FC236}">
                <a16:creationId xmlns:a16="http://schemas.microsoft.com/office/drawing/2014/main" id="{2CB69998-397B-2A1D-4735-E59D3CC0ED15}"/>
              </a:ext>
            </a:extLst>
          </p:cNvPr>
          <p:cNvSpPr txBox="1"/>
          <p:nvPr/>
        </p:nvSpPr>
        <p:spPr>
          <a:xfrm>
            <a:off x="2982471" y="1015581"/>
            <a:ext cx="1135008" cy="276999"/>
          </a:xfrm>
          <a:prstGeom prst="rect">
            <a:avLst/>
          </a:prstGeom>
          <a:solidFill>
            <a:schemeClr val="bg1"/>
          </a:solidFill>
          <a:ln w="12700">
            <a:solidFill>
              <a:srgbClr val="024379"/>
            </a:solidFill>
          </a:ln>
        </p:spPr>
        <p:txBody>
          <a:bodyPr>
            <a:spAutoFit/>
          </a:bodyPr>
          <a:lstStyle/>
          <a:p>
            <a:pPr algn="ctr" eaLnBrk="1" hangingPunct="1">
              <a:defRPr/>
            </a:pPr>
            <a:r>
              <a:rPr lang="en-US" altLang="zh-CN" sz="1200" dirty="0">
                <a:solidFill>
                  <a:srgbClr val="024379"/>
                </a:solidFill>
                <a:latin typeface="微软雅黑" panose="020B0503020204020204" pitchFamily="34" charset="-122"/>
                <a:ea typeface="微软雅黑" panose="020B0503020204020204" pitchFamily="34" charset="-122"/>
                <a:cs typeface="Times New Roman" panose="02020603050405020304" pitchFamily="18" charset="0"/>
              </a:rPr>
              <a:t>HTML</a:t>
            </a:r>
            <a:endParaRPr lang="zh-CN" altLang="en-US" sz="1200" dirty="0">
              <a:solidFill>
                <a:srgbClr val="02437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文本框 34">
            <a:extLst>
              <a:ext uri="{FF2B5EF4-FFF2-40B4-BE49-F238E27FC236}">
                <a16:creationId xmlns:a16="http://schemas.microsoft.com/office/drawing/2014/main" id="{B46B0EAE-40CA-93B2-166F-39AC204D733E}"/>
              </a:ext>
            </a:extLst>
          </p:cNvPr>
          <p:cNvSpPr txBox="1">
            <a:spLocks noChangeArrowheads="1"/>
          </p:cNvSpPr>
          <p:nvPr/>
        </p:nvSpPr>
        <p:spPr bwMode="auto">
          <a:xfrm>
            <a:off x="4473419" y="1015581"/>
            <a:ext cx="1135008" cy="276999"/>
          </a:xfrm>
          <a:prstGeom prst="rect">
            <a:avLst/>
          </a:prstGeom>
          <a:solidFill>
            <a:schemeClr val="bg1"/>
          </a:solidFill>
          <a:ln w="12700">
            <a:solidFill>
              <a:srgbClr val="024379"/>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024379"/>
                </a:solidFill>
                <a:latin typeface="微软雅黑" panose="020B0503020204020204" pitchFamily="34" charset="-122"/>
                <a:ea typeface="微软雅黑" panose="020B0503020204020204" pitchFamily="34" charset="-122"/>
                <a:cs typeface="Times New Roman" panose="02020603050405020304" pitchFamily="18" charset="0"/>
              </a:rPr>
              <a:t>CSS</a:t>
            </a:r>
            <a:endParaRPr lang="zh-CN" altLang="en-US" sz="1200">
              <a:solidFill>
                <a:srgbClr val="02437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文本框 35">
            <a:extLst>
              <a:ext uri="{FF2B5EF4-FFF2-40B4-BE49-F238E27FC236}">
                <a16:creationId xmlns:a16="http://schemas.microsoft.com/office/drawing/2014/main" id="{2A6F10A0-35D8-B3A3-DDA3-CC9AD4CCB7D3}"/>
              </a:ext>
            </a:extLst>
          </p:cNvPr>
          <p:cNvSpPr txBox="1">
            <a:spLocks noChangeArrowheads="1"/>
          </p:cNvSpPr>
          <p:nvPr/>
        </p:nvSpPr>
        <p:spPr bwMode="auto">
          <a:xfrm>
            <a:off x="5735651" y="1601151"/>
            <a:ext cx="1135008" cy="276999"/>
          </a:xfrm>
          <a:prstGeom prst="rect">
            <a:avLst/>
          </a:prstGeom>
          <a:solidFill>
            <a:schemeClr val="bg1"/>
          </a:solidFill>
          <a:ln w="12700">
            <a:solidFill>
              <a:srgbClr val="024379"/>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024379"/>
                </a:solidFill>
                <a:latin typeface="微软雅黑" panose="020B0503020204020204" pitchFamily="34" charset="-122"/>
                <a:ea typeface="微软雅黑" panose="020B0503020204020204" pitchFamily="34" charset="-122"/>
                <a:cs typeface="Times New Roman" panose="02020603050405020304" pitchFamily="18" charset="0"/>
              </a:rPr>
              <a:t>GET</a:t>
            </a:r>
            <a:endParaRPr lang="zh-CN" altLang="en-US" sz="1200">
              <a:solidFill>
                <a:srgbClr val="02437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文本框 36">
            <a:extLst>
              <a:ext uri="{FF2B5EF4-FFF2-40B4-BE49-F238E27FC236}">
                <a16:creationId xmlns:a16="http://schemas.microsoft.com/office/drawing/2014/main" id="{7B0B7337-6B09-002E-9ECE-C26A0C7C7840}"/>
              </a:ext>
            </a:extLst>
          </p:cNvPr>
          <p:cNvSpPr txBox="1">
            <a:spLocks noChangeArrowheads="1"/>
          </p:cNvSpPr>
          <p:nvPr/>
        </p:nvSpPr>
        <p:spPr bwMode="auto">
          <a:xfrm>
            <a:off x="3611442" y="1601151"/>
            <a:ext cx="1133578" cy="276999"/>
          </a:xfrm>
          <a:prstGeom prst="rect">
            <a:avLst/>
          </a:prstGeom>
          <a:solidFill>
            <a:schemeClr val="bg1"/>
          </a:solidFill>
          <a:ln w="12700">
            <a:solidFill>
              <a:srgbClr val="024379"/>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024379"/>
                </a:solidFill>
                <a:latin typeface="微软雅黑" panose="020B0503020204020204" pitchFamily="34" charset="-122"/>
                <a:ea typeface="微软雅黑" panose="020B0503020204020204" pitchFamily="34" charset="-122"/>
                <a:cs typeface="Times New Roman" panose="02020603050405020304" pitchFamily="18" charset="0"/>
              </a:rPr>
              <a:t>POST</a:t>
            </a:r>
            <a:endParaRPr lang="zh-CN" altLang="en-US" sz="1200">
              <a:solidFill>
                <a:srgbClr val="02437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 name="文本框 41">
            <a:extLst>
              <a:ext uri="{FF2B5EF4-FFF2-40B4-BE49-F238E27FC236}">
                <a16:creationId xmlns:a16="http://schemas.microsoft.com/office/drawing/2014/main" id="{44D634E8-8CB8-C25D-A11A-F47AE1D11EB2}"/>
              </a:ext>
            </a:extLst>
          </p:cNvPr>
          <p:cNvSpPr txBox="1"/>
          <p:nvPr/>
        </p:nvSpPr>
        <p:spPr>
          <a:xfrm>
            <a:off x="5479774" y="2183494"/>
            <a:ext cx="1133579" cy="276999"/>
          </a:xfrm>
          <a:prstGeom prst="rect">
            <a:avLst/>
          </a:prstGeom>
          <a:solidFill>
            <a:schemeClr val="bg1"/>
          </a:solidFill>
          <a:ln w="12700">
            <a:solidFill>
              <a:srgbClr val="024379"/>
            </a:solidFill>
          </a:ln>
        </p:spPr>
        <p:txBody>
          <a:bodyPr>
            <a:spAutoFit/>
          </a:bodyPr>
          <a:lstStyle/>
          <a:p>
            <a:pPr algn="ctr" eaLnBrk="1" hangingPunct="1">
              <a:defRPr/>
            </a:pPr>
            <a:r>
              <a:rPr lang="zh-CN" altLang="en-US" sz="1200" dirty="0">
                <a:solidFill>
                  <a:srgbClr val="024379"/>
                </a:solidFill>
                <a:latin typeface="微软雅黑" panose="020B0503020204020204" pitchFamily="34" charset="-122"/>
                <a:ea typeface="微软雅黑" panose="020B0503020204020204" pitchFamily="34" charset="-122"/>
              </a:rPr>
              <a:t>权限控制</a:t>
            </a:r>
          </a:p>
        </p:txBody>
      </p:sp>
      <p:sp>
        <p:nvSpPr>
          <p:cNvPr id="43" name="文本框 42">
            <a:extLst>
              <a:ext uri="{FF2B5EF4-FFF2-40B4-BE49-F238E27FC236}">
                <a16:creationId xmlns:a16="http://schemas.microsoft.com/office/drawing/2014/main" id="{26ADF856-E430-5FC3-9518-E6217CA959B3}"/>
              </a:ext>
            </a:extLst>
          </p:cNvPr>
          <p:cNvSpPr txBox="1"/>
          <p:nvPr/>
        </p:nvSpPr>
        <p:spPr>
          <a:xfrm>
            <a:off x="2942445" y="2185107"/>
            <a:ext cx="1133578" cy="276999"/>
          </a:xfrm>
          <a:prstGeom prst="rect">
            <a:avLst/>
          </a:prstGeom>
          <a:solidFill>
            <a:schemeClr val="bg1"/>
          </a:solidFill>
          <a:ln w="12700">
            <a:solidFill>
              <a:srgbClr val="024379"/>
            </a:solidFill>
          </a:ln>
        </p:spPr>
        <p:txBody>
          <a:bodyPr>
            <a:spAutoFit/>
          </a:bodyPr>
          <a:lstStyle/>
          <a:p>
            <a:pPr algn="ctr" eaLnBrk="1" hangingPunct="1">
              <a:defRPr/>
            </a:pPr>
            <a:r>
              <a:rPr lang="zh-CN" altLang="en-US" sz="1200" dirty="0">
                <a:solidFill>
                  <a:srgbClr val="024379"/>
                </a:solidFill>
                <a:latin typeface="微软雅黑" panose="020B0503020204020204" pitchFamily="34" charset="-122"/>
                <a:ea typeface="微软雅黑" panose="020B0503020204020204" pitchFamily="34" charset="-122"/>
              </a:rPr>
              <a:t>数据处理</a:t>
            </a:r>
          </a:p>
        </p:txBody>
      </p:sp>
      <p:sp>
        <p:nvSpPr>
          <p:cNvPr id="44" name="文本框 43">
            <a:extLst>
              <a:ext uri="{FF2B5EF4-FFF2-40B4-BE49-F238E27FC236}">
                <a16:creationId xmlns:a16="http://schemas.microsoft.com/office/drawing/2014/main" id="{B84EF3AC-B953-E509-05AB-0C3C92A6A34C}"/>
              </a:ext>
            </a:extLst>
          </p:cNvPr>
          <p:cNvSpPr txBox="1"/>
          <p:nvPr/>
        </p:nvSpPr>
        <p:spPr>
          <a:xfrm>
            <a:off x="4226119" y="2181881"/>
            <a:ext cx="1133578" cy="276999"/>
          </a:xfrm>
          <a:prstGeom prst="rect">
            <a:avLst/>
          </a:prstGeom>
          <a:solidFill>
            <a:schemeClr val="bg1"/>
          </a:solidFill>
          <a:ln w="12700">
            <a:solidFill>
              <a:srgbClr val="024379"/>
            </a:solidFill>
          </a:ln>
        </p:spPr>
        <p:txBody>
          <a:bodyPr>
            <a:spAutoFit/>
          </a:bodyPr>
          <a:lstStyle/>
          <a:p>
            <a:pPr algn="ctr" eaLnBrk="1" hangingPunct="1">
              <a:defRPr/>
            </a:pPr>
            <a:r>
              <a:rPr lang="zh-CN" altLang="en-US" sz="1200" dirty="0">
                <a:solidFill>
                  <a:srgbClr val="024379"/>
                </a:solidFill>
                <a:latin typeface="微软雅黑" panose="020B0503020204020204" pitchFamily="34" charset="-122"/>
                <a:ea typeface="微软雅黑" panose="020B0503020204020204" pitchFamily="34" charset="-122"/>
              </a:rPr>
              <a:t>分割模型调度</a:t>
            </a:r>
          </a:p>
        </p:txBody>
      </p:sp>
      <p:sp>
        <p:nvSpPr>
          <p:cNvPr id="45" name="文本框 44">
            <a:extLst>
              <a:ext uri="{FF2B5EF4-FFF2-40B4-BE49-F238E27FC236}">
                <a16:creationId xmlns:a16="http://schemas.microsoft.com/office/drawing/2014/main" id="{02C21935-60EF-1EA8-50FD-95FD0EEFDC22}"/>
              </a:ext>
            </a:extLst>
          </p:cNvPr>
          <p:cNvSpPr txBox="1"/>
          <p:nvPr/>
        </p:nvSpPr>
        <p:spPr>
          <a:xfrm>
            <a:off x="4226119" y="2715830"/>
            <a:ext cx="1133578" cy="276999"/>
          </a:xfrm>
          <a:prstGeom prst="rect">
            <a:avLst/>
          </a:prstGeom>
          <a:solidFill>
            <a:schemeClr val="bg1"/>
          </a:solidFill>
          <a:ln w="12700">
            <a:solidFill>
              <a:srgbClr val="024379"/>
            </a:solidFill>
          </a:ln>
        </p:spPr>
        <p:txBody>
          <a:bodyPr>
            <a:spAutoFit/>
          </a:bodyPr>
          <a:lstStyle/>
          <a:p>
            <a:pPr algn="ctr" eaLnBrk="1" hangingPunct="1">
              <a:defRPr/>
            </a:pPr>
            <a:r>
              <a:rPr lang="zh-CN" altLang="en-US" sz="1200" dirty="0">
                <a:solidFill>
                  <a:srgbClr val="024379"/>
                </a:solidFill>
                <a:latin typeface="微软雅黑" panose="020B0503020204020204" pitchFamily="34" charset="-122"/>
                <a:ea typeface="微软雅黑" panose="020B0503020204020204" pitchFamily="34" charset="-122"/>
              </a:rPr>
              <a:t>重建算法调度</a:t>
            </a:r>
          </a:p>
        </p:txBody>
      </p:sp>
      <p:sp>
        <p:nvSpPr>
          <p:cNvPr id="46" name="文本框 45">
            <a:extLst>
              <a:ext uri="{FF2B5EF4-FFF2-40B4-BE49-F238E27FC236}">
                <a16:creationId xmlns:a16="http://schemas.microsoft.com/office/drawing/2014/main" id="{A20A0F7D-CFF2-E43E-C00A-1692339A8D72}"/>
              </a:ext>
            </a:extLst>
          </p:cNvPr>
          <p:cNvSpPr txBox="1"/>
          <p:nvPr/>
        </p:nvSpPr>
        <p:spPr>
          <a:xfrm>
            <a:off x="2942445" y="2728735"/>
            <a:ext cx="1133578" cy="276999"/>
          </a:xfrm>
          <a:prstGeom prst="rect">
            <a:avLst/>
          </a:prstGeom>
          <a:solidFill>
            <a:schemeClr val="bg1"/>
          </a:solidFill>
          <a:ln w="12700">
            <a:solidFill>
              <a:srgbClr val="024379"/>
            </a:solidFill>
          </a:ln>
        </p:spPr>
        <p:txBody>
          <a:bodyPr>
            <a:spAutoFit/>
          </a:bodyPr>
          <a:lstStyle>
            <a:defPPr>
              <a:defRPr lang="zh-CN"/>
            </a:defPPr>
            <a:lvl1pPr algn="ctr" eaLnBrk="1" hangingPunct="1">
              <a:defRPr sz="1200">
                <a:solidFill>
                  <a:srgbClr val="024379"/>
                </a:solidFill>
                <a:latin typeface="微软雅黑" panose="020B0503020204020204" pitchFamily="34" charset="-122"/>
                <a:ea typeface="微软雅黑" panose="020B0503020204020204" pitchFamily="34" charset="-122"/>
              </a:defRPr>
            </a:lvl1pPr>
          </a:lstStyle>
          <a:p>
            <a:r>
              <a:rPr lang="zh-CN" altLang="en-US" dirty="0"/>
              <a:t>业务处理</a:t>
            </a:r>
          </a:p>
        </p:txBody>
      </p:sp>
      <p:sp>
        <p:nvSpPr>
          <p:cNvPr id="47" name="文本框 46">
            <a:extLst>
              <a:ext uri="{FF2B5EF4-FFF2-40B4-BE49-F238E27FC236}">
                <a16:creationId xmlns:a16="http://schemas.microsoft.com/office/drawing/2014/main" id="{8BEBCB52-E7D0-4151-6BF4-9EC562D87FD3}"/>
              </a:ext>
            </a:extLst>
          </p:cNvPr>
          <p:cNvSpPr txBox="1"/>
          <p:nvPr/>
        </p:nvSpPr>
        <p:spPr>
          <a:xfrm>
            <a:off x="5479774" y="2715830"/>
            <a:ext cx="1133579" cy="276999"/>
          </a:xfrm>
          <a:prstGeom prst="rect">
            <a:avLst/>
          </a:prstGeom>
          <a:solidFill>
            <a:schemeClr val="bg1"/>
          </a:solidFill>
          <a:ln w="12700">
            <a:solidFill>
              <a:srgbClr val="024379"/>
            </a:solidFill>
          </a:ln>
        </p:spPr>
        <p:txBody>
          <a:bodyPr>
            <a:spAutoFit/>
          </a:bodyPr>
          <a:lstStyle/>
          <a:p>
            <a:pPr algn="ctr" eaLnBrk="1" hangingPunct="1">
              <a:defRPr/>
            </a:pPr>
            <a:r>
              <a:rPr lang="en-US" altLang="zh-CN" sz="1200" dirty="0">
                <a:solidFill>
                  <a:srgbClr val="024379"/>
                </a:solidFill>
                <a:latin typeface="微软雅黑" panose="020B0503020204020204" pitchFamily="34" charset="-122"/>
                <a:ea typeface="微软雅黑" panose="020B0503020204020204" pitchFamily="34" charset="-122"/>
              </a:rPr>
              <a:t>……</a:t>
            </a:r>
            <a:endParaRPr lang="zh-CN" altLang="en-US" sz="1200" dirty="0">
              <a:solidFill>
                <a:srgbClr val="024379"/>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2B314D72-94B8-3362-FAB2-4E04EEDD4431}"/>
              </a:ext>
            </a:extLst>
          </p:cNvPr>
          <p:cNvSpPr txBox="1"/>
          <p:nvPr/>
        </p:nvSpPr>
        <p:spPr>
          <a:xfrm>
            <a:off x="4244702" y="3283655"/>
            <a:ext cx="1133579" cy="276999"/>
          </a:xfrm>
          <a:prstGeom prst="rect">
            <a:avLst/>
          </a:prstGeom>
          <a:solidFill>
            <a:schemeClr val="bg1"/>
          </a:solidFill>
          <a:ln w="12700">
            <a:solidFill>
              <a:srgbClr val="024379"/>
            </a:solidFill>
          </a:ln>
        </p:spPr>
        <p:txBody>
          <a:bodyPr>
            <a:spAutoFit/>
          </a:bodyPr>
          <a:lstStyle>
            <a:defPPr>
              <a:defRPr lang="zh-CN"/>
            </a:defPPr>
            <a:lvl1pPr algn="ctr" eaLnBrk="1" hangingPunct="1">
              <a:defRPr sz="1200">
                <a:solidFill>
                  <a:srgbClr val="024379"/>
                </a:solidFill>
                <a:latin typeface="微软雅黑" panose="020B0503020204020204" pitchFamily="34" charset="-122"/>
                <a:ea typeface="微软雅黑" panose="020B0503020204020204" pitchFamily="34" charset="-122"/>
              </a:defRPr>
            </a:lvl1pPr>
          </a:lstStyle>
          <a:p>
            <a:r>
              <a:rPr lang="zh-CN" altLang="en-US" dirty="0"/>
              <a:t>读写数据库</a:t>
            </a:r>
          </a:p>
        </p:txBody>
      </p:sp>
      <p:sp>
        <p:nvSpPr>
          <p:cNvPr id="49" name="文本框 48">
            <a:extLst>
              <a:ext uri="{FF2B5EF4-FFF2-40B4-BE49-F238E27FC236}">
                <a16:creationId xmlns:a16="http://schemas.microsoft.com/office/drawing/2014/main" id="{B4E59628-3E29-2CF0-158E-D919D079EF01}"/>
              </a:ext>
            </a:extLst>
          </p:cNvPr>
          <p:cNvSpPr txBox="1"/>
          <p:nvPr/>
        </p:nvSpPr>
        <p:spPr>
          <a:xfrm>
            <a:off x="2961028" y="3283655"/>
            <a:ext cx="1133579" cy="276999"/>
          </a:xfrm>
          <a:prstGeom prst="rect">
            <a:avLst/>
          </a:prstGeom>
          <a:solidFill>
            <a:schemeClr val="bg1"/>
          </a:solidFill>
          <a:ln w="12700">
            <a:solidFill>
              <a:srgbClr val="024379"/>
            </a:solidFill>
          </a:ln>
        </p:spPr>
        <p:txBody>
          <a:bodyPr>
            <a:spAutoFit/>
          </a:bodyPr>
          <a:lstStyle/>
          <a:p>
            <a:pPr algn="ctr" eaLnBrk="1" hangingPunct="1">
              <a:defRPr/>
            </a:pPr>
            <a:r>
              <a:rPr lang="zh-CN" altLang="en-US" sz="1200" dirty="0">
                <a:solidFill>
                  <a:srgbClr val="024379"/>
                </a:solidFill>
                <a:latin typeface="微软雅黑" panose="020B0503020204020204" pitchFamily="34" charset="-122"/>
                <a:ea typeface="微软雅黑" panose="020B0503020204020204" pitchFamily="34" charset="-122"/>
              </a:rPr>
              <a:t>存储过程</a:t>
            </a:r>
          </a:p>
        </p:txBody>
      </p:sp>
      <p:sp>
        <p:nvSpPr>
          <p:cNvPr id="50" name="文本框 49">
            <a:extLst>
              <a:ext uri="{FF2B5EF4-FFF2-40B4-BE49-F238E27FC236}">
                <a16:creationId xmlns:a16="http://schemas.microsoft.com/office/drawing/2014/main" id="{E5237F3C-9EE7-E61B-44C7-03415FB75C56}"/>
              </a:ext>
            </a:extLst>
          </p:cNvPr>
          <p:cNvSpPr txBox="1"/>
          <p:nvPr/>
        </p:nvSpPr>
        <p:spPr>
          <a:xfrm>
            <a:off x="5498358" y="3283655"/>
            <a:ext cx="1133578" cy="276999"/>
          </a:xfrm>
          <a:prstGeom prst="rect">
            <a:avLst/>
          </a:prstGeom>
          <a:solidFill>
            <a:schemeClr val="bg1"/>
          </a:solidFill>
          <a:ln w="12700">
            <a:solidFill>
              <a:srgbClr val="024379"/>
            </a:solidFill>
          </a:ln>
        </p:spPr>
        <p:txBody>
          <a:bodyPr>
            <a:spAutoFit/>
          </a:bodyPr>
          <a:lstStyle>
            <a:defPPr>
              <a:defRPr lang="zh-CN"/>
            </a:defPPr>
            <a:lvl1pPr algn="ctr" eaLnBrk="1" hangingPunct="1">
              <a:defRPr sz="1200">
                <a:solidFill>
                  <a:srgbClr val="024379"/>
                </a:solidFill>
                <a:latin typeface="微软雅黑" panose="020B0503020204020204" pitchFamily="34" charset="-122"/>
                <a:ea typeface="微软雅黑" panose="020B0503020204020204" pitchFamily="34" charset="-122"/>
              </a:defRPr>
            </a:lvl1pPr>
          </a:lstStyle>
          <a:p>
            <a:r>
              <a:rPr lang="en-US" altLang="zh-CN" dirty="0"/>
              <a:t>……</a:t>
            </a:r>
            <a:endParaRPr lang="zh-CN" altLang="en-US" dirty="0"/>
          </a:p>
        </p:txBody>
      </p:sp>
      <p:sp>
        <p:nvSpPr>
          <p:cNvPr id="51" name="文本框 48">
            <a:extLst>
              <a:ext uri="{FF2B5EF4-FFF2-40B4-BE49-F238E27FC236}">
                <a16:creationId xmlns:a16="http://schemas.microsoft.com/office/drawing/2014/main" id="{CB0C8D3A-1DBE-4591-B0A0-261F2F6BBAE5}"/>
              </a:ext>
            </a:extLst>
          </p:cNvPr>
          <p:cNvSpPr txBox="1">
            <a:spLocks noChangeArrowheads="1"/>
          </p:cNvSpPr>
          <p:nvPr/>
        </p:nvSpPr>
        <p:spPr bwMode="auto">
          <a:xfrm>
            <a:off x="7055776" y="2452658"/>
            <a:ext cx="450287" cy="8309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dirty="0">
                <a:solidFill>
                  <a:srgbClr val="024379"/>
                </a:solidFill>
                <a:latin typeface="微软雅黑" panose="020B0503020204020204" pitchFamily="34" charset="-122"/>
                <a:ea typeface="微软雅黑" panose="020B0503020204020204" pitchFamily="34" charset="-122"/>
              </a:rPr>
              <a:t>日志记录</a:t>
            </a:r>
          </a:p>
        </p:txBody>
      </p:sp>
      <p:sp>
        <p:nvSpPr>
          <p:cNvPr id="52" name="文本框 49">
            <a:extLst>
              <a:ext uri="{FF2B5EF4-FFF2-40B4-BE49-F238E27FC236}">
                <a16:creationId xmlns:a16="http://schemas.microsoft.com/office/drawing/2014/main" id="{FE979582-0596-8216-7DEE-AAEB27DB35A3}"/>
              </a:ext>
            </a:extLst>
          </p:cNvPr>
          <p:cNvSpPr txBox="1">
            <a:spLocks noChangeArrowheads="1"/>
          </p:cNvSpPr>
          <p:nvPr/>
        </p:nvSpPr>
        <p:spPr bwMode="auto">
          <a:xfrm>
            <a:off x="8017104" y="1872158"/>
            <a:ext cx="450287" cy="138499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eaLnBrk="1" hangingPunct="1">
              <a:buFontTx/>
              <a:buNone/>
              <a:defRPr sz="1200">
                <a:solidFill>
                  <a:srgbClr val="024379"/>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dirty="0"/>
              <a:t>权</a:t>
            </a:r>
            <a:endParaRPr lang="en-US" altLang="zh-CN" dirty="0"/>
          </a:p>
          <a:p>
            <a:endParaRPr lang="en-US" altLang="zh-CN" dirty="0"/>
          </a:p>
          <a:p>
            <a:r>
              <a:rPr lang="zh-CN" altLang="en-US" dirty="0"/>
              <a:t>限</a:t>
            </a:r>
            <a:endParaRPr lang="en-US" altLang="zh-CN" dirty="0"/>
          </a:p>
          <a:p>
            <a:endParaRPr lang="en-US" altLang="zh-CN" dirty="0"/>
          </a:p>
          <a:p>
            <a:r>
              <a:rPr lang="zh-CN" altLang="en-US" dirty="0"/>
              <a:t>控</a:t>
            </a:r>
            <a:endParaRPr lang="en-US" altLang="zh-CN" dirty="0"/>
          </a:p>
          <a:p>
            <a:endParaRPr lang="en-US" altLang="zh-CN" dirty="0"/>
          </a:p>
          <a:p>
            <a:r>
              <a:rPr lang="zh-CN" altLang="en-US" dirty="0"/>
              <a:t>制</a:t>
            </a:r>
          </a:p>
        </p:txBody>
      </p:sp>
      <p:sp>
        <p:nvSpPr>
          <p:cNvPr id="53" name="流程图: 直接访问存储器 52">
            <a:extLst>
              <a:ext uri="{FF2B5EF4-FFF2-40B4-BE49-F238E27FC236}">
                <a16:creationId xmlns:a16="http://schemas.microsoft.com/office/drawing/2014/main" id="{377530A2-B448-8F2A-CCDD-D3DE7FC3668C}"/>
              </a:ext>
            </a:extLst>
          </p:cNvPr>
          <p:cNvSpPr/>
          <p:nvPr/>
        </p:nvSpPr>
        <p:spPr>
          <a:xfrm>
            <a:off x="5109539" y="3932137"/>
            <a:ext cx="1155021" cy="325854"/>
          </a:xfrm>
          <a:prstGeom prst="flowChartMagneticDrum">
            <a:avLst/>
          </a:prstGeom>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altLang="zh-CN" sz="1000" dirty="0">
                <a:solidFill>
                  <a:srgbClr val="024379"/>
                </a:solidFill>
                <a:latin typeface="微软雅黑" panose="020B0503020204020204" pitchFamily="34" charset="-122"/>
                <a:ea typeface="微软雅黑" panose="020B0503020204020204" pitchFamily="34" charset="-122"/>
                <a:cs typeface="Times New Roman" panose="02020603050405020304" pitchFamily="18" charset="0"/>
              </a:rPr>
              <a:t>Sql Sever</a:t>
            </a:r>
            <a:endParaRPr lang="zh-CN" altLang="en-US" sz="1000" dirty="0">
              <a:solidFill>
                <a:srgbClr val="024379"/>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4" name="连接符: 肘形 53">
            <a:extLst>
              <a:ext uri="{FF2B5EF4-FFF2-40B4-BE49-F238E27FC236}">
                <a16:creationId xmlns:a16="http://schemas.microsoft.com/office/drawing/2014/main" id="{7B42A4D6-9086-2A55-35D5-24746B8385DF}"/>
              </a:ext>
            </a:extLst>
          </p:cNvPr>
          <p:cNvCxnSpPr>
            <a:cxnSpLocks/>
            <a:stCxn id="26" idx="1"/>
          </p:cNvCxnSpPr>
          <p:nvPr/>
        </p:nvCxnSpPr>
        <p:spPr>
          <a:xfrm rot="10800000" flipH="1">
            <a:off x="2848099" y="3577246"/>
            <a:ext cx="7147" cy="477489"/>
          </a:xfrm>
          <a:prstGeom prst="bentConnector4">
            <a:avLst>
              <a:gd name="adj1" fmla="val -2849663"/>
              <a:gd name="adj2" fmla="val 99051"/>
            </a:avLst>
          </a:prstGeom>
          <a:ln w="12700">
            <a:solidFill>
              <a:srgbClr val="024379"/>
            </a:solidFill>
            <a:tailEnd type="triangle"/>
          </a:ln>
        </p:spPr>
        <p:style>
          <a:lnRef idx="1">
            <a:schemeClr val="dk1"/>
          </a:lnRef>
          <a:fillRef idx="0">
            <a:schemeClr val="dk1"/>
          </a:fillRef>
          <a:effectRef idx="0">
            <a:schemeClr val="dk1"/>
          </a:effectRef>
          <a:fontRef idx="minor">
            <a:schemeClr val="tx1"/>
          </a:fontRef>
        </p:style>
      </p:cxnSp>
      <p:cxnSp>
        <p:nvCxnSpPr>
          <p:cNvPr id="55" name="连接符: 肘形 54">
            <a:extLst>
              <a:ext uri="{FF2B5EF4-FFF2-40B4-BE49-F238E27FC236}">
                <a16:creationId xmlns:a16="http://schemas.microsoft.com/office/drawing/2014/main" id="{80B5D9C2-B1D5-F422-EAEC-719028C27819}"/>
              </a:ext>
            </a:extLst>
          </p:cNvPr>
          <p:cNvCxnSpPr>
            <a:cxnSpLocks/>
          </p:cNvCxnSpPr>
          <p:nvPr/>
        </p:nvCxnSpPr>
        <p:spPr>
          <a:xfrm rot="10800000">
            <a:off x="2855246" y="2657757"/>
            <a:ext cx="11436" cy="625898"/>
          </a:xfrm>
          <a:prstGeom prst="bentConnector3">
            <a:avLst>
              <a:gd name="adj1" fmla="val 1800000"/>
            </a:avLst>
          </a:prstGeom>
          <a:ln w="12700">
            <a:solidFill>
              <a:srgbClr val="024379"/>
            </a:solidFill>
            <a:tailEnd type="triangle"/>
          </a:ln>
        </p:spPr>
        <p:style>
          <a:lnRef idx="1">
            <a:schemeClr val="dk1"/>
          </a:lnRef>
          <a:fillRef idx="0">
            <a:schemeClr val="dk1"/>
          </a:fillRef>
          <a:effectRef idx="0">
            <a:schemeClr val="dk1"/>
          </a:effectRef>
          <a:fontRef idx="minor">
            <a:schemeClr val="tx1"/>
          </a:fontRef>
        </p:style>
      </p:cxnSp>
      <p:cxnSp>
        <p:nvCxnSpPr>
          <p:cNvPr id="56" name="连接符: 肘形 55">
            <a:extLst>
              <a:ext uri="{FF2B5EF4-FFF2-40B4-BE49-F238E27FC236}">
                <a16:creationId xmlns:a16="http://schemas.microsoft.com/office/drawing/2014/main" id="{BECAC085-B84B-E0D0-0FBB-1EC61B60558E}"/>
              </a:ext>
            </a:extLst>
          </p:cNvPr>
          <p:cNvCxnSpPr>
            <a:cxnSpLocks/>
          </p:cNvCxnSpPr>
          <p:nvPr/>
        </p:nvCxnSpPr>
        <p:spPr>
          <a:xfrm rot="10800000">
            <a:off x="2855246" y="1872158"/>
            <a:ext cx="11436" cy="625898"/>
          </a:xfrm>
          <a:prstGeom prst="bentConnector3">
            <a:avLst>
              <a:gd name="adj1" fmla="val 1800000"/>
            </a:avLst>
          </a:prstGeom>
          <a:ln w="12700">
            <a:solidFill>
              <a:srgbClr val="024379"/>
            </a:solidFill>
            <a:tailEnd type="triangle"/>
          </a:ln>
        </p:spPr>
        <p:style>
          <a:lnRef idx="1">
            <a:schemeClr val="dk1"/>
          </a:lnRef>
          <a:fillRef idx="0">
            <a:schemeClr val="dk1"/>
          </a:fillRef>
          <a:effectRef idx="0">
            <a:schemeClr val="dk1"/>
          </a:effectRef>
          <a:fontRef idx="minor">
            <a:schemeClr val="tx1"/>
          </a:fontRef>
        </p:style>
      </p:cxnSp>
      <p:cxnSp>
        <p:nvCxnSpPr>
          <p:cNvPr id="57" name="连接符: 肘形 56">
            <a:extLst>
              <a:ext uri="{FF2B5EF4-FFF2-40B4-BE49-F238E27FC236}">
                <a16:creationId xmlns:a16="http://schemas.microsoft.com/office/drawing/2014/main" id="{77717578-84F5-85E0-105E-834A23F7CD83}"/>
              </a:ext>
            </a:extLst>
          </p:cNvPr>
          <p:cNvCxnSpPr>
            <a:cxnSpLocks/>
          </p:cNvCxnSpPr>
          <p:nvPr/>
        </p:nvCxnSpPr>
        <p:spPr>
          <a:xfrm rot="10800000">
            <a:off x="2855246" y="1039778"/>
            <a:ext cx="11436" cy="625898"/>
          </a:xfrm>
          <a:prstGeom prst="bentConnector3">
            <a:avLst>
              <a:gd name="adj1" fmla="val 1800000"/>
            </a:avLst>
          </a:prstGeom>
          <a:ln w="12700">
            <a:solidFill>
              <a:srgbClr val="024379"/>
            </a:solidFill>
            <a:tailEnd type="triangle"/>
          </a:ln>
        </p:spPr>
        <p:style>
          <a:lnRef idx="1">
            <a:schemeClr val="dk1"/>
          </a:lnRef>
          <a:fillRef idx="0">
            <a:schemeClr val="dk1"/>
          </a:fillRef>
          <a:effectRef idx="0">
            <a:schemeClr val="dk1"/>
          </a:effectRef>
          <a:fontRef idx="minor">
            <a:schemeClr val="tx1"/>
          </a:fontRef>
        </p:style>
      </p:cxnSp>
      <p:cxnSp>
        <p:nvCxnSpPr>
          <p:cNvPr id="58" name="连接符: 肘形 57">
            <a:extLst>
              <a:ext uri="{FF2B5EF4-FFF2-40B4-BE49-F238E27FC236}">
                <a16:creationId xmlns:a16="http://schemas.microsoft.com/office/drawing/2014/main" id="{4C6ED5E2-F0CE-68CE-DEE1-7101E9320CEB}"/>
              </a:ext>
            </a:extLst>
          </p:cNvPr>
          <p:cNvCxnSpPr>
            <a:stCxn id="24" idx="3"/>
            <a:endCxn id="25" idx="3"/>
          </p:cNvCxnSpPr>
          <p:nvPr/>
        </p:nvCxnSpPr>
        <p:spPr>
          <a:xfrm flipH="1">
            <a:off x="6737717" y="2599684"/>
            <a:ext cx="7148" cy="695264"/>
          </a:xfrm>
          <a:prstGeom prst="bentConnector3">
            <a:avLst>
              <a:gd name="adj1" fmla="val -2793938"/>
            </a:avLst>
          </a:prstGeom>
          <a:ln w="12700">
            <a:solidFill>
              <a:srgbClr val="024379"/>
            </a:solidFill>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1635645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72B5323E-C947-F6D1-FDD7-3E81F919A686}"/>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36CD2192-4E7C-3747-7758-6A2C9709C441}"/>
              </a:ext>
            </a:extLst>
          </p:cNvPr>
          <p:cNvSpPr>
            <a:spLocks noChangeArrowheads="1"/>
          </p:cNvSpPr>
          <p:nvPr>
            <p:custDataLst>
              <p:tags r:id="rId3"/>
            </p:custDataLst>
          </p:nvPr>
        </p:nvSpPr>
        <p:spPr bwMode="auto">
          <a:xfrm>
            <a:off x="-32157" y="1856997"/>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2D</a:t>
            </a:r>
            <a:r>
              <a:rPr lang="zh-CN" altLang="en-US"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肝脏肿瘤分割</a:t>
            </a:r>
          </a:p>
        </p:txBody>
      </p:sp>
      <p:sp>
        <p:nvSpPr>
          <p:cNvPr id="10" name="MH_SubTitle_1">
            <a:extLst>
              <a:ext uri="{FF2B5EF4-FFF2-40B4-BE49-F238E27FC236}">
                <a16:creationId xmlns:a16="http://schemas.microsoft.com/office/drawing/2014/main" id="{35C4B544-6277-77BC-B566-5105E35AC4F4}"/>
              </a:ext>
            </a:extLst>
          </p:cNvPr>
          <p:cNvSpPr>
            <a:spLocks noChangeArrowheads="1"/>
          </p:cNvSpPr>
          <p:nvPr>
            <p:custDataLst>
              <p:tags r:id="rId4"/>
            </p:custDataLst>
          </p:nvPr>
        </p:nvSpPr>
        <p:spPr bwMode="auto">
          <a:xfrm>
            <a:off x="-32157" y="2529433"/>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en-US" altLang="zh-CN"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3D</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88293982-39ED-A57D-7B98-364BA8DDB6B1}"/>
              </a:ext>
            </a:extLst>
          </p:cNvPr>
          <p:cNvSpPr>
            <a:spLocks noChangeArrowheads="1"/>
          </p:cNvSpPr>
          <p:nvPr>
            <p:custDataLst>
              <p:tags r:id="rId5"/>
            </p:custDataLst>
          </p:nvPr>
        </p:nvSpPr>
        <p:spPr bwMode="auto">
          <a:xfrm>
            <a:off x="-32157" y="3201869"/>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1400" b="1" dirty="0">
                <a:solidFill>
                  <a:schemeClr val="bg1"/>
                </a:solidFill>
                <a:ea typeface="微软雅黑" panose="020B0503020204020204" pitchFamily="34" charset="-122"/>
              </a:rPr>
              <a:t>肝脏肿瘤</a:t>
            </a:r>
            <a:r>
              <a:rPr lang="zh-CN" altLang="zh-CN" sz="1400" b="1">
                <a:solidFill>
                  <a:schemeClr val="bg1"/>
                </a:solidFill>
                <a:ea typeface="微软雅黑" panose="020B0503020204020204" pitchFamily="34" charset="-122"/>
              </a:rPr>
              <a:t>辅助诊断</a:t>
            </a:r>
            <a:endParaRPr lang="en-US" altLang="zh-CN" sz="1400" b="1" dirty="0">
              <a:solidFill>
                <a:schemeClr val="bg1"/>
              </a:solidFill>
              <a:ea typeface="微软雅黑" panose="020B0503020204020204" pitchFamily="34" charset="-122"/>
            </a:endParaRPr>
          </a:p>
          <a:p>
            <a:pPr algn="ctr"/>
            <a:r>
              <a:rPr lang="zh-CN" altLang="zh-CN" sz="1400" b="1">
                <a:solidFill>
                  <a:schemeClr val="bg1"/>
                </a:solidFill>
                <a:ea typeface="微软雅黑" panose="020B0503020204020204" pitchFamily="34" charset="-122"/>
              </a:rPr>
              <a:t>系统</a:t>
            </a:r>
            <a:r>
              <a:rPr lang="zh-CN" altLang="en-US" sz="1400" b="1" noProof="1">
                <a:solidFill>
                  <a:schemeClr val="bg1"/>
                </a:solidFill>
                <a:ea typeface="微软雅黑" panose="020B0503020204020204" pitchFamily="34" charset="-122"/>
                <a:sym typeface="Arial" panose="020B0604020202020204" pitchFamily="34" charset="0"/>
              </a:rPr>
              <a:t>设计</a:t>
            </a:r>
          </a:p>
        </p:txBody>
      </p:sp>
      <p:sp>
        <p:nvSpPr>
          <p:cNvPr id="12" name="MH_SubTitle_1">
            <a:extLst>
              <a:ext uri="{FF2B5EF4-FFF2-40B4-BE49-F238E27FC236}">
                <a16:creationId xmlns:a16="http://schemas.microsoft.com/office/drawing/2014/main" id="{EE9C30AE-F16C-F044-43E0-A98FD3A606A5}"/>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灯片编号占位符 1">
            <a:extLst>
              <a:ext uri="{FF2B5EF4-FFF2-40B4-BE49-F238E27FC236}">
                <a16:creationId xmlns:a16="http://schemas.microsoft.com/office/drawing/2014/main" id="{A382C536-3B5F-DFC6-3C41-CA7312B4866C}"/>
              </a:ext>
            </a:extLst>
          </p:cNvPr>
          <p:cNvSpPr>
            <a:spLocks noGrp="1"/>
          </p:cNvSpPr>
          <p:nvPr>
            <p:ph type="sldNum" sz="quarter" idx="12"/>
          </p:nvPr>
        </p:nvSpPr>
        <p:spPr/>
        <p:txBody>
          <a:bodyPr/>
          <a:lstStyle/>
          <a:p>
            <a:fld id="{D2EFEC80-C177-4EEF-9320-A00DE3C9E654}" type="slidenum">
              <a:rPr lang="en-US" altLang="zh-CN" smtClean="0"/>
              <a:t>23</a:t>
            </a:fld>
            <a:endParaRPr lang="zh-CN" altLang="en-US"/>
          </a:p>
        </p:txBody>
      </p:sp>
      <p:sp>
        <p:nvSpPr>
          <p:cNvPr id="14" name="矩形 13">
            <a:extLst>
              <a:ext uri="{FF2B5EF4-FFF2-40B4-BE49-F238E27FC236}">
                <a16:creationId xmlns:a16="http://schemas.microsoft.com/office/drawing/2014/main" id="{F2769C01-5A16-4157-61AC-DC7BC4B8AB3F}"/>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Calibri" panose="020F0502020204030204"/>
                <a:ea typeface="宋体" panose="02010600030101010101" pitchFamily="2" charset="-122"/>
              </a:rPr>
              <a:t>2</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id="{9470D36D-A422-4BA9-6422-BF1CFA889B94}"/>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kern="100" spc="600" dirty="0">
                <a:solidFill>
                  <a:srgbClr val="024379"/>
                </a:solidFill>
                <a:latin typeface="微软雅黑" panose="020B0503020204020204" pitchFamily="34" charset="-122"/>
                <a:ea typeface="微软雅黑" panose="020B0503020204020204" pitchFamily="34" charset="-122"/>
                <a:cs typeface="Times New Roman" panose="02020603050405020304" pitchFamily="18" charset="0"/>
                <a:sym typeface="+mn-ea"/>
              </a:rPr>
              <a:t>功能设计</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7" name="矩形 16">
            <a:extLst>
              <a:ext uri="{FF2B5EF4-FFF2-40B4-BE49-F238E27FC236}">
                <a16:creationId xmlns:a16="http://schemas.microsoft.com/office/drawing/2014/main" id="{3AD16C7F-3E15-3828-6D08-16AB98E42223}"/>
              </a:ext>
            </a:extLst>
          </p:cNvPr>
          <p:cNvSpPr/>
          <p:nvPr/>
        </p:nvSpPr>
        <p:spPr>
          <a:xfrm>
            <a:off x="4806043" y="884691"/>
            <a:ext cx="539306" cy="3369171"/>
          </a:xfrm>
          <a:prstGeom prst="rect">
            <a:avLst/>
          </a:prstGeom>
          <a:solidFill>
            <a:srgbClr val="EDF2F8"/>
          </a:solidFill>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sz="2000" b="1" dirty="0">
                <a:solidFill>
                  <a:srgbClr val="024379"/>
                </a:solidFill>
                <a:latin typeface="微软雅黑" panose="020B0503020204020204" pitchFamily="34" charset="-122"/>
                <a:ea typeface="微软雅黑" panose="020B0503020204020204" pitchFamily="34" charset="-122"/>
              </a:rPr>
              <a:t>肝脏肿瘤辅助诊断系统</a:t>
            </a:r>
          </a:p>
        </p:txBody>
      </p:sp>
      <p:sp>
        <p:nvSpPr>
          <p:cNvPr id="18" name="矩形 17">
            <a:extLst>
              <a:ext uri="{FF2B5EF4-FFF2-40B4-BE49-F238E27FC236}">
                <a16:creationId xmlns:a16="http://schemas.microsoft.com/office/drawing/2014/main" id="{53E663A7-0340-1DCF-1A74-AF0921F1ED3D}"/>
              </a:ext>
            </a:extLst>
          </p:cNvPr>
          <p:cNvSpPr/>
          <p:nvPr/>
        </p:nvSpPr>
        <p:spPr>
          <a:xfrm>
            <a:off x="3321465" y="1103746"/>
            <a:ext cx="1079801" cy="404777"/>
          </a:xfrm>
          <a:prstGeom prst="rect">
            <a:avLst/>
          </a:prstGeom>
          <a:solidFill>
            <a:srgbClr val="EDF2F8"/>
          </a:solidFill>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sz="1050" b="1" dirty="0">
                <a:solidFill>
                  <a:srgbClr val="024379"/>
                </a:solidFill>
                <a:latin typeface="微软雅黑" panose="020B0503020204020204" pitchFamily="34" charset="-122"/>
                <a:ea typeface="微软雅黑" panose="020B0503020204020204" pitchFamily="34" charset="-122"/>
              </a:rPr>
              <a:t>患者管理模块</a:t>
            </a:r>
          </a:p>
        </p:txBody>
      </p:sp>
      <p:sp>
        <p:nvSpPr>
          <p:cNvPr id="19" name="矩形 18">
            <a:extLst>
              <a:ext uri="{FF2B5EF4-FFF2-40B4-BE49-F238E27FC236}">
                <a16:creationId xmlns:a16="http://schemas.microsoft.com/office/drawing/2014/main" id="{1F69CAFC-48AB-6338-73D6-EE6B3A47802D}"/>
              </a:ext>
            </a:extLst>
          </p:cNvPr>
          <p:cNvSpPr/>
          <p:nvPr/>
        </p:nvSpPr>
        <p:spPr>
          <a:xfrm>
            <a:off x="3321465" y="2551419"/>
            <a:ext cx="1079801" cy="404777"/>
          </a:xfrm>
          <a:prstGeom prst="rect">
            <a:avLst/>
          </a:prstGeom>
          <a:solidFill>
            <a:srgbClr val="EDF2F8"/>
          </a:solidFill>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a:r>
              <a:rPr lang="zh-CN" altLang="en-US" sz="1050" b="1" dirty="0">
                <a:solidFill>
                  <a:srgbClr val="024379"/>
                </a:solidFill>
                <a:latin typeface="微软雅黑" panose="020B0503020204020204" pitchFamily="34" charset="-122"/>
                <a:ea typeface="微软雅黑" panose="020B0503020204020204" pitchFamily="34" charset="-122"/>
              </a:rPr>
              <a:t>数据预处理模块</a:t>
            </a:r>
          </a:p>
        </p:txBody>
      </p:sp>
      <p:sp>
        <p:nvSpPr>
          <p:cNvPr id="20" name="矩形 19">
            <a:extLst>
              <a:ext uri="{FF2B5EF4-FFF2-40B4-BE49-F238E27FC236}">
                <a16:creationId xmlns:a16="http://schemas.microsoft.com/office/drawing/2014/main" id="{99F1CE81-D0E9-42D7-4032-7857CCB21D1A}"/>
              </a:ext>
            </a:extLst>
          </p:cNvPr>
          <p:cNvSpPr/>
          <p:nvPr/>
        </p:nvSpPr>
        <p:spPr>
          <a:xfrm>
            <a:off x="3321465" y="3865753"/>
            <a:ext cx="1079801" cy="388110"/>
          </a:xfrm>
          <a:prstGeom prst="rect">
            <a:avLst/>
          </a:prstGeom>
          <a:solidFill>
            <a:srgbClr val="EDF2F8"/>
          </a:solidFill>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a:r>
              <a:rPr lang="zh-CN" altLang="en-US" sz="1050" b="1" dirty="0">
                <a:solidFill>
                  <a:srgbClr val="024379"/>
                </a:solidFill>
                <a:latin typeface="微软雅黑" panose="020B0503020204020204" pitchFamily="34" charset="-122"/>
                <a:ea typeface="微软雅黑" panose="020B0503020204020204" pitchFamily="34" charset="-122"/>
              </a:rPr>
              <a:t>交互模块</a:t>
            </a:r>
          </a:p>
        </p:txBody>
      </p:sp>
      <p:sp>
        <p:nvSpPr>
          <p:cNvPr id="21" name="矩形 20">
            <a:extLst>
              <a:ext uri="{FF2B5EF4-FFF2-40B4-BE49-F238E27FC236}">
                <a16:creationId xmlns:a16="http://schemas.microsoft.com/office/drawing/2014/main" id="{7A669391-5CB4-FEFA-47DF-B6E23B549FE7}"/>
              </a:ext>
            </a:extLst>
          </p:cNvPr>
          <p:cNvSpPr/>
          <p:nvPr/>
        </p:nvSpPr>
        <p:spPr>
          <a:xfrm>
            <a:off x="1835696" y="722780"/>
            <a:ext cx="1079801" cy="323821"/>
          </a:xfrm>
          <a:prstGeom prst="rect">
            <a:avLst/>
          </a:prstGeom>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sz="1050" dirty="0">
                <a:solidFill>
                  <a:srgbClr val="024379"/>
                </a:solidFill>
                <a:latin typeface="微软雅黑" panose="020B0503020204020204" pitchFamily="34" charset="-122"/>
                <a:ea typeface="微软雅黑" panose="020B0503020204020204" pitchFamily="34" charset="-122"/>
              </a:rPr>
              <a:t>管理患者信息</a:t>
            </a:r>
          </a:p>
        </p:txBody>
      </p:sp>
      <p:sp>
        <p:nvSpPr>
          <p:cNvPr id="22" name="矩形 21">
            <a:extLst>
              <a:ext uri="{FF2B5EF4-FFF2-40B4-BE49-F238E27FC236}">
                <a16:creationId xmlns:a16="http://schemas.microsoft.com/office/drawing/2014/main" id="{0A5E49AF-0B5E-6ED5-80EC-82901ACDFC65}"/>
              </a:ext>
            </a:extLst>
          </p:cNvPr>
          <p:cNvSpPr/>
          <p:nvPr/>
        </p:nvSpPr>
        <p:spPr>
          <a:xfrm>
            <a:off x="1835696" y="1144224"/>
            <a:ext cx="1079801" cy="323821"/>
          </a:xfrm>
          <a:prstGeom prst="rect">
            <a:avLst/>
          </a:prstGeom>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sz="1050" dirty="0">
                <a:solidFill>
                  <a:srgbClr val="024379"/>
                </a:solidFill>
                <a:latin typeface="微软雅黑" panose="020B0503020204020204" pitchFamily="34" charset="-122"/>
                <a:ea typeface="微软雅黑" panose="020B0503020204020204" pitchFamily="34" charset="-122"/>
              </a:rPr>
              <a:t>查询影像记录</a:t>
            </a:r>
          </a:p>
        </p:txBody>
      </p:sp>
      <p:sp>
        <p:nvSpPr>
          <p:cNvPr id="23" name="矩形 22">
            <a:extLst>
              <a:ext uri="{FF2B5EF4-FFF2-40B4-BE49-F238E27FC236}">
                <a16:creationId xmlns:a16="http://schemas.microsoft.com/office/drawing/2014/main" id="{E0396974-E72E-AE5A-7EA7-B53F63E47EA9}"/>
              </a:ext>
            </a:extLst>
          </p:cNvPr>
          <p:cNvSpPr/>
          <p:nvPr/>
        </p:nvSpPr>
        <p:spPr>
          <a:xfrm>
            <a:off x="1835696" y="1565668"/>
            <a:ext cx="1079801" cy="323821"/>
          </a:xfrm>
          <a:prstGeom prst="rect">
            <a:avLst/>
          </a:prstGeom>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sz="1050" dirty="0">
                <a:solidFill>
                  <a:srgbClr val="024379"/>
                </a:solidFill>
                <a:latin typeface="微软雅黑" panose="020B0503020204020204" pitchFamily="34" charset="-122"/>
                <a:ea typeface="微软雅黑" panose="020B0503020204020204" pitchFamily="34" charset="-122"/>
              </a:rPr>
              <a:t>载入显示图像</a:t>
            </a:r>
          </a:p>
        </p:txBody>
      </p:sp>
      <p:sp>
        <p:nvSpPr>
          <p:cNvPr id="24" name="矩形 23">
            <a:extLst>
              <a:ext uri="{FF2B5EF4-FFF2-40B4-BE49-F238E27FC236}">
                <a16:creationId xmlns:a16="http://schemas.microsoft.com/office/drawing/2014/main" id="{CFDE98D1-AFA6-BC02-E9B6-69D1970E1A64}"/>
              </a:ext>
            </a:extLst>
          </p:cNvPr>
          <p:cNvSpPr/>
          <p:nvPr/>
        </p:nvSpPr>
        <p:spPr>
          <a:xfrm>
            <a:off x="1835696" y="1988303"/>
            <a:ext cx="1079801" cy="323821"/>
          </a:xfrm>
          <a:prstGeom prst="rect">
            <a:avLst/>
          </a:prstGeom>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sz="1050" dirty="0">
                <a:solidFill>
                  <a:srgbClr val="024379"/>
                </a:solidFill>
                <a:latin typeface="微软雅黑" panose="020B0503020204020204" pitchFamily="34" charset="-122"/>
                <a:ea typeface="微软雅黑" panose="020B0503020204020204" pitchFamily="34" charset="-122"/>
              </a:rPr>
              <a:t>窗宽窗位调整</a:t>
            </a:r>
          </a:p>
        </p:txBody>
      </p:sp>
      <p:sp>
        <p:nvSpPr>
          <p:cNvPr id="25" name="矩形 24">
            <a:extLst>
              <a:ext uri="{FF2B5EF4-FFF2-40B4-BE49-F238E27FC236}">
                <a16:creationId xmlns:a16="http://schemas.microsoft.com/office/drawing/2014/main" id="{30E32569-AFF6-2D7B-A89A-5AF40445E271}"/>
              </a:ext>
            </a:extLst>
          </p:cNvPr>
          <p:cNvSpPr/>
          <p:nvPr/>
        </p:nvSpPr>
        <p:spPr>
          <a:xfrm>
            <a:off x="1835696" y="2409747"/>
            <a:ext cx="1079801" cy="323821"/>
          </a:xfrm>
          <a:prstGeom prst="rect">
            <a:avLst/>
          </a:prstGeom>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sz="1050" dirty="0">
                <a:solidFill>
                  <a:srgbClr val="024379"/>
                </a:solidFill>
                <a:latin typeface="微软雅黑" panose="020B0503020204020204" pitchFamily="34" charset="-122"/>
                <a:ea typeface="微软雅黑" panose="020B0503020204020204" pitchFamily="34" charset="-122"/>
              </a:rPr>
              <a:t>直方图均衡化</a:t>
            </a:r>
          </a:p>
        </p:txBody>
      </p:sp>
      <p:sp>
        <p:nvSpPr>
          <p:cNvPr id="26" name="矩形 25">
            <a:extLst>
              <a:ext uri="{FF2B5EF4-FFF2-40B4-BE49-F238E27FC236}">
                <a16:creationId xmlns:a16="http://schemas.microsoft.com/office/drawing/2014/main" id="{9D3051CB-6D5A-77BA-19CA-AFD68D0EE9EA}"/>
              </a:ext>
            </a:extLst>
          </p:cNvPr>
          <p:cNvSpPr/>
          <p:nvPr/>
        </p:nvSpPr>
        <p:spPr>
          <a:xfrm>
            <a:off x="1835696" y="2831191"/>
            <a:ext cx="1079801" cy="323821"/>
          </a:xfrm>
          <a:prstGeom prst="rect">
            <a:avLst/>
          </a:prstGeom>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sz="1050" dirty="0">
                <a:solidFill>
                  <a:srgbClr val="024379"/>
                </a:solidFill>
                <a:latin typeface="微软雅黑" panose="020B0503020204020204" pitchFamily="34" charset="-122"/>
                <a:ea typeface="微软雅黑" panose="020B0503020204020204" pitchFamily="34" charset="-122"/>
              </a:rPr>
              <a:t>剪裁</a:t>
            </a:r>
          </a:p>
        </p:txBody>
      </p:sp>
      <p:sp>
        <p:nvSpPr>
          <p:cNvPr id="27" name="矩形 26">
            <a:extLst>
              <a:ext uri="{FF2B5EF4-FFF2-40B4-BE49-F238E27FC236}">
                <a16:creationId xmlns:a16="http://schemas.microsoft.com/office/drawing/2014/main" id="{C5310FFF-8E7C-2CC4-042B-6F001DA41B4A}"/>
              </a:ext>
            </a:extLst>
          </p:cNvPr>
          <p:cNvSpPr/>
          <p:nvPr/>
        </p:nvSpPr>
        <p:spPr>
          <a:xfrm>
            <a:off x="1835696" y="3252635"/>
            <a:ext cx="1079801" cy="323821"/>
          </a:xfrm>
          <a:prstGeom prst="rect">
            <a:avLst/>
          </a:prstGeom>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sz="1050" dirty="0">
                <a:solidFill>
                  <a:srgbClr val="024379"/>
                </a:solidFill>
                <a:latin typeface="微软雅黑" panose="020B0503020204020204" pitchFamily="34" charset="-122"/>
                <a:ea typeface="微软雅黑" panose="020B0503020204020204" pitchFamily="34" charset="-122"/>
              </a:rPr>
              <a:t>重采样</a:t>
            </a:r>
          </a:p>
        </p:txBody>
      </p:sp>
      <p:sp>
        <p:nvSpPr>
          <p:cNvPr id="28" name="矩形 27">
            <a:extLst>
              <a:ext uri="{FF2B5EF4-FFF2-40B4-BE49-F238E27FC236}">
                <a16:creationId xmlns:a16="http://schemas.microsoft.com/office/drawing/2014/main" id="{1D71D514-CA96-A9DD-4A09-9331D1685594}"/>
              </a:ext>
            </a:extLst>
          </p:cNvPr>
          <p:cNvSpPr/>
          <p:nvPr/>
        </p:nvSpPr>
        <p:spPr>
          <a:xfrm>
            <a:off x="1835696" y="3674079"/>
            <a:ext cx="1079801" cy="323821"/>
          </a:xfrm>
          <a:prstGeom prst="rect">
            <a:avLst/>
          </a:prstGeom>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sz="1050" dirty="0">
                <a:solidFill>
                  <a:srgbClr val="024379"/>
                </a:solidFill>
                <a:latin typeface="微软雅黑" panose="020B0503020204020204" pitchFamily="34" charset="-122"/>
                <a:ea typeface="微软雅黑" panose="020B0503020204020204" pitchFamily="34" charset="-122"/>
              </a:rPr>
              <a:t>交互操作</a:t>
            </a:r>
          </a:p>
        </p:txBody>
      </p:sp>
      <p:sp>
        <p:nvSpPr>
          <p:cNvPr id="29" name="矩形 28">
            <a:extLst>
              <a:ext uri="{FF2B5EF4-FFF2-40B4-BE49-F238E27FC236}">
                <a16:creationId xmlns:a16="http://schemas.microsoft.com/office/drawing/2014/main" id="{A1C340C9-9EDF-B993-92EB-220065307345}"/>
              </a:ext>
            </a:extLst>
          </p:cNvPr>
          <p:cNvSpPr/>
          <p:nvPr/>
        </p:nvSpPr>
        <p:spPr>
          <a:xfrm>
            <a:off x="1835696" y="4095523"/>
            <a:ext cx="1079801" cy="325012"/>
          </a:xfrm>
          <a:prstGeom prst="rect">
            <a:avLst/>
          </a:prstGeom>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sz="1050" dirty="0">
                <a:solidFill>
                  <a:srgbClr val="024379"/>
                </a:solidFill>
                <a:latin typeface="微软雅黑" panose="020B0503020204020204" pitchFamily="34" charset="-122"/>
                <a:ea typeface="微软雅黑" panose="020B0503020204020204" pitchFamily="34" charset="-122"/>
              </a:rPr>
              <a:t>手动微调</a:t>
            </a:r>
          </a:p>
        </p:txBody>
      </p:sp>
      <p:sp>
        <p:nvSpPr>
          <p:cNvPr id="30" name="矩形 29">
            <a:extLst>
              <a:ext uri="{FF2B5EF4-FFF2-40B4-BE49-F238E27FC236}">
                <a16:creationId xmlns:a16="http://schemas.microsoft.com/office/drawing/2014/main" id="{4C2C8623-0795-AE9C-CEE3-C85A1C11759B}"/>
              </a:ext>
            </a:extLst>
          </p:cNvPr>
          <p:cNvSpPr/>
          <p:nvPr/>
        </p:nvSpPr>
        <p:spPr>
          <a:xfrm>
            <a:off x="7235895" y="918025"/>
            <a:ext cx="1079801" cy="325012"/>
          </a:xfrm>
          <a:prstGeom prst="rect">
            <a:avLst/>
          </a:prstGeom>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sz="1050" dirty="0">
                <a:solidFill>
                  <a:srgbClr val="024379"/>
                </a:solidFill>
                <a:latin typeface="微软雅黑" panose="020B0503020204020204" pitchFamily="34" charset="-122"/>
                <a:ea typeface="微软雅黑" panose="020B0503020204020204" pitchFamily="34" charset="-122"/>
              </a:rPr>
              <a:t>阈值分割算法</a:t>
            </a:r>
          </a:p>
        </p:txBody>
      </p:sp>
      <p:sp>
        <p:nvSpPr>
          <p:cNvPr id="31" name="矩形 30">
            <a:extLst>
              <a:ext uri="{FF2B5EF4-FFF2-40B4-BE49-F238E27FC236}">
                <a16:creationId xmlns:a16="http://schemas.microsoft.com/office/drawing/2014/main" id="{85CD29B3-F6CD-D4AB-B11F-D1B09ECE2B3E}"/>
              </a:ext>
            </a:extLst>
          </p:cNvPr>
          <p:cNvSpPr/>
          <p:nvPr/>
        </p:nvSpPr>
        <p:spPr>
          <a:xfrm>
            <a:off x="7235895" y="1340660"/>
            <a:ext cx="1079801" cy="323821"/>
          </a:xfrm>
          <a:prstGeom prst="rect">
            <a:avLst/>
          </a:prstGeom>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altLang="zh-CN" sz="1050" dirty="0">
                <a:solidFill>
                  <a:srgbClr val="024379"/>
                </a:solidFill>
                <a:latin typeface="微软雅黑" panose="020B0503020204020204" pitchFamily="34" charset="-122"/>
                <a:ea typeface="微软雅黑" panose="020B0503020204020204" pitchFamily="34" charset="-122"/>
              </a:rPr>
              <a:t>ResNet</a:t>
            </a:r>
            <a:endParaRPr lang="zh-CN" altLang="en-US" sz="1050" dirty="0">
              <a:solidFill>
                <a:srgbClr val="024379"/>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86C8C6B0-C138-C40F-D87D-2196514D5DE6}"/>
              </a:ext>
            </a:extLst>
          </p:cNvPr>
          <p:cNvSpPr/>
          <p:nvPr/>
        </p:nvSpPr>
        <p:spPr>
          <a:xfrm>
            <a:off x="7235895" y="1762104"/>
            <a:ext cx="1079801" cy="323821"/>
          </a:xfrm>
          <a:prstGeom prst="rect">
            <a:avLst/>
          </a:prstGeom>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altLang="zh-CN" sz="1050" dirty="0">
                <a:solidFill>
                  <a:srgbClr val="024379"/>
                </a:solidFill>
                <a:latin typeface="微软雅黑" panose="020B0503020204020204" pitchFamily="34" charset="-122"/>
                <a:ea typeface="微软雅黑" panose="020B0503020204020204" pitchFamily="34" charset="-122"/>
              </a:rPr>
              <a:t>U-Net</a:t>
            </a:r>
            <a:endParaRPr lang="zh-CN" altLang="en-US" sz="1050" dirty="0">
              <a:solidFill>
                <a:srgbClr val="024379"/>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2F949EE0-32EF-C507-AFE9-FD54B52518E7}"/>
              </a:ext>
            </a:extLst>
          </p:cNvPr>
          <p:cNvSpPr/>
          <p:nvPr/>
        </p:nvSpPr>
        <p:spPr>
          <a:xfrm>
            <a:off x="7235895" y="2183548"/>
            <a:ext cx="1079801" cy="323821"/>
          </a:xfrm>
          <a:prstGeom prst="rect">
            <a:avLst/>
          </a:prstGeom>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sz="1050" dirty="0">
                <a:solidFill>
                  <a:srgbClr val="024379"/>
                </a:solidFill>
                <a:latin typeface="微软雅黑" panose="020B0503020204020204" pitchFamily="34" charset="-122"/>
                <a:ea typeface="微软雅黑" panose="020B0503020204020204" pitchFamily="34" charset="-122"/>
              </a:rPr>
              <a:t>本文算法</a:t>
            </a:r>
          </a:p>
        </p:txBody>
      </p:sp>
      <p:sp>
        <p:nvSpPr>
          <p:cNvPr id="34" name="矩形 33">
            <a:extLst>
              <a:ext uri="{FF2B5EF4-FFF2-40B4-BE49-F238E27FC236}">
                <a16:creationId xmlns:a16="http://schemas.microsoft.com/office/drawing/2014/main" id="{FA47D349-DC1D-256D-21F9-CA347348C977}"/>
              </a:ext>
            </a:extLst>
          </p:cNvPr>
          <p:cNvSpPr/>
          <p:nvPr/>
        </p:nvSpPr>
        <p:spPr>
          <a:xfrm>
            <a:off x="7235895" y="2604992"/>
            <a:ext cx="1079801" cy="323821"/>
          </a:xfrm>
          <a:prstGeom prst="rect">
            <a:avLst/>
          </a:prstGeom>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sz="1050" dirty="0">
                <a:solidFill>
                  <a:srgbClr val="024379"/>
                </a:solidFill>
                <a:latin typeface="微软雅黑" panose="020B0503020204020204" pitchFamily="34" charset="-122"/>
                <a:ea typeface="微软雅黑" panose="020B0503020204020204" pitchFamily="34" charset="-122"/>
              </a:rPr>
              <a:t>体绘制</a:t>
            </a:r>
          </a:p>
        </p:txBody>
      </p:sp>
      <p:sp>
        <p:nvSpPr>
          <p:cNvPr id="35" name="矩形 34">
            <a:extLst>
              <a:ext uri="{FF2B5EF4-FFF2-40B4-BE49-F238E27FC236}">
                <a16:creationId xmlns:a16="http://schemas.microsoft.com/office/drawing/2014/main" id="{B9934CF0-E311-77CA-2235-364F884968E1}"/>
              </a:ext>
            </a:extLst>
          </p:cNvPr>
          <p:cNvSpPr/>
          <p:nvPr/>
        </p:nvSpPr>
        <p:spPr>
          <a:xfrm>
            <a:off x="7235895" y="3026437"/>
            <a:ext cx="1079801" cy="323821"/>
          </a:xfrm>
          <a:prstGeom prst="rect">
            <a:avLst/>
          </a:prstGeom>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sz="1050" dirty="0">
                <a:solidFill>
                  <a:srgbClr val="024379"/>
                </a:solidFill>
                <a:latin typeface="微软雅黑" panose="020B0503020204020204" pitchFamily="34" charset="-122"/>
                <a:ea typeface="微软雅黑" panose="020B0503020204020204" pitchFamily="34" charset="-122"/>
              </a:rPr>
              <a:t>面绘制</a:t>
            </a:r>
          </a:p>
        </p:txBody>
      </p:sp>
      <p:sp>
        <p:nvSpPr>
          <p:cNvPr id="36" name="矩形 35">
            <a:extLst>
              <a:ext uri="{FF2B5EF4-FFF2-40B4-BE49-F238E27FC236}">
                <a16:creationId xmlns:a16="http://schemas.microsoft.com/office/drawing/2014/main" id="{01D5F8B0-9A62-D1E8-51C3-F736BAE27321}"/>
              </a:ext>
            </a:extLst>
          </p:cNvPr>
          <p:cNvSpPr/>
          <p:nvPr/>
        </p:nvSpPr>
        <p:spPr>
          <a:xfrm>
            <a:off x="7235895" y="3449071"/>
            <a:ext cx="1079801" cy="323821"/>
          </a:xfrm>
          <a:prstGeom prst="rect">
            <a:avLst/>
          </a:prstGeom>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sz="1050" dirty="0">
                <a:solidFill>
                  <a:srgbClr val="024379"/>
                </a:solidFill>
                <a:latin typeface="微软雅黑" panose="020B0503020204020204" pitchFamily="34" charset="-122"/>
                <a:ea typeface="微软雅黑" panose="020B0503020204020204" pitchFamily="34" charset="-122"/>
              </a:rPr>
              <a:t>历史影像对比</a:t>
            </a:r>
          </a:p>
        </p:txBody>
      </p:sp>
      <p:sp>
        <p:nvSpPr>
          <p:cNvPr id="37" name="矩形 36">
            <a:extLst>
              <a:ext uri="{FF2B5EF4-FFF2-40B4-BE49-F238E27FC236}">
                <a16:creationId xmlns:a16="http://schemas.microsoft.com/office/drawing/2014/main" id="{5D44E9F1-4109-119E-690C-BFD45966D1DA}"/>
              </a:ext>
            </a:extLst>
          </p:cNvPr>
          <p:cNvSpPr/>
          <p:nvPr/>
        </p:nvSpPr>
        <p:spPr>
          <a:xfrm>
            <a:off x="7235895" y="3870515"/>
            <a:ext cx="1079801" cy="323821"/>
          </a:xfrm>
          <a:prstGeom prst="rect">
            <a:avLst/>
          </a:prstGeom>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sz="1050" dirty="0">
                <a:solidFill>
                  <a:srgbClr val="024379"/>
                </a:solidFill>
                <a:latin typeface="微软雅黑" panose="020B0503020204020204" pitchFamily="34" charset="-122"/>
                <a:ea typeface="微软雅黑" panose="020B0503020204020204" pitchFamily="34" charset="-122"/>
              </a:rPr>
              <a:t>生成诊断报告</a:t>
            </a:r>
          </a:p>
        </p:txBody>
      </p:sp>
      <p:sp>
        <p:nvSpPr>
          <p:cNvPr id="38" name="矩形 37">
            <a:extLst>
              <a:ext uri="{FF2B5EF4-FFF2-40B4-BE49-F238E27FC236}">
                <a16:creationId xmlns:a16="http://schemas.microsoft.com/office/drawing/2014/main" id="{B1469BE5-E257-3051-37F9-608D5D28758E}"/>
              </a:ext>
            </a:extLst>
          </p:cNvPr>
          <p:cNvSpPr/>
          <p:nvPr/>
        </p:nvSpPr>
        <p:spPr>
          <a:xfrm>
            <a:off x="5751316" y="1519238"/>
            <a:ext cx="1079802" cy="404777"/>
          </a:xfrm>
          <a:prstGeom prst="rect">
            <a:avLst/>
          </a:prstGeom>
          <a:solidFill>
            <a:srgbClr val="EDF2F8"/>
          </a:solidFill>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a:r>
              <a:rPr lang="zh-CN" altLang="en-US" sz="1050" b="1" dirty="0">
                <a:solidFill>
                  <a:srgbClr val="024379"/>
                </a:solidFill>
                <a:latin typeface="微软雅黑" panose="020B0503020204020204" pitchFamily="34" charset="-122"/>
                <a:ea typeface="微软雅黑" panose="020B0503020204020204" pitchFamily="34" charset="-122"/>
              </a:rPr>
              <a:t>图像分割模块</a:t>
            </a:r>
          </a:p>
        </p:txBody>
      </p:sp>
      <p:sp>
        <p:nvSpPr>
          <p:cNvPr id="39" name="矩形 38">
            <a:extLst>
              <a:ext uri="{FF2B5EF4-FFF2-40B4-BE49-F238E27FC236}">
                <a16:creationId xmlns:a16="http://schemas.microsoft.com/office/drawing/2014/main" id="{957C25DA-9897-D71B-1401-57B9B9D6A6C5}"/>
              </a:ext>
            </a:extLst>
          </p:cNvPr>
          <p:cNvSpPr/>
          <p:nvPr/>
        </p:nvSpPr>
        <p:spPr>
          <a:xfrm>
            <a:off x="5751316" y="2790714"/>
            <a:ext cx="1079802" cy="404777"/>
          </a:xfrm>
          <a:prstGeom prst="rect">
            <a:avLst/>
          </a:prstGeom>
          <a:solidFill>
            <a:srgbClr val="EDF2F8"/>
          </a:solidFill>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a:r>
              <a:rPr lang="zh-CN" altLang="en-US" sz="1050" b="1" dirty="0">
                <a:solidFill>
                  <a:srgbClr val="024379"/>
                </a:solidFill>
                <a:latin typeface="微软雅黑" panose="020B0503020204020204" pitchFamily="34" charset="-122"/>
                <a:ea typeface="微软雅黑" panose="020B0503020204020204" pitchFamily="34" charset="-122"/>
              </a:rPr>
              <a:t>三维可视化模块</a:t>
            </a:r>
          </a:p>
        </p:txBody>
      </p:sp>
      <p:sp>
        <p:nvSpPr>
          <p:cNvPr id="40" name="矩形 39">
            <a:extLst>
              <a:ext uri="{FF2B5EF4-FFF2-40B4-BE49-F238E27FC236}">
                <a16:creationId xmlns:a16="http://schemas.microsoft.com/office/drawing/2014/main" id="{5255A7D9-AF72-77B2-5302-7010BA9B6137}"/>
              </a:ext>
            </a:extLst>
          </p:cNvPr>
          <p:cNvSpPr/>
          <p:nvPr/>
        </p:nvSpPr>
        <p:spPr>
          <a:xfrm>
            <a:off x="5751316" y="3593124"/>
            <a:ext cx="1079802" cy="404777"/>
          </a:xfrm>
          <a:prstGeom prst="rect">
            <a:avLst/>
          </a:prstGeom>
          <a:solidFill>
            <a:srgbClr val="EDF2F8"/>
          </a:solidFill>
          <a:ln w="12700">
            <a:solidFill>
              <a:srgbClr val="024379"/>
            </a:solidFill>
          </a:ln>
        </p:spPr>
        <p:style>
          <a:lnRef idx="2">
            <a:schemeClr val="dk1"/>
          </a:lnRef>
          <a:fillRef idx="1">
            <a:schemeClr val="lt1"/>
          </a:fillRef>
          <a:effectRef idx="0">
            <a:schemeClr val="dk1"/>
          </a:effectRef>
          <a:fontRef idx="minor">
            <a:schemeClr val="dk1"/>
          </a:fontRef>
        </p:style>
        <p:txBody>
          <a:bodyPr anchor="ctr"/>
          <a:lstStyle/>
          <a:p>
            <a:pPr algn="ctr"/>
            <a:r>
              <a:rPr lang="zh-CN" altLang="en-US" sz="1050" b="1" dirty="0">
                <a:solidFill>
                  <a:srgbClr val="024379"/>
                </a:solidFill>
                <a:latin typeface="微软雅黑" panose="020B0503020204020204" pitchFamily="34" charset="-122"/>
                <a:ea typeface="微软雅黑" panose="020B0503020204020204" pitchFamily="34" charset="-122"/>
              </a:rPr>
              <a:t>诊断管理模块</a:t>
            </a:r>
          </a:p>
        </p:txBody>
      </p:sp>
      <p:cxnSp>
        <p:nvCxnSpPr>
          <p:cNvPr id="41" name="直接连接符 40">
            <a:extLst>
              <a:ext uri="{FF2B5EF4-FFF2-40B4-BE49-F238E27FC236}">
                <a16:creationId xmlns:a16="http://schemas.microsoft.com/office/drawing/2014/main" id="{9438EF1B-2D41-14CA-DACC-B86D87F430C7}"/>
              </a:ext>
            </a:extLst>
          </p:cNvPr>
          <p:cNvCxnSpPr>
            <a:stCxn id="18" idx="1"/>
            <a:endCxn id="22" idx="3"/>
          </p:cNvCxnSpPr>
          <p:nvPr/>
        </p:nvCxnSpPr>
        <p:spPr>
          <a:xfrm flipH="1">
            <a:off x="2915497" y="1306135"/>
            <a:ext cx="405968" cy="0"/>
          </a:xfrm>
          <a:prstGeom prst="line">
            <a:avLst/>
          </a:prstGeom>
          <a:ln w="12700">
            <a:solidFill>
              <a:srgbClr val="024379"/>
            </a:solidFill>
          </a:ln>
        </p:spPr>
        <p:style>
          <a:lnRef idx="1">
            <a:schemeClr val="dk1"/>
          </a:lnRef>
          <a:fillRef idx="0">
            <a:schemeClr val="dk1"/>
          </a:fillRef>
          <a:effectRef idx="0">
            <a:schemeClr val="dk1"/>
          </a:effectRef>
          <a:fontRef idx="minor">
            <a:schemeClr val="tx1"/>
          </a:fontRef>
        </p:style>
      </p:cxnSp>
      <p:cxnSp>
        <p:nvCxnSpPr>
          <p:cNvPr id="42" name="连接符: 肘形 41">
            <a:extLst>
              <a:ext uri="{FF2B5EF4-FFF2-40B4-BE49-F238E27FC236}">
                <a16:creationId xmlns:a16="http://schemas.microsoft.com/office/drawing/2014/main" id="{75305625-3156-6ECF-C56A-D2DF5BF93ABE}"/>
              </a:ext>
            </a:extLst>
          </p:cNvPr>
          <p:cNvCxnSpPr>
            <a:stCxn id="18" idx="1"/>
            <a:endCxn id="21" idx="3"/>
          </p:cNvCxnSpPr>
          <p:nvPr/>
        </p:nvCxnSpPr>
        <p:spPr>
          <a:xfrm rot="10800000">
            <a:off x="2915497" y="884691"/>
            <a:ext cx="405968" cy="421444"/>
          </a:xfrm>
          <a:prstGeom prst="bentConnector3">
            <a:avLst/>
          </a:prstGeom>
          <a:ln w="12700">
            <a:solidFill>
              <a:srgbClr val="024379"/>
            </a:solidFill>
          </a:ln>
        </p:spPr>
        <p:style>
          <a:lnRef idx="1">
            <a:schemeClr val="dk1"/>
          </a:lnRef>
          <a:fillRef idx="0">
            <a:schemeClr val="dk1"/>
          </a:fillRef>
          <a:effectRef idx="0">
            <a:schemeClr val="dk1"/>
          </a:effectRef>
          <a:fontRef idx="minor">
            <a:schemeClr val="tx1"/>
          </a:fontRef>
        </p:style>
      </p:cxnSp>
      <p:cxnSp>
        <p:nvCxnSpPr>
          <p:cNvPr id="43" name="连接符: 肘形 42">
            <a:extLst>
              <a:ext uri="{FF2B5EF4-FFF2-40B4-BE49-F238E27FC236}">
                <a16:creationId xmlns:a16="http://schemas.microsoft.com/office/drawing/2014/main" id="{850F799A-35F2-F085-B55D-8D9A2733748D}"/>
              </a:ext>
            </a:extLst>
          </p:cNvPr>
          <p:cNvCxnSpPr>
            <a:stCxn id="18" idx="1"/>
            <a:endCxn id="23" idx="3"/>
          </p:cNvCxnSpPr>
          <p:nvPr/>
        </p:nvCxnSpPr>
        <p:spPr>
          <a:xfrm rot="10800000" flipV="1">
            <a:off x="2915497" y="1306135"/>
            <a:ext cx="405968" cy="421444"/>
          </a:xfrm>
          <a:prstGeom prst="bentConnector3">
            <a:avLst/>
          </a:prstGeom>
          <a:ln w="12700">
            <a:solidFill>
              <a:srgbClr val="024379"/>
            </a:solidFill>
          </a:ln>
        </p:spPr>
        <p:style>
          <a:lnRef idx="1">
            <a:schemeClr val="dk1"/>
          </a:lnRef>
          <a:fillRef idx="0">
            <a:schemeClr val="dk1"/>
          </a:fillRef>
          <a:effectRef idx="0">
            <a:schemeClr val="dk1"/>
          </a:effectRef>
          <a:fontRef idx="minor">
            <a:schemeClr val="tx1"/>
          </a:fontRef>
        </p:style>
      </p:cxnSp>
      <p:cxnSp>
        <p:nvCxnSpPr>
          <p:cNvPr id="44" name="连接符: 肘形 43">
            <a:extLst>
              <a:ext uri="{FF2B5EF4-FFF2-40B4-BE49-F238E27FC236}">
                <a16:creationId xmlns:a16="http://schemas.microsoft.com/office/drawing/2014/main" id="{0B1A5095-1533-0C40-1A75-7211AAC9449D}"/>
              </a:ext>
            </a:extLst>
          </p:cNvPr>
          <p:cNvCxnSpPr>
            <a:stCxn id="19" idx="1"/>
            <a:endCxn id="24" idx="3"/>
          </p:cNvCxnSpPr>
          <p:nvPr/>
        </p:nvCxnSpPr>
        <p:spPr>
          <a:xfrm rot="10800000">
            <a:off x="2915497" y="2150214"/>
            <a:ext cx="405968" cy="603593"/>
          </a:xfrm>
          <a:prstGeom prst="bentConnector3">
            <a:avLst/>
          </a:prstGeom>
          <a:ln w="12700">
            <a:solidFill>
              <a:srgbClr val="024379"/>
            </a:solidFill>
          </a:ln>
        </p:spPr>
        <p:style>
          <a:lnRef idx="1">
            <a:schemeClr val="dk1"/>
          </a:lnRef>
          <a:fillRef idx="0">
            <a:schemeClr val="dk1"/>
          </a:fillRef>
          <a:effectRef idx="0">
            <a:schemeClr val="dk1"/>
          </a:effectRef>
          <a:fontRef idx="minor">
            <a:schemeClr val="tx1"/>
          </a:fontRef>
        </p:style>
      </p:cxnSp>
      <p:cxnSp>
        <p:nvCxnSpPr>
          <p:cNvPr id="45" name="连接符: 肘形 44">
            <a:extLst>
              <a:ext uri="{FF2B5EF4-FFF2-40B4-BE49-F238E27FC236}">
                <a16:creationId xmlns:a16="http://schemas.microsoft.com/office/drawing/2014/main" id="{9222BFB3-0143-3C4E-E60A-3EE3403DDAA1}"/>
              </a:ext>
            </a:extLst>
          </p:cNvPr>
          <p:cNvCxnSpPr>
            <a:stCxn id="19" idx="1"/>
            <a:endCxn id="25" idx="3"/>
          </p:cNvCxnSpPr>
          <p:nvPr/>
        </p:nvCxnSpPr>
        <p:spPr>
          <a:xfrm rot="10800000">
            <a:off x="2915497" y="2571658"/>
            <a:ext cx="405968" cy="182149"/>
          </a:xfrm>
          <a:prstGeom prst="bentConnector3">
            <a:avLst/>
          </a:prstGeom>
          <a:ln w="12700">
            <a:solidFill>
              <a:srgbClr val="024379"/>
            </a:solidFill>
          </a:ln>
        </p:spPr>
        <p:style>
          <a:lnRef idx="1">
            <a:schemeClr val="dk1"/>
          </a:lnRef>
          <a:fillRef idx="0">
            <a:schemeClr val="dk1"/>
          </a:fillRef>
          <a:effectRef idx="0">
            <a:schemeClr val="dk1"/>
          </a:effectRef>
          <a:fontRef idx="minor">
            <a:schemeClr val="tx1"/>
          </a:fontRef>
        </p:style>
      </p:cxnSp>
      <p:cxnSp>
        <p:nvCxnSpPr>
          <p:cNvPr id="46" name="连接符: 肘形 45">
            <a:extLst>
              <a:ext uri="{FF2B5EF4-FFF2-40B4-BE49-F238E27FC236}">
                <a16:creationId xmlns:a16="http://schemas.microsoft.com/office/drawing/2014/main" id="{7993AC9D-EFA7-EC48-8D38-FF8408F6B164}"/>
              </a:ext>
            </a:extLst>
          </p:cNvPr>
          <p:cNvCxnSpPr>
            <a:stCxn id="19" idx="1"/>
            <a:endCxn id="26" idx="3"/>
          </p:cNvCxnSpPr>
          <p:nvPr/>
        </p:nvCxnSpPr>
        <p:spPr>
          <a:xfrm rot="10800000" flipV="1">
            <a:off x="2915497" y="2753807"/>
            <a:ext cx="405968" cy="239295"/>
          </a:xfrm>
          <a:prstGeom prst="bentConnector3">
            <a:avLst/>
          </a:prstGeom>
          <a:ln w="12700">
            <a:solidFill>
              <a:srgbClr val="024379"/>
            </a:solidFill>
          </a:ln>
        </p:spPr>
        <p:style>
          <a:lnRef idx="1">
            <a:schemeClr val="dk1"/>
          </a:lnRef>
          <a:fillRef idx="0">
            <a:schemeClr val="dk1"/>
          </a:fillRef>
          <a:effectRef idx="0">
            <a:schemeClr val="dk1"/>
          </a:effectRef>
          <a:fontRef idx="minor">
            <a:schemeClr val="tx1"/>
          </a:fontRef>
        </p:style>
      </p:cxnSp>
      <p:cxnSp>
        <p:nvCxnSpPr>
          <p:cNvPr id="47" name="连接符: 肘形 46">
            <a:extLst>
              <a:ext uri="{FF2B5EF4-FFF2-40B4-BE49-F238E27FC236}">
                <a16:creationId xmlns:a16="http://schemas.microsoft.com/office/drawing/2014/main" id="{42969F50-064D-4CF5-F8FB-162A0AE40D39}"/>
              </a:ext>
            </a:extLst>
          </p:cNvPr>
          <p:cNvCxnSpPr>
            <a:endCxn id="27" idx="3"/>
          </p:cNvCxnSpPr>
          <p:nvPr/>
        </p:nvCxnSpPr>
        <p:spPr>
          <a:xfrm rot="5400000">
            <a:off x="2757754" y="3053223"/>
            <a:ext cx="519067" cy="203579"/>
          </a:xfrm>
          <a:prstGeom prst="bentConnector2">
            <a:avLst/>
          </a:prstGeom>
          <a:ln w="12700">
            <a:solidFill>
              <a:srgbClr val="024379"/>
            </a:solidFill>
          </a:ln>
        </p:spPr>
        <p:style>
          <a:lnRef idx="1">
            <a:schemeClr val="dk1"/>
          </a:lnRef>
          <a:fillRef idx="0">
            <a:schemeClr val="dk1"/>
          </a:fillRef>
          <a:effectRef idx="0">
            <a:schemeClr val="dk1"/>
          </a:effectRef>
          <a:fontRef idx="minor">
            <a:schemeClr val="tx1"/>
          </a:fontRef>
        </p:style>
      </p:cxnSp>
      <p:cxnSp>
        <p:nvCxnSpPr>
          <p:cNvPr id="48" name="连接符: 肘形 47">
            <a:extLst>
              <a:ext uri="{FF2B5EF4-FFF2-40B4-BE49-F238E27FC236}">
                <a16:creationId xmlns:a16="http://schemas.microsoft.com/office/drawing/2014/main" id="{195F98CE-A86B-8726-328C-8C4A9B7978E2}"/>
              </a:ext>
            </a:extLst>
          </p:cNvPr>
          <p:cNvCxnSpPr>
            <a:cxnSpLocks/>
            <a:stCxn id="20" idx="1"/>
            <a:endCxn id="28" idx="3"/>
          </p:cNvCxnSpPr>
          <p:nvPr/>
        </p:nvCxnSpPr>
        <p:spPr>
          <a:xfrm rot="10800000">
            <a:off x="2915497" y="3835990"/>
            <a:ext cx="405968" cy="223818"/>
          </a:xfrm>
          <a:prstGeom prst="bentConnector3">
            <a:avLst/>
          </a:prstGeom>
          <a:ln w="12700">
            <a:solidFill>
              <a:srgbClr val="024379"/>
            </a:solidFill>
          </a:ln>
        </p:spPr>
        <p:style>
          <a:lnRef idx="1">
            <a:schemeClr val="dk1"/>
          </a:lnRef>
          <a:fillRef idx="0">
            <a:schemeClr val="dk1"/>
          </a:fillRef>
          <a:effectRef idx="0">
            <a:schemeClr val="dk1"/>
          </a:effectRef>
          <a:fontRef idx="minor">
            <a:schemeClr val="tx1"/>
          </a:fontRef>
        </p:style>
      </p:cxnSp>
      <p:cxnSp>
        <p:nvCxnSpPr>
          <p:cNvPr id="49" name="连接符: 肘形 48">
            <a:extLst>
              <a:ext uri="{FF2B5EF4-FFF2-40B4-BE49-F238E27FC236}">
                <a16:creationId xmlns:a16="http://schemas.microsoft.com/office/drawing/2014/main" id="{33C3C2C4-5AC1-9F80-422A-5EEC73FEA81D}"/>
              </a:ext>
            </a:extLst>
          </p:cNvPr>
          <p:cNvCxnSpPr>
            <a:cxnSpLocks/>
            <a:stCxn id="20" idx="1"/>
            <a:endCxn id="29" idx="3"/>
          </p:cNvCxnSpPr>
          <p:nvPr/>
        </p:nvCxnSpPr>
        <p:spPr>
          <a:xfrm rot="10800000" flipV="1">
            <a:off x="2915497" y="4059808"/>
            <a:ext cx="405968" cy="197626"/>
          </a:xfrm>
          <a:prstGeom prst="bentConnector3">
            <a:avLst/>
          </a:prstGeom>
          <a:ln w="12700">
            <a:solidFill>
              <a:srgbClr val="024379"/>
            </a:solidFill>
          </a:ln>
        </p:spPr>
        <p:style>
          <a:lnRef idx="1">
            <a:schemeClr val="dk1"/>
          </a:lnRef>
          <a:fillRef idx="0">
            <a:schemeClr val="dk1"/>
          </a:fillRef>
          <a:effectRef idx="0">
            <a:schemeClr val="dk1"/>
          </a:effectRef>
          <a:fontRef idx="minor">
            <a:schemeClr val="tx1"/>
          </a:fontRef>
        </p:style>
      </p:cxnSp>
      <p:cxnSp>
        <p:nvCxnSpPr>
          <p:cNvPr id="50" name="连接符: 肘形 49">
            <a:extLst>
              <a:ext uri="{FF2B5EF4-FFF2-40B4-BE49-F238E27FC236}">
                <a16:creationId xmlns:a16="http://schemas.microsoft.com/office/drawing/2014/main" id="{DA443FFD-1E7A-47D5-3767-6BBA8516D641}"/>
              </a:ext>
            </a:extLst>
          </p:cNvPr>
          <p:cNvCxnSpPr>
            <a:stCxn id="17" idx="1"/>
            <a:endCxn id="19" idx="3"/>
          </p:cNvCxnSpPr>
          <p:nvPr/>
        </p:nvCxnSpPr>
        <p:spPr>
          <a:xfrm rot="10800000" flipV="1">
            <a:off x="4401266" y="2569277"/>
            <a:ext cx="404777" cy="184530"/>
          </a:xfrm>
          <a:prstGeom prst="bentConnector3">
            <a:avLst/>
          </a:prstGeom>
          <a:ln w="12700">
            <a:solidFill>
              <a:srgbClr val="024379"/>
            </a:solidFill>
          </a:ln>
        </p:spPr>
        <p:style>
          <a:lnRef idx="1">
            <a:schemeClr val="dk1"/>
          </a:lnRef>
          <a:fillRef idx="0">
            <a:schemeClr val="dk1"/>
          </a:fillRef>
          <a:effectRef idx="0">
            <a:schemeClr val="dk1"/>
          </a:effectRef>
          <a:fontRef idx="minor">
            <a:schemeClr val="tx1"/>
          </a:fontRef>
        </p:style>
      </p:cxnSp>
      <p:cxnSp>
        <p:nvCxnSpPr>
          <p:cNvPr id="51" name="连接符: 肘形 50">
            <a:extLst>
              <a:ext uri="{FF2B5EF4-FFF2-40B4-BE49-F238E27FC236}">
                <a16:creationId xmlns:a16="http://schemas.microsoft.com/office/drawing/2014/main" id="{206BE172-8441-B669-6278-89470A85A3A2}"/>
              </a:ext>
            </a:extLst>
          </p:cNvPr>
          <p:cNvCxnSpPr>
            <a:stCxn id="17" idx="1"/>
            <a:endCxn id="18" idx="3"/>
          </p:cNvCxnSpPr>
          <p:nvPr/>
        </p:nvCxnSpPr>
        <p:spPr>
          <a:xfrm rot="10800000">
            <a:off x="4401266" y="1306135"/>
            <a:ext cx="404777" cy="1263142"/>
          </a:xfrm>
          <a:prstGeom prst="bentConnector3">
            <a:avLst/>
          </a:prstGeom>
          <a:ln w="12700">
            <a:solidFill>
              <a:srgbClr val="024379"/>
            </a:solidFill>
          </a:ln>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id="{9B743E0C-ADCC-62A3-52B9-E0DEEB3F64F1}"/>
              </a:ext>
            </a:extLst>
          </p:cNvPr>
          <p:cNvCxnSpPr>
            <a:stCxn id="17" idx="1"/>
            <a:endCxn id="20" idx="3"/>
          </p:cNvCxnSpPr>
          <p:nvPr/>
        </p:nvCxnSpPr>
        <p:spPr>
          <a:xfrm rot="10800000" flipV="1">
            <a:off x="4401266" y="2569277"/>
            <a:ext cx="404777" cy="1490531"/>
          </a:xfrm>
          <a:prstGeom prst="bentConnector3">
            <a:avLst/>
          </a:prstGeom>
          <a:ln w="12700">
            <a:solidFill>
              <a:srgbClr val="024379"/>
            </a:solidFill>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626F7995-B085-BD6D-ECBF-AD81825EA9E0}"/>
              </a:ext>
            </a:extLst>
          </p:cNvPr>
          <p:cNvCxnSpPr>
            <a:stCxn id="17" idx="3"/>
            <a:endCxn id="38" idx="1"/>
          </p:cNvCxnSpPr>
          <p:nvPr/>
        </p:nvCxnSpPr>
        <p:spPr>
          <a:xfrm flipV="1">
            <a:off x="5345349" y="1721627"/>
            <a:ext cx="405967" cy="847650"/>
          </a:xfrm>
          <a:prstGeom prst="bentConnector3">
            <a:avLst/>
          </a:prstGeom>
          <a:ln w="12700">
            <a:solidFill>
              <a:srgbClr val="024379"/>
            </a:solidFill>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059732A0-406F-B8AB-61FA-28D9903B8B65}"/>
              </a:ext>
            </a:extLst>
          </p:cNvPr>
          <p:cNvCxnSpPr>
            <a:stCxn id="17" idx="3"/>
            <a:endCxn id="39" idx="1"/>
          </p:cNvCxnSpPr>
          <p:nvPr/>
        </p:nvCxnSpPr>
        <p:spPr>
          <a:xfrm>
            <a:off x="5345349" y="2569277"/>
            <a:ext cx="405967" cy="423825"/>
          </a:xfrm>
          <a:prstGeom prst="bentConnector3">
            <a:avLst/>
          </a:prstGeom>
          <a:ln w="12700">
            <a:solidFill>
              <a:srgbClr val="024379"/>
            </a:solidFill>
          </a:ln>
        </p:spPr>
        <p:style>
          <a:lnRef idx="1">
            <a:schemeClr val="accent1"/>
          </a:lnRef>
          <a:fillRef idx="0">
            <a:schemeClr val="accent1"/>
          </a:fillRef>
          <a:effectRef idx="0">
            <a:schemeClr val="accent1"/>
          </a:effectRef>
          <a:fontRef idx="minor">
            <a:schemeClr val="tx1"/>
          </a:fontRef>
        </p:style>
      </p:cxnSp>
      <p:cxnSp>
        <p:nvCxnSpPr>
          <p:cNvPr id="55" name="连接符: 肘形 54">
            <a:extLst>
              <a:ext uri="{FF2B5EF4-FFF2-40B4-BE49-F238E27FC236}">
                <a16:creationId xmlns:a16="http://schemas.microsoft.com/office/drawing/2014/main" id="{549EF592-203B-91F4-BCC9-783A910E23F0}"/>
              </a:ext>
            </a:extLst>
          </p:cNvPr>
          <p:cNvCxnSpPr>
            <a:stCxn id="17" idx="3"/>
            <a:endCxn id="40" idx="1"/>
          </p:cNvCxnSpPr>
          <p:nvPr/>
        </p:nvCxnSpPr>
        <p:spPr>
          <a:xfrm>
            <a:off x="5345349" y="2569277"/>
            <a:ext cx="405967" cy="1226236"/>
          </a:xfrm>
          <a:prstGeom prst="bentConnector3">
            <a:avLst/>
          </a:prstGeom>
          <a:ln w="12700">
            <a:solidFill>
              <a:srgbClr val="024379"/>
            </a:solidFill>
          </a:ln>
        </p:spPr>
        <p:style>
          <a:lnRef idx="1">
            <a:schemeClr val="accent1"/>
          </a:lnRef>
          <a:fillRef idx="0">
            <a:schemeClr val="accent1"/>
          </a:fillRef>
          <a:effectRef idx="0">
            <a:schemeClr val="accent1"/>
          </a:effectRef>
          <a:fontRef idx="minor">
            <a:schemeClr val="tx1"/>
          </a:fontRef>
        </p:style>
      </p:cxnSp>
      <p:cxnSp>
        <p:nvCxnSpPr>
          <p:cNvPr id="56" name="连接符: 肘形 55">
            <a:extLst>
              <a:ext uri="{FF2B5EF4-FFF2-40B4-BE49-F238E27FC236}">
                <a16:creationId xmlns:a16="http://schemas.microsoft.com/office/drawing/2014/main" id="{5230BEC1-B782-C087-F846-AE62BE0C674B}"/>
              </a:ext>
            </a:extLst>
          </p:cNvPr>
          <p:cNvCxnSpPr>
            <a:stCxn id="38" idx="3"/>
            <a:endCxn id="30" idx="1"/>
          </p:cNvCxnSpPr>
          <p:nvPr/>
        </p:nvCxnSpPr>
        <p:spPr>
          <a:xfrm flipV="1">
            <a:off x="6831118" y="1081127"/>
            <a:ext cx="404777" cy="640500"/>
          </a:xfrm>
          <a:prstGeom prst="bentConnector3">
            <a:avLst/>
          </a:prstGeom>
          <a:ln w="12700">
            <a:solidFill>
              <a:srgbClr val="024379"/>
            </a:solidFill>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7A975939-34B6-FCAA-C73D-D5FFEC25FD34}"/>
              </a:ext>
            </a:extLst>
          </p:cNvPr>
          <p:cNvCxnSpPr>
            <a:stCxn id="38" idx="3"/>
            <a:endCxn id="31" idx="1"/>
          </p:cNvCxnSpPr>
          <p:nvPr/>
        </p:nvCxnSpPr>
        <p:spPr>
          <a:xfrm flipV="1">
            <a:off x="6831118" y="1502571"/>
            <a:ext cx="404777" cy="219056"/>
          </a:xfrm>
          <a:prstGeom prst="bentConnector3">
            <a:avLst/>
          </a:prstGeom>
          <a:ln w="12700">
            <a:solidFill>
              <a:srgbClr val="024379"/>
            </a:solidFill>
          </a:ln>
        </p:spPr>
        <p:style>
          <a:lnRef idx="1">
            <a:schemeClr val="accent1"/>
          </a:lnRef>
          <a:fillRef idx="0">
            <a:schemeClr val="accent1"/>
          </a:fillRef>
          <a:effectRef idx="0">
            <a:schemeClr val="accent1"/>
          </a:effectRef>
          <a:fontRef idx="minor">
            <a:schemeClr val="tx1"/>
          </a:fontRef>
        </p:style>
      </p:cxnSp>
      <p:cxnSp>
        <p:nvCxnSpPr>
          <p:cNvPr id="58" name="连接符: 肘形 57">
            <a:extLst>
              <a:ext uri="{FF2B5EF4-FFF2-40B4-BE49-F238E27FC236}">
                <a16:creationId xmlns:a16="http://schemas.microsoft.com/office/drawing/2014/main" id="{B7E59DF7-8C4D-BD57-5B74-0F126FF312F9}"/>
              </a:ext>
            </a:extLst>
          </p:cNvPr>
          <p:cNvCxnSpPr>
            <a:stCxn id="38" idx="3"/>
            <a:endCxn id="33" idx="1"/>
          </p:cNvCxnSpPr>
          <p:nvPr/>
        </p:nvCxnSpPr>
        <p:spPr>
          <a:xfrm>
            <a:off x="6831118" y="1721627"/>
            <a:ext cx="404777" cy="623832"/>
          </a:xfrm>
          <a:prstGeom prst="bentConnector3">
            <a:avLst/>
          </a:prstGeom>
          <a:ln w="12700">
            <a:solidFill>
              <a:srgbClr val="024379"/>
            </a:solidFill>
          </a:ln>
        </p:spPr>
        <p:style>
          <a:lnRef idx="1">
            <a:schemeClr val="accent1"/>
          </a:lnRef>
          <a:fillRef idx="0">
            <a:schemeClr val="accent1"/>
          </a:fillRef>
          <a:effectRef idx="0">
            <a:schemeClr val="accent1"/>
          </a:effectRef>
          <a:fontRef idx="minor">
            <a:schemeClr val="tx1"/>
          </a:fontRef>
        </p:style>
      </p:cxnSp>
      <p:cxnSp>
        <p:nvCxnSpPr>
          <p:cNvPr id="59" name="连接符: 肘形 58">
            <a:extLst>
              <a:ext uri="{FF2B5EF4-FFF2-40B4-BE49-F238E27FC236}">
                <a16:creationId xmlns:a16="http://schemas.microsoft.com/office/drawing/2014/main" id="{E38C2CC1-765E-E991-8C3D-DD9F190E6F31}"/>
              </a:ext>
            </a:extLst>
          </p:cNvPr>
          <p:cNvCxnSpPr>
            <a:stCxn id="38" idx="3"/>
            <a:endCxn id="32" idx="1"/>
          </p:cNvCxnSpPr>
          <p:nvPr/>
        </p:nvCxnSpPr>
        <p:spPr>
          <a:xfrm>
            <a:off x="6831118" y="1721627"/>
            <a:ext cx="404777" cy="202388"/>
          </a:xfrm>
          <a:prstGeom prst="bentConnector3">
            <a:avLst/>
          </a:prstGeom>
          <a:ln w="12700">
            <a:solidFill>
              <a:srgbClr val="024379"/>
            </a:solidFill>
          </a:ln>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8C47A9BB-3C97-E76E-884F-0CDA14C318CB}"/>
              </a:ext>
            </a:extLst>
          </p:cNvPr>
          <p:cNvCxnSpPr>
            <a:stCxn id="39" idx="3"/>
            <a:endCxn id="34" idx="1"/>
          </p:cNvCxnSpPr>
          <p:nvPr/>
        </p:nvCxnSpPr>
        <p:spPr>
          <a:xfrm flipV="1">
            <a:off x="6831118" y="2766903"/>
            <a:ext cx="404777" cy="226199"/>
          </a:xfrm>
          <a:prstGeom prst="bentConnector3">
            <a:avLst/>
          </a:prstGeom>
          <a:ln w="12700">
            <a:solidFill>
              <a:srgbClr val="024379"/>
            </a:solidFill>
          </a:ln>
        </p:spPr>
        <p:style>
          <a:lnRef idx="1">
            <a:schemeClr val="accent1"/>
          </a:lnRef>
          <a:fillRef idx="0">
            <a:schemeClr val="accent1"/>
          </a:fillRef>
          <a:effectRef idx="0">
            <a:schemeClr val="accent1"/>
          </a:effectRef>
          <a:fontRef idx="minor">
            <a:schemeClr val="tx1"/>
          </a:fontRef>
        </p:style>
      </p:cxnSp>
      <p:cxnSp>
        <p:nvCxnSpPr>
          <p:cNvPr id="61" name="连接符: 肘形 60">
            <a:extLst>
              <a:ext uri="{FF2B5EF4-FFF2-40B4-BE49-F238E27FC236}">
                <a16:creationId xmlns:a16="http://schemas.microsoft.com/office/drawing/2014/main" id="{442E1597-9597-5CD5-7BBC-E8FF5003223F}"/>
              </a:ext>
            </a:extLst>
          </p:cNvPr>
          <p:cNvCxnSpPr>
            <a:stCxn id="40" idx="3"/>
            <a:endCxn id="36" idx="1"/>
          </p:cNvCxnSpPr>
          <p:nvPr/>
        </p:nvCxnSpPr>
        <p:spPr>
          <a:xfrm flipV="1">
            <a:off x="6831118" y="3610981"/>
            <a:ext cx="404777" cy="184531"/>
          </a:xfrm>
          <a:prstGeom prst="bentConnector3">
            <a:avLst/>
          </a:prstGeom>
          <a:ln w="12700">
            <a:solidFill>
              <a:srgbClr val="024379"/>
            </a:solidFill>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1A788B8B-1623-28C1-ADDB-2AC6A4AA092A}"/>
              </a:ext>
            </a:extLst>
          </p:cNvPr>
          <p:cNvCxnSpPr>
            <a:stCxn id="40" idx="3"/>
            <a:endCxn id="37" idx="1"/>
          </p:cNvCxnSpPr>
          <p:nvPr/>
        </p:nvCxnSpPr>
        <p:spPr>
          <a:xfrm>
            <a:off x="6831118" y="3795512"/>
            <a:ext cx="404777" cy="236913"/>
          </a:xfrm>
          <a:prstGeom prst="bentConnector3">
            <a:avLst/>
          </a:prstGeom>
          <a:ln w="12700">
            <a:solidFill>
              <a:srgbClr val="024379"/>
            </a:solidFill>
          </a:ln>
        </p:spPr>
        <p:style>
          <a:lnRef idx="1">
            <a:schemeClr val="accent1"/>
          </a:lnRef>
          <a:fillRef idx="0">
            <a:schemeClr val="accent1"/>
          </a:fillRef>
          <a:effectRef idx="0">
            <a:schemeClr val="accent1"/>
          </a:effectRef>
          <a:fontRef idx="minor">
            <a:schemeClr val="tx1"/>
          </a:fontRef>
        </p:style>
      </p:cxnSp>
      <p:cxnSp>
        <p:nvCxnSpPr>
          <p:cNvPr id="63" name="连接符: 肘形 62">
            <a:extLst>
              <a:ext uri="{FF2B5EF4-FFF2-40B4-BE49-F238E27FC236}">
                <a16:creationId xmlns:a16="http://schemas.microsoft.com/office/drawing/2014/main" id="{56F834A8-BF6E-2A45-7DF0-A990467455F9}"/>
              </a:ext>
            </a:extLst>
          </p:cNvPr>
          <p:cNvCxnSpPr>
            <a:stCxn id="39" idx="3"/>
            <a:endCxn id="35" idx="1"/>
          </p:cNvCxnSpPr>
          <p:nvPr/>
        </p:nvCxnSpPr>
        <p:spPr>
          <a:xfrm>
            <a:off x="6831118" y="2993102"/>
            <a:ext cx="404777" cy="195245"/>
          </a:xfrm>
          <a:prstGeom prst="bentConnector3">
            <a:avLst/>
          </a:prstGeom>
          <a:ln w="12700">
            <a:solidFill>
              <a:srgbClr val="024379"/>
            </a:solidFill>
          </a:ln>
        </p:spPr>
        <p:style>
          <a:lnRef idx="1">
            <a:schemeClr val="accent1"/>
          </a:lnRef>
          <a:fillRef idx="0">
            <a:schemeClr val="accent1"/>
          </a:fillRef>
          <a:effectRef idx="0">
            <a:schemeClr val="accent1"/>
          </a:effectRef>
          <a:fontRef idx="minor">
            <a:schemeClr val="tx1"/>
          </a:fontRef>
        </p:style>
      </p:cxnSp>
      <p:pic>
        <p:nvPicPr>
          <p:cNvPr id="64" name="图片 63">
            <a:extLst>
              <a:ext uri="{FF2B5EF4-FFF2-40B4-BE49-F238E27FC236}">
                <a16:creationId xmlns:a16="http://schemas.microsoft.com/office/drawing/2014/main" id="{994FFA23-6FF8-56D5-C94A-165166667235}"/>
              </a:ext>
            </a:extLst>
          </p:cNvPr>
          <p:cNvPicPr>
            <a:picLocks noChangeAspect="1"/>
          </p:cNvPicPr>
          <p:nvPr/>
        </p:nvPicPr>
        <p:blipFill>
          <a:blip r:embed="rId9" cstate="print">
            <a:extLst>
              <a:ext uri="{BEBA8EAE-BF5A-486C-A8C5-ECC9F3942E4B}">
                <a14:imgProps xmlns:a14="http://schemas.microsoft.com/office/drawing/2010/main">
                  <a14:imgLayer r:embed="rId10">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spTree>
    <p:custDataLst>
      <p:tags r:id="rId1"/>
    </p:custDataLst>
    <p:extLst>
      <p:ext uri="{BB962C8B-B14F-4D97-AF65-F5344CB8AC3E}">
        <p14:creationId xmlns:p14="http://schemas.microsoft.com/office/powerpoint/2010/main" val="715984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72B5323E-C947-F6D1-FDD7-3E81F919A686}"/>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36CD2192-4E7C-3747-7758-6A2C9709C441}"/>
              </a:ext>
            </a:extLst>
          </p:cNvPr>
          <p:cNvSpPr>
            <a:spLocks noChangeArrowheads="1"/>
          </p:cNvSpPr>
          <p:nvPr>
            <p:custDataLst>
              <p:tags r:id="rId3"/>
            </p:custDataLst>
          </p:nvPr>
        </p:nvSpPr>
        <p:spPr bwMode="auto">
          <a:xfrm>
            <a:off x="-32157" y="1856997"/>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2D</a:t>
            </a:r>
            <a:r>
              <a:rPr lang="zh-CN" altLang="en-US"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肝脏肿瘤分割</a:t>
            </a:r>
          </a:p>
        </p:txBody>
      </p:sp>
      <p:sp>
        <p:nvSpPr>
          <p:cNvPr id="10" name="MH_SubTitle_1">
            <a:extLst>
              <a:ext uri="{FF2B5EF4-FFF2-40B4-BE49-F238E27FC236}">
                <a16:creationId xmlns:a16="http://schemas.microsoft.com/office/drawing/2014/main" id="{35C4B544-6277-77BC-B566-5105E35AC4F4}"/>
              </a:ext>
            </a:extLst>
          </p:cNvPr>
          <p:cNvSpPr>
            <a:spLocks noChangeArrowheads="1"/>
          </p:cNvSpPr>
          <p:nvPr>
            <p:custDataLst>
              <p:tags r:id="rId4"/>
            </p:custDataLst>
          </p:nvPr>
        </p:nvSpPr>
        <p:spPr bwMode="auto">
          <a:xfrm>
            <a:off x="-32157" y="2529433"/>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en-US" altLang="zh-CN"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3D</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88293982-39ED-A57D-7B98-364BA8DDB6B1}"/>
              </a:ext>
            </a:extLst>
          </p:cNvPr>
          <p:cNvSpPr>
            <a:spLocks noChangeArrowheads="1"/>
          </p:cNvSpPr>
          <p:nvPr>
            <p:custDataLst>
              <p:tags r:id="rId5"/>
            </p:custDataLst>
          </p:nvPr>
        </p:nvSpPr>
        <p:spPr bwMode="auto">
          <a:xfrm>
            <a:off x="-32157" y="3201869"/>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1400" b="1" dirty="0">
                <a:solidFill>
                  <a:schemeClr val="bg1"/>
                </a:solidFill>
                <a:ea typeface="微软雅黑" panose="020B0503020204020204" pitchFamily="34" charset="-122"/>
              </a:rPr>
              <a:t>肝脏肿瘤</a:t>
            </a:r>
            <a:r>
              <a:rPr lang="zh-CN" altLang="zh-CN" sz="1400" b="1">
                <a:solidFill>
                  <a:schemeClr val="bg1"/>
                </a:solidFill>
                <a:ea typeface="微软雅黑" panose="020B0503020204020204" pitchFamily="34" charset="-122"/>
              </a:rPr>
              <a:t>辅助诊断</a:t>
            </a:r>
            <a:endParaRPr lang="en-US" altLang="zh-CN" sz="1400" b="1" dirty="0">
              <a:solidFill>
                <a:schemeClr val="bg1"/>
              </a:solidFill>
              <a:ea typeface="微软雅黑" panose="020B0503020204020204" pitchFamily="34" charset="-122"/>
            </a:endParaRPr>
          </a:p>
          <a:p>
            <a:pPr algn="ctr"/>
            <a:r>
              <a:rPr lang="zh-CN" altLang="zh-CN" sz="1400" b="1">
                <a:solidFill>
                  <a:schemeClr val="bg1"/>
                </a:solidFill>
                <a:ea typeface="微软雅黑" panose="020B0503020204020204" pitchFamily="34" charset="-122"/>
              </a:rPr>
              <a:t>系统</a:t>
            </a:r>
            <a:r>
              <a:rPr lang="zh-CN" altLang="en-US" sz="1400" b="1" noProof="1">
                <a:solidFill>
                  <a:schemeClr val="bg1"/>
                </a:solidFill>
                <a:ea typeface="微软雅黑" panose="020B0503020204020204" pitchFamily="34" charset="-122"/>
                <a:sym typeface="Arial" panose="020B0604020202020204" pitchFamily="34" charset="0"/>
              </a:rPr>
              <a:t>设计</a:t>
            </a:r>
          </a:p>
        </p:txBody>
      </p:sp>
      <p:sp>
        <p:nvSpPr>
          <p:cNvPr id="12" name="MH_SubTitle_1">
            <a:extLst>
              <a:ext uri="{FF2B5EF4-FFF2-40B4-BE49-F238E27FC236}">
                <a16:creationId xmlns:a16="http://schemas.microsoft.com/office/drawing/2014/main" id="{EE9C30AE-F16C-F044-43E0-A98FD3A606A5}"/>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灯片编号占位符 1">
            <a:extLst>
              <a:ext uri="{FF2B5EF4-FFF2-40B4-BE49-F238E27FC236}">
                <a16:creationId xmlns:a16="http://schemas.microsoft.com/office/drawing/2014/main" id="{A382C536-3B5F-DFC6-3C41-CA7312B4866C}"/>
              </a:ext>
            </a:extLst>
          </p:cNvPr>
          <p:cNvSpPr>
            <a:spLocks noGrp="1"/>
          </p:cNvSpPr>
          <p:nvPr>
            <p:ph type="sldNum" sz="quarter" idx="12"/>
          </p:nvPr>
        </p:nvSpPr>
        <p:spPr/>
        <p:txBody>
          <a:bodyPr/>
          <a:lstStyle/>
          <a:p>
            <a:fld id="{D2EFEC80-C177-4EEF-9320-A00DE3C9E654}" type="slidenum">
              <a:rPr lang="en-US" altLang="zh-CN" smtClean="0"/>
              <a:t>24</a:t>
            </a:fld>
            <a:endParaRPr lang="zh-CN" altLang="en-US"/>
          </a:p>
        </p:txBody>
      </p:sp>
      <p:sp>
        <p:nvSpPr>
          <p:cNvPr id="14" name="矩形 13">
            <a:extLst>
              <a:ext uri="{FF2B5EF4-FFF2-40B4-BE49-F238E27FC236}">
                <a16:creationId xmlns:a16="http://schemas.microsoft.com/office/drawing/2014/main" id="{F2769C01-5A16-4157-61AC-DC7BC4B8AB3F}"/>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Calibri" panose="020F0502020204030204"/>
                <a:ea typeface="宋体" panose="02010600030101010101" pitchFamily="2" charset="-122"/>
              </a:rPr>
              <a:t>3</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id="{9470D36D-A422-4BA9-6422-BF1CFA889B94}"/>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系统实现</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13" name="图片 12">
            <a:extLst>
              <a:ext uri="{FF2B5EF4-FFF2-40B4-BE49-F238E27FC236}">
                <a16:creationId xmlns:a16="http://schemas.microsoft.com/office/drawing/2014/main" id="{6F933A82-02C1-099E-034A-650F8C7E04D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835696" y="753573"/>
            <a:ext cx="4564553" cy="2664296"/>
          </a:xfrm>
          <a:prstGeom prst="rect">
            <a:avLst/>
          </a:prstGeom>
          <a:noFill/>
          <a:ln>
            <a:noFill/>
          </a:ln>
        </p:spPr>
      </p:pic>
      <p:pic>
        <p:nvPicPr>
          <p:cNvPr id="17" name="图片 16" descr="9ab3162e0e0e8ba4c428a416eb06c94">
            <a:extLst>
              <a:ext uri="{FF2B5EF4-FFF2-40B4-BE49-F238E27FC236}">
                <a16:creationId xmlns:a16="http://schemas.microsoft.com/office/drawing/2014/main" id="{967A1A5C-E536-4833-AFD8-C5DC4E99CE3F}"/>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a:xfrm>
            <a:off x="2555776" y="1271262"/>
            <a:ext cx="6003855" cy="3384376"/>
          </a:xfrm>
          <a:prstGeom prst="rect">
            <a:avLst/>
          </a:prstGeom>
          <a:noFill/>
          <a:ln>
            <a:noFill/>
          </a:ln>
        </p:spPr>
      </p:pic>
      <p:sp>
        <p:nvSpPr>
          <p:cNvPr id="18" name="矩形 17">
            <a:extLst>
              <a:ext uri="{FF2B5EF4-FFF2-40B4-BE49-F238E27FC236}">
                <a16:creationId xmlns:a16="http://schemas.microsoft.com/office/drawing/2014/main" id="{0D951B33-E0B4-8A23-438B-549CBE29F6B2}"/>
              </a:ext>
            </a:extLst>
          </p:cNvPr>
          <p:cNvSpPr/>
          <p:nvPr/>
        </p:nvSpPr>
        <p:spPr bwMode="auto">
          <a:xfrm>
            <a:off x="6509374" y="192642"/>
            <a:ext cx="2050257" cy="430484"/>
          </a:xfrm>
          <a:prstGeom prst="rect">
            <a:avLst/>
          </a:prstGeom>
          <a:no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rPr>
              <a:t>患者影像管理与载入</a:t>
            </a:r>
            <a:endParaRPr lang="en-US" altLang="zh-CN" sz="1400" dirty="0">
              <a:solidFill>
                <a:schemeClr val="tx2"/>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2677329E-CA67-EF07-734C-A2F94CAFB217}"/>
              </a:ext>
            </a:extLst>
          </p:cNvPr>
          <p:cNvPicPr>
            <a:picLocks noChangeAspect="1"/>
          </p:cNvPicPr>
          <p:nvPr/>
        </p:nvPicPr>
        <p:blipFill>
          <a:blip r:embed="rId11" cstate="print">
            <a:extLst>
              <a:ext uri="{BEBA8EAE-BF5A-486C-A8C5-ECC9F3942E4B}">
                <a14:imgProps xmlns:a14="http://schemas.microsoft.com/office/drawing/2010/main">
                  <a14:imgLayer r:embed="rId12">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spTree>
    <p:custDataLst>
      <p:tags r:id="rId1"/>
    </p:custDataLst>
    <p:extLst>
      <p:ext uri="{BB962C8B-B14F-4D97-AF65-F5344CB8AC3E}">
        <p14:creationId xmlns:p14="http://schemas.microsoft.com/office/powerpoint/2010/main" val="177504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50" fill="hold"/>
                                        <p:tgtEl>
                                          <p:spTgt spid="17"/>
                                        </p:tgtEl>
                                        <p:attrNameLst>
                                          <p:attrName>ppt_w</p:attrName>
                                        </p:attrNameLst>
                                      </p:cBhvr>
                                      <p:tavLst>
                                        <p:tav tm="0">
                                          <p:val>
                                            <p:fltVal val="0"/>
                                          </p:val>
                                        </p:tav>
                                        <p:tav tm="100000">
                                          <p:val>
                                            <p:strVal val="#ppt_w"/>
                                          </p:val>
                                        </p:tav>
                                      </p:tavLst>
                                    </p:anim>
                                    <p:anim calcmode="lin" valueType="num">
                                      <p:cBhvr>
                                        <p:cTn id="8" dur="250" fill="hold"/>
                                        <p:tgtEl>
                                          <p:spTgt spid="17"/>
                                        </p:tgtEl>
                                        <p:attrNameLst>
                                          <p:attrName>ppt_h</p:attrName>
                                        </p:attrNameLst>
                                      </p:cBhvr>
                                      <p:tavLst>
                                        <p:tav tm="0">
                                          <p:val>
                                            <p:fltVal val="0"/>
                                          </p:val>
                                        </p:tav>
                                        <p:tav tm="100000">
                                          <p:val>
                                            <p:strVal val="#ppt_h"/>
                                          </p:val>
                                        </p:tav>
                                      </p:tavLst>
                                    </p:anim>
                                    <p:animEffect transition="in" filter="fade">
                                      <p:cBhvr>
                                        <p:cTn id="9"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72B5323E-C947-F6D1-FDD7-3E81F919A686}"/>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36CD2192-4E7C-3747-7758-6A2C9709C441}"/>
              </a:ext>
            </a:extLst>
          </p:cNvPr>
          <p:cNvSpPr>
            <a:spLocks noChangeArrowheads="1"/>
          </p:cNvSpPr>
          <p:nvPr>
            <p:custDataLst>
              <p:tags r:id="rId3"/>
            </p:custDataLst>
          </p:nvPr>
        </p:nvSpPr>
        <p:spPr bwMode="auto">
          <a:xfrm>
            <a:off x="-32157" y="1856997"/>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2D</a:t>
            </a:r>
            <a:r>
              <a:rPr lang="zh-CN" altLang="en-US"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肝脏肿瘤分割</a:t>
            </a:r>
          </a:p>
        </p:txBody>
      </p:sp>
      <p:sp>
        <p:nvSpPr>
          <p:cNvPr id="10" name="MH_SubTitle_1">
            <a:extLst>
              <a:ext uri="{FF2B5EF4-FFF2-40B4-BE49-F238E27FC236}">
                <a16:creationId xmlns:a16="http://schemas.microsoft.com/office/drawing/2014/main" id="{35C4B544-6277-77BC-B566-5105E35AC4F4}"/>
              </a:ext>
            </a:extLst>
          </p:cNvPr>
          <p:cNvSpPr>
            <a:spLocks noChangeArrowheads="1"/>
          </p:cNvSpPr>
          <p:nvPr>
            <p:custDataLst>
              <p:tags r:id="rId4"/>
            </p:custDataLst>
          </p:nvPr>
        </p:nvSpPr>
        <p:spPr bwMode="auto">
          <a:xfrm>
            <a:off x="-32157" y="2529433"/>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en-US" altLang="zh-CN"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3D</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88293982-39ED-A57D-7B98-364BA8DDB6B1}"/>
              </a:ext>
            </a:extLst>
          </p:cNvPr>
          <p:cNvSpPr>
            <a:spLocks noChangeArrowheads="1"/>
          </p:cNvSpPr>
          <p:nvPr>
            <p:custDataLst>
              <p:tags r:id="rId5"/>
            </p:custDataLst>
          </p:nvPr>
        </p:nvSpPr>
        <p:spPr bwMode="auto">
          <a:xfrm>
            <a:off x="-32157" y="3201869"/>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1400" b="1" dirty="0">
                <a:solidFill>
                  <a:schemeClr val="bg1"/>
                </a:solidFill>
                <a:ea typeface="微软雅黑" panose="020B0503020204020204" pitchFamily="34" charset="-122"/>
              </a:rPr>
              <a:t>肝脏肿瘤</a:t>
            </a:r>
            <a:r>
              <a:rPr lang="zh-CN" altLang="zh-CN" sz="1400" b="1">
                <a:solidFill>
                  <a:schemeClr val="bg1"/>
                </a:solidFill>
                <a:ea typeface="微软雅黑" panose="020B0503020204020204" pitchFamily="34" charset="-122"/>
              </a:rPr>
              <a:t>辅助诊断</a:t>
            </a:r>
            <a:endParaRPr lang="en-US" altLang="zh-CN" sz="1400" b="1" dirty="0">
              <a:solidFill>
                <a:schemeClr val="bg1"/>
              </a:solidFill>
              <a:ea typeface="微软雅黑" panose="020B0503020204020204" pitchFamily="34" charset="-122"/>
            </a:endParaRPr>
          </a:p>
          <a:p>
            <a:pPr algn="ctr"/>
            <a:r>
              <a:rPr lang="zh-CN" altLang="zh-CN" sz="1400" b="1">
                <a:solidFill>
                  <a:schemeClr val="bg1"/>
                </a:solidFill>
                <a:ea typeface="微软雅黑" panose="020B0503020204020204" pitchFamily="34" charset="-122"/>
              </a:rPr>
              <a:t>系统</a:t>
            </a:r>
            <a:r>
              <a:rPr lang="zh-CN" altLang="en-US" sz="1400" b="1" noProof="1">
                <a:solidFill>
                  <a:schemeClr val="bg1"/>
                </a:solidFill>
                <a:ea typeface="微软雅黑" panose="020B0503020204020204" pitchFamily="34" charset="-122"/>
                <a:sym typeface="Arial" panose="020B0604020202020204" pitchFamily="34" charset="0"/>
              </a:rPr>
              <a:t>设计</a:t>
            </a:r>
          </a:p>
        </p:txBody>
      </p:sp>
      <p:sp>
        <p:nvSpPr>
          <p:cNvPr id="12" name="MH_SubTitle_1">
            <a:extLst>
              <a:ext uri="{FF2B5EF4-FFF2-40B4-BE49-F238E27FC236}">
                <a16:creationId xmlns:a16="http://schemas.microsoft.com/office/drawing/2014/main" id="{EE9C30AE-F16C-F044-43E0-A98FD3A606A5}"/>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灯片编号占位符 1">
            <a:extLst>
              <a:ext uri="{FF2B5EF4-FFF2-40B4-BE49-F238E27FC236}">
                <a16:creationId xmlns:a16="http://schemas.microsoft.com/office/drawing/2014/main" id="{A382C536-3B5F-DFC6-3C41-CA7312B4866C}"/>
              </a:ext>
            </a:extLst>
          </p:cNvPr>
          <p:cNvSpPr>
            <a:spLocks noGrp="1"/>
          </p:cNvSpPr>
          <p:nvPr>
            <p:ph type="sldNum" sz="quarter" idx="12"/>
          </p:nvPr>
        </p:nvSpPr>
        <p:spPr/>
        <p:txBody>
          <a:bodyPr/>
          <a:lstStyle/>
          <a:p>
            <a:fld id="{D2EFEC80-C177-4EEF-9320-A00DE3C9E654}" type="slidenum">
              <a:rPr lang="en-US" altLang="zh-CN" smtClean="0"/>
              <a:t>25</a:t>
            </a:fld>
            <a:endParaRPr lang="zh-CN" altLang="en-US"/>
          </a:p>
        </p:txBody>
      </p:sp>
      <p:sp>
        <p:nvSpPr>
          <p:cNvPr id="14" name="矩形 13">
            <a:extLst>
              <a:ext uri="{FF2B5EF4-FFF2-40B4-BE49-F238E27FC236}">
                <a16:creationId xmlns:a16="http://schemas.microsoft.com/office/drawing/2014/main" id="{F2769C01-5A16-4157-61AC-DC7BC4B8AB3F}"/>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Calibri" panose="020F0502020204030204"/>
                <a:ea typeface="宋体" panose="02010600030101010101" pitchFamily="2" charset="-122"/>
              </a:rPr>
              <a:t>3</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id="{9470D36D-A422-4BA9-6422-BF1CFA889B94}"/>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系统实现</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16" name="图片 15" descr="6a92a59f854c26a0994ccbb4ba106be">
            <a:extLst>
              <a:ext uri="{FF2B5EF4-FFF2-40B4-BE49-F238E27FC236}">
                <a16:creationId xmlns:a16="http://schemas.microsoft.com/office/drawing/2014/main" id="{CAD6750A-B70B-71F6-4C67-DEDBBFCFA5FF}"/>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818209" y="684000"/>
            <a:ext cx="4824536" cy="2894848"/>
          </a:xfrm>
          <a:prstGeom prst="rect">
            <a:avLst/>
          </a:prstGeom>
        </p:spPr>
      </p:pic>
      <p:pic>
        <p:nvPicPr>
          <p:cNvPr id="18" name="图形 904">
            <a:extLst>
              <a:ext uri="{FF2B5EF4-FFF2-40B4-BE49-F238E27FC236}">
                <a16:creationId xmlns:a16="http://schemas.microsoft.com/office/drawing/2014/main" id="{0F635F35-61A6-933D-CBC5-31B559EB21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20627" y="3752304"/>
            <a:ext cx="5219700" cy="1292225"/>
          </a:xfrm>
          <a:prstGeom prst="rect">
            <a:avLst/>
          </a:prstGeom>
        </p:spPr>
      </p:pic>
      <p:sp>
        <p:nvSpPr>
          <p:cNvPr id="19" name="矩形 18">
            <a:extLst>
              <a:ext uri="{FF2B5EF4-FFF2-40B4-BE49-F238E27FC236}">
                <a16:creationId xmlns:a16="http://schemas.microsoft.com/office/drawing/2014/main" id="{E1365138-ECB7-1486-A6FA-4AA98C1B2B16}"/>
              </a:ext>
            </a:extLst>
          </p:cNvPr>
          <p:cNvSpPr/>
          <p:nvPr/>
        </p:nvSpPr>
        <p:spPr bwMode="auto">
          <a:xfrm>
            <a:off x="6509374" y="192642"/>
            <a:ext cx="2050257" cy="430484"/>
          </a:xfrm>
          <a:prstGeom prst="rect">
            <a:avLst/>
          </a:prstGeom>
          <a:no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rPr>
              <a:t>数据预处理与分割</a:t>
            </a:r>
            <a:endParaRPr lang="en-US" altLang="zh-CN" sz="1400" dirty="0">
              <a:solidFill>
                <a:schemeClr val="tx2"/>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BEDC0D80-1833-099B-1601-7F53F2DD0640}"/>
              </a:ext>
            </a:extLst>
          </p:cNvPr>
          <p:cNvPicPr>
            <a:picLocks noChangeAspect="1"/>
          </p:cNvPicPr>
          <p:nvPr/>
        </p:nvPicPr>
        <p:blipFill>
          <a:blip r:embed="rId12" cstate="print">
            <a:extLst>
              <a:ext uri="{BEBA8EAE-BF5A-486C-A8C5-ECC9F3942E4B}">
                <a14:imgProps xmlns:a14="http://schemas.microsoft.com/office/drawing/2010/main">
                  <a14:imgLayer r:embed="rId1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spTree>
    <p:custDataLst>
      <p:tags r:id="rId1"/>
    </p:custDataLst>
    <p:extLst>
      <p:ext uri="{BB962C8B-B14F-4D97-AF65-F5344CB8AC3E}">
        <p14:creationId xmlns:p14="http://schemas.microsoft.com/office/powerpoint/2010/main" val="65396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72B5323E-C947-F6D1-FDD7-3E81F919A686}"/>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36CD2192-4E7C-3747-7758-6A2C9709C441}"/>
              </a:ext>
            </a:extLst>
          </p:cNvPr>
          <p:cNvSpPr>
            <a:spLocks noChangeArrowheads="1"/>
          </p:cNvSpPr>
          <p:nvPr>
            <p:custDataLst>
              <p:tags r:id="rId3"/>
            </p:custDataLst>
          </p:nvPr>
        </p:nvSpPr>
        <p:spPr bwMode="auto">
          <a:xfrm>
            <a:off x="-32157" y="1856997"/>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2D</a:t>
            </a:r>
            <a:r>
              <a:rPr lang="zh-CN" altLang="en-US"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肝脏肿瘤分割</a:t>
            </a:r>
          </a:p>
        </p:txBody>
      </p:sp>
      <p:sp>
        <p:nvSpPr>
          <p:cNvPr id="10" name="MH_SubTitle_1">
            <a:extLst>
              <a:ext uri="{FF2B5EF4-FFF2-40B4-BE49-F238E27FC236}">
                <a16:creationId xmlns:a16="http://schemas.microsoft.com/office/drawing/2014/main" id="{35C4B544-6277-77BC-B566-5105E35AC4F4}"/>
              </a:ext>
            </a:extLst>
          </p:cNvPr>
          <p:cNvSpPr>
            <a:spLocks noChangeArrowheads="1"/>
          </p:cNvSpPr>
          <p:nvPr>
            <p:custDataLst>
              <p:tags r:id="rId4"/>
            </p:custDataLst>
          </p:nvPr>
        </p:nvSpPr>
        <p:spPr bwMode="auto">
          <a:xfrm>
            <a:off x="-32157" y="2529433"/>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en-US" altLang="zh-CN"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3D</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88293982-39ED-A57D-7B98-364BA8DDB6B1}"/>
              </a:ext>
            </a:extLst>
          </p:cNvPr>
          <p:cNvSpPr>
            <a:spLocks noChangeArrowheads="1"/>
          </p:cNvSpPr>
          <p:nvPr>
            <p:custDataLst>
              <p:tags r:id="rId5"/>
            </p:custDataLst>
          </p:nvPr>
        </p:nvSpPr>
        <p:spPr bwMode="auto">
          <a:xfrm>
            <a:off x="-32157" y="3201869"/>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1400" b="1" dirty="0">
                <a:solidFill>
                  <a:schemeClr val="bg1"/>
                </a:solidFill>
                <a:ea typeface="微软雅黑" panose="020B0503020204020204" pitchFamily="34" charset="-122"/>
              </a:rPr>
              <a:t>肝脏肿瘤</a:t>
            </a:r>
            <a:r>
              <a:rPr lang="zh-CN" altLang="zh-CN" sz="1400" b="1">
                <a:solidFill>
                  <a:schemeClr val="bg1"/>
                </a:solidFill>
                <a:ea typeface="微软雅黑" panose="020B0503020204020204" pitchFamily="34" charset="-122"/>
              </a:rPr>
              <a:t>辅助诊断</a:t>
            </a:r>
            <a:endParaRPr lang="en-US" altLang="zh-CN" sz="1400" b="1" dirty="0">
              <a:solidFill>
                <a:schemeClr val="bg1"/>
              </a:solidFill>
              <a:ea typeface="微软雅黑" panose="020B0503020204020204" pitchFamily="34" charset="-122"/>
            </a:endParaRPr>
          </a:p>
          <a:p>
            <a:pPr algn="ctr"/>
            <a:r>
              <a:rPr lang="zh-CN" altLang="zh-CN" sz="1400" b="1">
                <a:solidFill>
                  <a:schemeClr val="bg1"/>
                </a:solidFill>
                <a:ea typeface="微软雅黑" panose="020B0503020204020204" pitchFamily="34" charset="-122"/>
              </a:rPr>
              <a:t>系统</a:t>
            </a:r>
            <a:r>
              <a:rPr lang="zh-CN" altLang="en-US" sz="1400" b="1" noProof="1">
                <a:solidFill>
                  <a:schemeClr val="bg1"/>
                </a:solidFill>
                <a:ea typeface="微软雅黑" panose="020B0503020204020204" pitchFamily="34" charset="-122"/>
                <a:sym typeface="Arial" panose="020B0604020202020204" pitchFamily="34" charset="0"/>
              </a:rPr>
              <a:t>设计</a:t>
            </a:r>
          </a:p>
        </p:txBody>
      </p:sp>
      <p:sp>
        <p:nvSpPr>
          <p:cNvPr id="12" name="MH_SubTitle_1">
            <a:extLst>
              <a:ext uri="{FF2B5EF4-FFF2-40B4-BE49-F238E27FC236}">
                <a16:creationId xmlns:a16="http://schemas.microsoft.com/office/drawing/2014/main" id="{EE9C30AE-F16C-F044-43E0-A98FD3A606A5}"/>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灯片编号占位符 1">
            <a:extLst>
              <a:ext uri="{FF2B5EF4-FFF2-40B4-BE49-F238E27FC236}">
                <a16:creationId xmlns:a16="http://schemas.microsoft.com/office/drawing/2014/main" id="{A382C536-3B5F-DFC6-3C41-CA7312B4866C}"/>
              </a:ext>
            </a:extLst>
          </p:cNvPr>
          <p:cNvSpPr>
            <a:spLocks noGrp="1"/>
          </p:cNvSpPr>
          <p:nvPr>
            <p:ph type="sldNum" sz="quarter" idx="12"/>
          </p:nvPr>
        </p:nvSpPr>
        <p:spPr/>
        <p:txBody>
          <a:bodyPr/>
          <a:lstStyle/>
          <a:p>
            <a:fld id="{D2EFEC80-C177-4EEF-9320-A00DE3C9E654}" type="slidenum">
              <a:rPr lang="en-US" altLang="zh-CN" smtClean="0"/>
              <a:t>26</a:t>
            </a:fld>
            <a:endParaRPr lang="zh-CN" altLang="en-US"/>
          </a:p>
        </p:txBody>
      </p:sp>
      <p:sp>
        <p:nvSpPr>
          <p:cNvPr id="14" name="矩形 13">
            <a:extLst>
              <a:ext uri="{FF2B5EF4-FFF2-40B4-BE49-F238E27FC236}">
                <a16:creationId xmlns:a16="http://schemas.microsoft.com/office/drawing/2014/main" id="{F2769C01-5A16-4157-61AC-DC7BC4B8AB3F}"/>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Calibri" panose="020F0502020204030204"/>
                <a:ea typeface="宋体" panose="02010600030101010101" pitchFamily="2" charset="-122"/>
              </a:rPr>
              <a:t>3</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id="{9470D36D-A422-4BA9-6422-BF1CFA889B94}"/>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系统实现</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9" name="矩形 18">
            <a:extLst>
              <a:ext uri="{FF2B5EF4-FFF2-40B4-BE49-F238E27FC236}">
                <a16:creationId xmlns:a16="http://schemas.microsoft.com/office/drawing/2014/main" id="{E1365138-ECB7-1486-A6FA-4AA98C1B2B16}"/>
              </a:ext>
            </a:extLst>
          </p:cNvPr>
          <p:cNvSpPr/>
          <p:nvPr/>
        </p:nvSpPr>
        <p:spPr bwMode="auto">
          <a:xfrm>
            <a:off x="6509374" y="192642"/>
            <a:ext cx="2050257" cy="430484"/>
          </a:xfrm>
          <a:prstGeom prst="rect">
            <a:avLst/>
          </a:prstGeom>
          <a:no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rPr>
              <a:t>三维可视化与交互</a:t>
            </a:r>
            <a:endParaRPr lang="en-US" altLang="zh-CN" sz="1400" dirty="0">
              <a:solidFill>
                <a:schemeClr val="tx2"/>
              </a:solidFill>
              <a:latin typeface="微软雅黑" panose="020B0503020204020204" pitchFamily="34" charset="-122"/>
              <a:ea typeface="微软雅黑" panose="020B0503020204020204" pitchFamily="34" charset="-122"/>
            </a:endParaRPr>
          </a:p>
        </p:txBody>
      </p:sp>
      <p:pic>
        <p:nvPicPr>
          <p:cNvPr id="17" name="图片 16" descr="69bf9e52ead4af354c2d53856b4ece3">
            <a:extLst>
              <a:ext uri="{FF2B5EF4-FFF2-40B4-BE49-F238E27FC236}">
                <a16:creationId xmlns:a16="http://schemas.microsoft.com/office/drawing/2014/main" id="{765EFF2D-0AFA-C7AC-B324-F55CB5B0B715}"/>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977564" y="687671"/>
            <a:ext cx="4824000" cy="3108840"/>
          </a:xfrm>
          <a:prstGeom prst="rect">
            <a:avLst/>
          </a:prstGeom>
        </p:spPr>
      </p:pic>
      <p:pic>
        <p:nvPicPr>
          <p:cNvPr id="20" name="图形 905">
            <a:extLst>
              <a:ext uri="{FF2B5EF4-FFF2-40B4-BE49-F238E27FC236}">
                <a16:creationId xmlns:a16="http://schemas.microsoft.com/office/drawing/2014/main" id="{9565C1E5-155A-6354-FDA1-A5502E5F58E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3377" y="3888000"/>
            <a:ext cx="5220000" cy="1144361"/>
          </a:xfrm>
          <a:prstGeom prst="rect">
            <a:avLst/>
          </a:prstGeom>
        </p:spPr>
      </p:pic>
      <p:pic>
        <p:nvPicPr>
          <p:cNvPr id="16" name="图片 15">
            <a:extLst>
              <a:ext uri="{FF2B5EF4-FFF2-40B4-BE49-F238E27FC236}">
                <a16:creationId xmlns:a16="http://schemas.microsoft.com/office/drawing/2014/main" id="{F08D8711-986A-23C9-10AF-80B89CF31C00}"/>
              </a:ext>
            </a:extLst>
          </p:cNvPr>
          <p:cNvPicPr>
            <a:picLocks noChangeAspect="1"/>
          </p:cNvPicPr>
          <p:nvPr/>
        </p:nvPicPr>
        <p:blipFill>
          <a:blip r:embed="rId12" cstate="print">
            <a:extLst>
              <a:ext uri="{BEBA8EAE-BF5A-486C-A8C5-ECC9F3942E4B}">
                <a14:imgProps xmlns:a14="http://schemas.microsoft.com/office/drawing/2010/main">
                  <a14:imgLayer r:embed="rId1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spTree>
    <p:custDataLst>
      <p:tags r:id="rId1"/>
    </p:custDataLst>
    <p:extLst>
      <p:ext uri="{BB962C8B-B14F-4D97-AF65-F5344CB8AC3E}">
        <p14:creationId xmlns:p14="http://schemas.microsoft.com/office/powerpoint/2010/main" val="297312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49C9170D-C72F-F610-F3DB-0349ADF9DD5A}"/>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06E64785-ADEC-F970-E13A-05CDA07C175E}"/>
              </a:ext>
            </a:extLst>
          </p:cNvPr>
          <p:cNvSpPr>
            <a:spLocks noChangeArrowheads="1"/>
          </p:cNvSpPr>
          <p:nvPr>
            <p:custDataLst>
              <p:tags r:id="rId3"/>
            </p:custDataLst>
          </p:nvPr>
        </p:nvSpPr>
        <p:spPr bwMode="auto">
          <a:xfrm>
            <a:off x="-32157" y="1856997"/>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2D</a:t>
            </a:r>
            <a:r>
              <a:rPr lang="zh-CN" altLang="en-US"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肝脏肿瘤分割</a:t>
            </a:r>
          </a:p>
        </p:txBody>
      </p:sp>
      <p:sp>
        <p:nvSpPr>
          <p:cNvPr id="10" name="MH_SubTitle_1">
            <a:extLst>
              <a:ext uri="{FF2B5EF4-FFF2-40B4-BE49-F238E27FC236}">
                <a16:creationId xmlns:a16="http://schemas.microsoft.com/office/drawing/2014/main" id="{7C04C23F-2219-789D-9143-A8ED09D09778}"/>
              </a:ext>
            </a:extLst>
          </p:cNvPr>
          <p:cNvSpPr>
            <a:spLocks noChangeArrowheads="1"/>
          </p:cNvSpPr>
          <p:nvPr>
            <p:custDataLst>
              <p:tags r:id="rId4"/>
            </p:custDataLst>
          </p:nvPr>
        </p:nvSpPr>
        <p:spPr bwMode="auto">
          <a:xfrm>
            <a:off x="-32157" y="2529433"/>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en-US" altLang="zh-CN"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3D</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51C92843-F367-2DC3-AE0B-A24C5335B104}"/>
              </a:ext>
            </a:extLst>
          </p:cNvPr>
          <p:cNvSpPr>
            <a:spLocks noChangeArrowheads="1"/>
          </p:cNvSpPr>
          <p:nvPr>
            <p:custDataLst>
              <p:tags r:id="rId5"/>
            </p:custDataLst>
          </p:nvPr>
        </p:nvSpPr>
        <p:spPr bwMode="auto">
          <a:xfrm>
            <a:off x="-32157" y="3201869"/>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肝脏肿瘤辅助诊断</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endParaRPr>
          </a:p>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系统</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设计</a:t>
            </a:r>
          </a:p>
        </p:txBody>
      </p:sp>
      <p:sp>
        <p:nvSpPr>
          <p:cNvPr id="12" name="MH_SubTitle_1">
            <a:extLst>
              <a:ext uri="{FF2B5EF4-FFF2-40B4-BE49-F238E27FC236}">
                <a16:creationId xmlns:a16="http://schemas.microsoft.com/office/drawing/2014/main" id="{8D9DEA99-F92B-8709-879A-C2372691323B}"/>
              </a:ext>
            </a:extLst>
          </p:cNvPr>
          <p:cNvSpPr>
            <a:spLocks noChangeArrowheads="1"/>
          </p:cNvSpPr>
          <p:nvPr>
            <p:custDataLst>
              <p:tags r:id="rId6"/>
            </p:custDataLst>
          </p:nvPr>
        </p:nvSpPr>
        <p:spPr bwMode="auto">
          <a:xfrm>
            <a:off x="-32157" y="3874305"/>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chemeClr val="bg1"/>
                </a:solidFill>
                <a:ea typeface="微软雅黑" panose="020B0503020204020204" pitchFamily="34" charset="-122"/>
              </a:rPr>
              <a:t>总结</a:t>
            </a:r>
            <a:r>
              <a:rPr lang="zh-CN" altLang="en-US" sz="1400" b="1">
                <a:solidFill>
                  <a:schemeClr val="bg1"/>
                </a:solidFill>
                <a:ea typeface="微软雅黑" panose="020B0503020204020204" pitchFamily="34" charset="-122"/>
              </a:rPr>
              <a:t>与展望</a:t>
            </a:r>
            <a:endParaRPr lang="zh-CN" altLang="en-US" sz="1400" b="1" noProof="1">
              <a:solidFill>
                <a:schemeClr val="bg1"/>
              </a:solidFill>
              <a:ea typeface="微软雅黑" panose="020B0503020204020204" pitchFamily="34" charset="-122"/>
              <a:sym typeface="Arial" panose="020B0604020202020204" pitchFamily="34" charset="0"/>
            </a:endParaRPr>
          </a:p>
        </p:txBody>
      </p:sp>
      <p:sp>
        <p:nvSpPr>
          <p:cNvPr id="2" name="灯片编号占位符 1">
            <a:extLst>
              <a:ext uri="{FF2B5EF4-FFF2-40B4-BE49-F238E27FC236}">
                <a16:creationId xmlns:a16="http://schemas.microsoft.com/office/drawing/2014/main" id="{CCF44C88-E325-E7B4-C3D2-4A0617AED669}"/>
              </a:ext>
            </a:extLst>
          </p:cNvPr>
          <p:cNvSpPr>
            <a:spLocks noGrp="1"/>
          </p:cNvSpPr>
          <p:nvPr>
            <p:ph type="sldNum" sz="quarter" idx="12"/>
          </p:nvPr>
        </p:nvSpPr>
        <p:spPr/>
        <p:txBody>
          <a:bodyPr/>
          <a:lstStyle/>
          <a:p>
            <a:fld id="{D2EFEC80-C177-4EEF-9320-A00DE3C9E654}" type="slidenum">
              <a:rPr lang="en-US" altLang="zh-CN" smtClean="0"/>
              <a:t>27</a:t>
            </a:fld>
            <a:endParaRPr lang="zh-CN" altLang="en-US"/>
          </a:p>
        </p:txBody>
      </p:sp>
      <p:sp>
        <p:nvSpPr>
          <p:cNvPr id="14" name="矩形 13">
            <a:extLst>
              <a:ext uri="{FF2B5EF4-FFF2-40B4-BE49-F238E27FC236}">
                <a16:creationId xmlns:a16="http://schemas.microsoft.com/office/drawing/2014/main" id="{53E90026-5C17-5F58-0AF9-B651D064EC8A}"/>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schemeClr val="bg1"/>
                </a:solidFill>
                <a:effectLst/>
                <a:uLnTx/>
                <a:uFillTx/>
                <a:latin typeface="Calibri" panose="020F0502020204030204"/>
                <a:ea typeface="宋体" panose="02010600030101010101" pitchFamily="2" charset="-122"/>
                <a:cs typeface="+mn-cs"/>
              </a:rPr>
              <a:t>1</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id="{BDBF2B3C-5C0C-D773-0BBD-E2FA9C4735E0}"/>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kern="100" spc="600" dirty="0">
                <a:solidFill>
                  <a:srgbClr val="024379"/>
                </a:solidFill>
                <a:latin typeface="微软雅黑" panose="020B0503020204020204" pitchFamily="34" charset="-122"/>
                <a:ea typeface="微软雅黑" panose="020B0503020204020204" pitchFamily="34" charset="-122"/>
                <a:cs typeface="Times New Roman" panose="02020603050405020304" pitchFamily="18" charset="0"/>
                <a:sym typeface="+mn-ea"/>
              </a:rPr>
              <a:t>总结</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6" name="矩形 15">
            <a:extLst>
              <a:ext uri="{FF2B5EF4-FFF2-40B4-BE49-F238E27FC236}">
                <a16:creationId xmlns:a16="http://schemas.microsoft.com/office/drawing/2014/main" id="{B07A858B-ED6D-99CD-E91F-6BE25B758122}"/>
              </a:ext>
            </a:extLst>
          </p:cNvPr>
          <p:cNvSpPr/>
          <p:nvPr/>
        </p:nvSpPr>
        <p:spPr bwMode="auto">
          <a:xfrm>
            <a:off x="1835696" y="555526"/>
            <a:ext cx="6931286" cy="4256486"/>
          </a:xfrm>
          <a:prstGeom prst="rect">
            <a:avLst/>
          </a:prstGeom>
          <a:solidFill>
            <a:schemeClr val="accent1">
              <a:alpha val="10000"/>
            </a:schemeClr>
          </a:solidFill>
          <a:ln w="19050">
            <a:solidFill>
              <a:srgbClr val="024379"/>
            </a:solidFill>
            <a:prstDash val="dash"/>
          </a:ln>
        </p:spPr>
        <p:txBody>
          <a:bodyPr wrap="square" lIns="180000" tIns="252000" rIns="180000" bIns="252000" rtlCol="0" anchor="ctr">
            <a:spAutoFit/>
          </a:bodyPr>
          <a:lstStyle/>
          <a:p>
            <a:pPr marL="171450" indent="-171450" algn="just">
              <a:lnSpc>
                <a:spcPct val="150000"/>
              </a:lnSpc>
              <a:spcBef>
                <a:spcPts val="600"/>
              </a:spcBef>
              <a:buFont typeface="Arial" panose="020B0604020202020204" pitchFamily="34" charset="0"/>
              <a:buChar char="•"/>
            </a:pPr>
            <a:r>
              <a:rPr lang="zh-CN" altLang="zh-CN" sz="1400"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rPr>
              <a:t>提出了一个</a:t>
            </a:r>
            <a:r>
              <a:rPr lang="zh-CN" altLang="zh-CN" sz="1400" b="1"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rPr>
              <a:t>新型</a:t>
            </a:r>
            <a:r>
              <a:rPr lang="en-US" altLang="zh-CN" sz="1400" b="1"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rPr>
              <a:t>2D</a:t>
            </a:r>
            <a:r>
              <a:rPr lang="zh-CN" altLang="zh-CN" sz="1400" b="1"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rPr>
              <a:t>肝脏肿瘤分割方法</a:t>
            </a:r>
            <a:r>
              <a:rPr lang="zh-CN" altLang="en-US" sz="1400"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rPr>
              <a:t>，</a:t>
            </a:r>
            <a:r>
              <a:rPr lang="zh-CN" altLang="zh-CN" sz="1400"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rPr>
              <a:t>同时关注肿瘤图像语义信息和边缘信息。</a:t>
            </a:r>
            <a:r>
              <a:rPr lang="zh-CN" altLang="en-US" sz="1400"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rPr>
              <a:t>解决了</a:t>
            </a:r>
            <a:r>
              <a:rPr lang="zh-CN" altLang="zh-CN" sz="1400"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rPr>
              <a:t>肝脏肿瘤边缘模糊问题</a:t>
            </a:r>
            <a:r>
              <a:rPr lang="zh-CN" altLang="en-US" sz="1400"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rPr>
              <a:t>和</a:t>
            </a:r>
            <a:r>
              <a:rPr lang="zh-CN" altLang="zh-CN" sz="1400"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rPr>
              <a:t>个体之间差异大的问题，实现了肝脏肿瘤的精细化分割。</a:t>
            </a:r>
            <a:endParaRPr lang="en-US" altLang="zh-CN" sz="1400"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endParaRPr>
          </a:p>
          <a:p>
            <a:pPr marL="171450" indent="-171450" algn="just">
              <a:lnSpc>
                <a:spcPct val="150000"/>
              </a:lnSpc>
              <a:spcBef>
                <a:spcPts val="600"/>
              </a:spcBef>
              <a:buFont typeface="Arial" panose="020B0604020202020204" pitchFamily="34" charset="0"/>
              <a:buChar char="•"/>
            </a:pPr>
            <a:r>
              <a:rPr lang="zh-CN" altLang="zh-CN" sz="1400"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rPr>
              <a:t>提出了一个</a:t>
            </a:r>
            <a:r>
              <a:rPr lang="zh-CN" altLang="zh-CN" sz="1400" b="1"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rPr>
              <a:t>新型三维分割网络</a:t>
            </a:r>
            <a:r>
              <a:rPr lang="en-US" altLang="zh-CN" sz="1400"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rPr>
              <a:t>S-PPM V-Net</a:t>
            </a:r>
            <a:r>
              <a:rPr lang="zh-CN" altLang="zh-CN" sz="1400" dirty="0">
                <a:solidFill>
                  <a:srgbClr val="024379"/>
                </a:solidFill>
                <a:effectLst/>
                <a:latin typeface="微软雅黑" panose="020B0503020204020204" pitchFamily="34" charset="-122"/>
                <a:ea typeface="微软雅黑" panose="020B0503020204020204" pitchFamily="34" charset="-122"/>
                <a:cs typeface="宋体" panose="02010600030101010101" pitchFamily="2" charset="-122"/>
              </a:rPr>
              <a:t>。空间形状感知模块和改进的空间金字塔池化模块，准确有效地捕捉目标区域之间的空间形状特征，能够有效分割出目标区域。</a:t>
            </a:r>
            <a:endParaRPr lang="en-US" altLang="zh-CN" sz="1400" dirty="0">
              <a:solidFill>
                <a:srgbClr val="024379"/>
              </a:solidFill>
              <a:latin typeface="微软雅黑" panose="020B0503020204020204" pitchFamily="34" charset="-122"/>
              <a:ea typeface="微软雅黑" panose="020B0503020204020204" pitchFamily="34" charset="-122"/>
              <a:cs typeface="宋体" panose="02010600030101010101" pitchFamily="2" charset="-122"/>
            </a:endParaRPr>
          </a:p>
          <a:p>
            <a:pPr marL="171450" indent="-171450" algn="just">
              <a:lnSpc>
                <a:spcPct val="150000"/>
              </a:lnSpc>
              <a:spcBef>
                <a:spcPts val="600"/>
              </a:spcBef>
              <a:buFont typeface="Arial" panose="020B0604020202020204" pitchFamily="34" charset="0"/>
              <a:buChar char="•"/>
            </a:pPr>
            <a:r>
              <a:rPr lang="zh-CN" altLang="zh-CN" sz="1400" dirty="0">
                <a:solidFill>
                  <a:srgbClr val="024379"/>
                </a:solidFill>
                <a:latin typeface="微软雅黑" panose="020B0503020204020204" pitchFamily="34" charset="-122"/>
                <a:ea typeface="微软雅黑" panose="020B0503020204020204" pitchFamily="34" charset="-122"/>
              </a:rPr>
              <a:t>提出了一个</a:t>
            </a:r>
            <a:r>
              <a:rPr lang="zh-CN" altLang="zh-CN" sz="1400" b="1" dirty="0">
                <a:solidFill>
                  <a:srgbClr val="024379"/>
                </a:solidFill>
                <a:latin typeface="微软雅黑" panose="020B0503020204020204" pitchFamily="34" charset="-122"/>
                <a:ea typeface="微软雅黑" panose="020B0503020204020204" pitchFamily="34" charset="-122"/>
              </a:rPr>
              <a:t>由粗到细的分割框架</a:t>
            </a:r>
            <a:r>
              <a:rPr lang="zh-CN" altLang="zh-CN" sz="1400" dirty="0">
                <a:solidFill>
                  <a:srgbClr val="024379"/>
                </a:solidFill>
                <a:latin typeface="微软雅黑" panose="020B0503020204020204" pitchFamily="34" charset="-122"/>
                <a:ea typeface="微软雅黑" panose="020B0503020204020204" pitchFamily="34" charset="-122"/>
              </a:rPr>
              <a:t>，屏蔽无关脏器的干扰</a:t>
            </a:r>
            <a:r>
              <a:rPr lang="zh-CN" altLang="en-US" sz="1400" dirty="0">
                <a:solidFill>
                  <a:srgbClr val="024379"/>
                </a:solidFill>
                <a:latin typeface="微软雅黑" panose="020B0503020204020204" pitchFamily="34" charset="-122"/>
                <a:ea typeface="微软雅黑" panose="020B0503020204020204" pitchFamily="34" charset="-122"/>
              </a:rPr>
              <a:t>，提高肿瘤分割精确度，</a:t>
            </a:r>
            <a:r>
              <a:rPr lang="zh-CN" altLang="zh-CN" sz="1400" dirty="0">
                <a:solidFill>
                  <a:srgbClr val="024379"/>
                </a:solidFill>
                <a:latin typeface="微软雅黑" panose="020B0503020204020204" pitchFamily="34" charset="-122"/>
                <a:ea typeface="微软雅黑" panose="020B0503020204020204" pitchFamily="34" charset="-122"/>
              </a:rPr>
              <a:t>有效解决带标签医学图像获取难度大的问题。</a:t>
            </a:r>
            <a:endParaRPr lang="en-US" altLang="zh-CN" sz="1400" dirty="0">
              <a:solidFill>
                <a:srgbClr val="024379"/>
              </a:solidFill>
              <a:latin typeface="微软雅黑" panose="020B0503020204020204" pitchFamily="34" charset="-122"/>
              <a:ea typeface="微软雅黑" panose="020B0503020204020204" pitchFamily="34" charset="-122"/>
            </a:endParaRPr>
          </a:p>
          <a:p>
            <a:pPr marL="171450" indent="-171450" algn="just">
              <a:lnSpc>
                <a:spcPct val="150000"/>
              </a:lnSpc>
              <a:spcBef>
                <a:spcPts val="600"/>
              </a:spcBef>
              <a:buFont typeface="Arial" panose="020B0604020202020204" pitchFamily="34" charset="0"/>
              <a:buChar char="•"/>
            </a:pPr>
            <a:r>
              <a:rPr lang="zh-CN" altLang="zh-CN" sz="1400" dirty="0">
                <a:solidFill>
                  <a:srgbClr val="024379"/>
                </a:solidFill>
                <a:latin typeface="微软雅黑" panose="020B0503020204020204" pitchFamily="34" charset="-122"/>
                <a:ea typeface="微软雅黑" panose="020B0503020204020204" pitchFamily="34" charset="-122"/>
              </a:rPr>
              <a:t>基于</a:t>
            </a:r>
            <a:r>
              <a:rPr lang="en-US" altLang="zh-CN" sz="1400" dirty="0">
                <a:solidFill>
                  <a:srgbClr val="024379"/>
                </a:solidFill>
                <a:latin typeface="微软雅黑" panose="020B0503020204020204" pitchFamily="34" charset="-122"/>
                <a:ea typeface="微软雅黑" panose="020B0503020204020204" pitchFamily="34" charset="-122"/>
              </a:rPr>
              <a:t>ITK</a:t>
            </a:r>
            <a:r>
              <a:rPr lang="zh-CN" altLang="zh-CN" sz="1400" dirty="0">
                <a:solidFill>
                  <a:srgbClr val="024379"/>
                </a:solidFill>
                <a:latin typeface="微软雅黑" panose="020B0503020204020204" pitchFamily="34" charset="-122"/>
                <a:ea typeface="微软雅黑" panose="020B0503020204020204" pitchFamily="34" charset="-122"/>
              </a:rPr>
              <a:t>和</a:t>
            </a:r>
            <a:r>
              <a:rPr lang="en-US" altLang="zh-CN" sz="1400" dirty="0">
                <a:solidFill>
                  <a:srgbClr val="024379"/>
                </a:solidFill>
                <a:latin typeface="微软雅黑" panose="020B0503020204020204" pitchFamily="34" charset="-122"/>
                <a:ea typeface="微软雅黑" panose="020B0503020204020204" pitchFamily="34" charset="-122"/>
              </a:rPr>
              <a:t>VTK</a:t>
            </a:r>
            <a:r>
              <a:rPr lang="zh-CN" altLang="zh-CN" sz="1400" dirty="0">
                <a:solidFill>
                  <a:srgbClr val="024379"/>
                </a:solidFill>
                <a:latin typeface="微软雅黑" panose="020B0503020204020204" pitchFamily="34" charset="-122"/>
                <a:ea typeface="微软雅黑" panose="020B0503020204020204" pitchFamily="34" charset="-122"/>
              </a:rPr>
              <a:t>可视化工具设计并实现了一款</a:t>
            </a:r>
            <a:r>
              <a:rPr lang="zh-CN" altLang="zh-CN" sz="1400" b="1" dirty="0">
                <a:solidFill>
                  <a:srgbClr val="024379"/>
                </a:solidFill>
                <a:latin typeface="微软雅黑" panose="020B0503020204020204" pitchFamily="34" charset="-122"/>
                <a:ea typeface="微软雅黑" panose="020B0503020204020204" pitchFamily="34" charset="-122"/>
              </a:rPr>
              <a:t>可视化分割系统</a:t>
            </a:r>
            <a:r>
              <a:rPr lang="zh-CN" altLang="zh-CN" sz="1400" dirty="0">
                <a:solidFill>
                  <a:srgbClr val="024379"/>
                </a:solidFill>
                <a:latin typeface="微软雅黑" panose="020B0503020204020204" pitchFamily="34" charset="-122"/>
                <a:ea typeface="微软雅黑" panose="020B0503020204020204" pitchFamily="34" charset="-122"/>
              </a:rPr>
              <a:t>用于辅助医疗诊断，包含患者信息管理、数据预处理、图像分割、三维可视化、交互和诊断管理六大功能模块。</a:t>
            </a:r>
            <a:endParaRPr lang="en-US" altLang="zh-CN" sz="1400" dirty="0">
              <a:solidFill>
                <a:srgbClr val="024379"/>
              </a:solidFill>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C8E2F8B7-F3BF-746C-A6A9-C7815903515A}"/>
              </a:ext>
            </a:extLst>
          </p:cNvPr>
          <p:cNvPicPr>
            <a:picLocks noChangeAspect="1"/>
          </p:cNvPicPr>
          <p:nvPr/>
        </p:nvPicPr>
        <p:blipFill>
          <a:blip r:embed="rId9" cstate="print">
            <a:extLst>
              <a:ext uri="{BEBA8EAE-BF5A-486C-A8C5-ECC9F3942E4B}">
                <a14:imgProps xmlns:a14="http://schemas.microsoft.com/office/drawing/2010/main">
                  <a14:imgLayer r:embed="rId10">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spTree>
    <p:custDataLst>
      <p:tags r:id="rId1"/>
    </p:custDataLst>
    <p:extLst>
      <p:ext uri="{BB962C8B-B14F-4D97-AF65-F5344CB8AC3E}">
        <p14:creationId xmlns:p14="http://schemas.microsoft.com/office/powerpoint/2010/main" val="1529741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49C9170D-C72F-F610-F3DB-0349ADF9DD5A}"/>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06E64785-ADEC-F970-E13A-05CDA07C175E}"/>
              </a:ext>
            </a:extLst>
          </p:cNvPr>
          <p:cNvSpPr>
            <a:spLocks noChangeArrowheads="1"/>
          </p:cNvSpPr>
          <p:nvPr>
            <p:custDataLst>
              <p:tags r:id="rId3"/>
            </p:custDataLst>
          </p:nvPr>
        </p:nvSpPr>
        <p:spPr bwMode="auto">
          <a:xfrm>
            <a:off x="-32157" y="1856997"/>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2D</a:t>
            </a:r>
            <a:r>
              <a:rPr lang="zh-CN" altLang="en-US" sz="1200" noProof="1">
                <a:solidFill>
                  <a:schemeClr val="tx1">
                    <a:lumMod val="50000"/>
                    <a:lumOff val="50000"/>
                  </a:schemeClr>
                </a:solidFill>
                <a:ea typeface="微软雅黑" panose="020B0503020204020204" pitchFamily="34" charset="-122"/>
                <a:cs typeface="Times New Roman" panose="02020603050405020304" pitchFamily="18" charset="0"/>
                <a:sym typeface="Arial" panose="020B0604020202020204" pitchFamily="34" charset="0"/>
              </a:rPr>
              <a:t>肝脏肿瘤分割</a:t>
            </a:r>
          </a:p>
        </p:txBody>
      </p:sp>
      <p:sp>
        <p:nvSpPr>
          <p:cNvPr id="10" name="MH_SubTitle_1">
            <a:extLst>
              <a:ext uri="{FF2B5EF4-FFF2-40B4-BE49-F238E27FC236}">
                <a16:creationId xmlns:a16="http://schemas.microsoft.com/office/drawing/2014/main" id="{7C04C23F-2219-789D-9143-A8ED09D09778}"/>
              </a:ext>
            </a:extLst>
          </p:cNvPr>
          <p:cNvSpPr>
            <a:spLocks noChangeArrowheads="1"/>
          </p:cNvSpPr>
          <p:nvPr>
            <p:custDataLst>
              <p:tags r:id="rId4"/>
            </p:custDataLst>
          </p:nvPr>
        </p:nvSpPr>
        <p:spPr bwMode="auto">
          <a:xfrm>
            <a:off x="-32157" y="2529433"/>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en-US" altLang="zh-CN"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3D</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51C92843-F367-2DC3-AE0B-A24C5335B104}"/>
              </a:ext>
            </a:extLst>
          </p:cNvPr>
          <p:cNvSpPr>
            <a:spLocks noChangeArrowheads="1"/>
          </p:cNvSpPr>
          <p:nvPr>
            <p:custDataLst>
              <p:tags r:id="rId5"/>
            </p:custDataLst>
          </p:nvPr>
        </p:nvSpPr>
        <p:spPr bwMode="auto">
          <a:xfrm>
            <a:off x="-32157" y="3201869"/>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肝脏肿瘤辅助诊断</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endParaRPr>
          </a:p>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系统</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设计</a:t>
            </a:r>
          </a:p>
        </p:txBody>
      </p:sp>
      <p:sp>
        <p:nvSpPr>
          <p:cNvPr id="12" name="MH_SubTitle_1">
            <a:extLst>
              <a:ext uri="{FF2B5EF4-FFF2-40B4-BE49-F238E27FC236}">
                <a16:creationId xmlns:a16="http://schemas.microsoft.com/office/drawing/2014/main" id="{8D9DEA99-F92B-8709-879A-C2372691323B}"/>
              </a:ext>
            </a:extLst>
          </p:cNvPr>
          <p:cNvSpPr>
            <a:spLocks noChangeArrowheads="1"/>
          </p:cNvSpPr>
          <p:nvPr>
            <p:custDataLst>
              <p:tags r:id="rId6"/>
            </p:custDataLst>
          </p:nvPr>
        </p:nvSpPr>
        <p:spPr bwMode="auto">
          <a:xfrm>
            <a:off x="-32157" y="3874305"/>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chemeClr val="bg1"/>
                </a:solidFill>
                <a:ea typeface="微软雅黑" panose="020B0503020204020204" pitchFamily="34" charset="-122"/>
              </a:rPr>
              <a:t>总结</a:t>
            </a:r>
            <a:r>
              <a:rPr lang="zh-CN" altLang="en-US" sz="1400" b="1">
                <a:solidFill>
                  <a:schemeClr val="bg1"/>
                </a:solidFill>
                <a:ea typeface="微软雅黑" panose="020B0503020204020204" pitchFamily="34" charset="-122"/>
              </a:rPr>
              <a:t>与展望</a:t>
            </a:r>
            <a:endParaRPr lang="zh-CN" altLang="en-US" sz="1400" b="1" noProof="1">
              <a:solidFill>
                <a:schemeClr val="bg1"/>
              </a:solidFill>
              <a:ea typeface="微软雅黑" panose="020B0503020204020204" pitchFamily="34" charset="-122"/>
              <a:sym typeface="Arial" panose="020B0604020202020204" pitchFamily="34" charset="0"/>
            </a:endParaRPr>
          </a:p>
        </p:txBody>
      </p:sp>
      <p:sp>
        <p:nvSpPr>
          <p:cNvPr id="2" name="灯片编号占位符 1">
            <a:extLst>
              <a:ext uri="{FF2B5EF4-FFF2-40B4-BE49-F238E27FC236}">
                <a16:creationId xmlns:a16="http://schemas.microsoft.com/office/drawing/2014/main" id="{CCF44C88-E325-E7B4-C3D2-4A0617AED669}"/>
              </a:ext>
            </a:extLst>
          </p:cNvPr>
          <p:cNvSpPr>
            <a:spLocks noGrp="1"/>
          </p:cNvSpPr>
          <p:nvPr>
            <p:ph type="sldNum" sz="quarter" idx="12"/>
          </p:nvPr>
        </p:nvSpPr>
        <p:spPr/>
        <p:txBody>
          <a:bodyPr/>
          <a:lstStyle/>
          <a:p>
            <a:fld id="{D2EFEC80-C177-4EEF-9320-A00DE3C9E654}" type="slidenum">
              <a:rPr lang="en-US" altLang="zh-CN" smtClean="0"/>
              <a:t>28</a:t>
            </a:fld>
            <a:endParaRPr lang="zh-CN" altLang="en-US"/>
          </a:p>
        </p:txBody>
      </p:sp>
      <p:sp>
        <p:nvSpPr>
          <p:cNvPr id="14" name="矩形 13">
            <a:extLst>
              <a:ext uri="{FF2B5EF4-FFF2-40B4-BE49-F238E27FC236}">
                <a16:creationId xmlns:a16="http://schemas.microsoft.com/office/drawing/2014/main" id="{53E90026-5C17-5F58-0AF9-B651D064EC8A}"/>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Calibri" panose="020F0502020204030204"/>
                <a:ea typeface="宋体" panose="02010600030101010101" pitchFamily="2" charset="-122"/>
              </a:rPr>
              <a:t>2</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id="{BDBF2B3C-5C0C-D773-0BBD-E2FA9C4735E0}"/>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kern="100" spc="600" dirty="0">
                <a:solidFill>
                  <a:srgbClr val="024379"/>
                </a:solidFill>
                <a:latin typeface="微软雅黑" panose="020B0503020204020204" pitchFamily="34" charset="-122"/>
                <a:ea typeface="微软雅黑" panose="020B0503020204020204" pitchFamily="34" charset="-122"/>
                <a:cs typeface="Times New Roman" panose="02020603050405020304" pitchFamily="18" charset="0"/>
                <a:sym typeface="+mn-ea"/>
              </a:rPr>
              <a:t>展望</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3" name="矩形 12">
            <a:extLst>
              <a:ext uri="{FF2B5EF4-FFF2-40B4-BE49-F238E27FC236}">
                <a16:creationId xmlns:a16="http://schemas.microsoft.com/office/drawing/2014/main" id="{E70E5CDA-5771-4DD8-1A6C-8AADBA88E10C}"/>
              </a:ext>
            </a:extLst>
          </p:cNvPr>
          <p:cNvSpPr/>
          <p:nvPr/>
        </p:nvSpPr>
        <p:spPr bwMode="auto">
          <a:xfrm>
            <a:off x="1835696" y="1201856"/>
            <a:ext cx="6931286" cy="2963825"/>
          </a:xfrm>
          <a:prstGeom prst="rect">
            <a:avLst/>
          </a:prstGeom>
          <a:solidFill>
            <a:schemeClr val="accent1">
              <a:alpha val="10000"/>
            </a:schemeClr>
          </a:solidFill>
          <a:ln w="19050">
            <a:solidFill>
              <a:srgbClr val="024379"/>
            </a:solidFill>
            <a:prstDash val="dash"/>
          </a:ln>
        </p:spPr>
        <p:txBody>
          <a:bodyPr wrap="square" lIns="180000" tIns="252000" rIns="180000" bIns="252000" rtlCol="0" anchor="ctr">
            <a:spAutoFit/>
          </a:bodyPr>
          <a:lstStyle/>
          <a:p>
            <a:pPr marL="171450" indent="-171450" algn="just">
              <a:lnSpc>
                <a:spcPct val="150000"/>
              </a:lnSpc>
              <a:spcBef>
                <a:spcPts val="600"/>
              </a:spcBef>
              <a:buFont typeface="Arial" panose="020B0604020202020204" pitchFamily="34" charset="0"/>
              <a:buChar char="•"/>
            </a:pPr>
            <a:r>
              <a:rPr lang="zh-CN" altLang="zh-CN" sz="1400" dirty="0">
                <a:solidFill>
                  <a:srgbClr val="024379"/>
                </a:solidFill>
                <a:latin typeface="微软雅黑" panose="020B0503020204020204" pitchFamily="34" charset="-122"/>
                <a:ea typeface="微软雅黑" panose="020B0503020204020204" pitchFamily="34" charset="-122"/>
              </a:rPr>
              <a:t>仅使用了</a:t>
            </a:r>
            <a:r>
              <a:rPr lang="zh-CN" altLang="zh-CN" sz="1400" b="1" dirty="0">
                <a:solidFill>
                  <a:srgbClr val="024379"/>
                </a:solidFill>
                <a:latin typeface="微软雅黑" panose="020B0503020204020204" pitchFamily="34" charset="-122"/>
                <a:ea typeface="微软雅黑" panose="020B0503020204020204" pitchFamily="34" charset="-122"/>
              </a:rPr>
              <a:t>单模态、单期、单阶段的图像</a:t>
            </a:r>
            <a:r>
              <a:rPr lang="zh-CN" altLang="zh-CN" sz="1400" dirty="0">
                <a:solidFill>
                  <a:srgbClr val="024379"/>
                </a:solidFill>
                <a:latin typeface="微软雅黑" panose="020B0503020204020204" pitchFamily="34" charset="-122"/>
                <a:ea typeface="微软雅黑" panose="020B0503020204020204" pitchFamily="34" charset="-122"/>
              </a:rPr>
              <a:t>对肝脏肿瘤自动分割算法进行了研究</a:t>
            </a:r>
            <a:endParaRPr lang="en-US" altLang="zh-CN" sz="1400" dirty="0">
              <a:solidFill>
                <a:srgbClr val="024379"/>
              </a:solidFill>
              <a:latin typeface="微软雅黑" panose="020B0503020204020204" pitchFamily="34" charset="-122"/>
              <a:ea typeface="微软雅黑" panose="020B0503020204020204" pitchFamily="34" charset="-122"/>
            </a:endParaRPr>
          </a:p>
          <a:p>
            <a:pPr marL="171450" indent="-171450" algn="just">
              <a:lnSpc>
                <a:spcPct val="150000"/>
              </a:lnSpc>
              <a:spcBef>
                <a:spcPts val="600"/>
              </a:spcBef>
              <a:buFont typeface="Arial" panose="020B0604020202020204" pitchFamily="34" charset="0"/>
              <a:buChar char="•"/>
            </a:pPr>
            <a:r>
              <a:rPr lang="zh-CN" altLang="zh-CN" sz="1400" dirty="0">
                <a:solidFill>
                  <a:srgbClr val="024379"/>
                </a:solidFill>
                <a:latin typeface="微软雅黑" panose="020B0503020204020204" pitchFamily="34" charset="-122"/>
                <a:ea typeface="微软雅黑" panose="020B0503020204020204" pitchFamily="34" charset="-122"/>
              </a:rPr>
              <a:t>目前仍缺少一种公认通用的、有生物学意义的方法来</a:t>
            </a:r>
            <a:r>
              <a:rPr lang="zh-CN" altLang="zh-CN" sz="1400" b="1" dirty="0">
                <a:solidFill>
                  <a:srgbClr val="024379"/>
                </a:solidFill>
                <a:latin typeface="微软雅黑" panose="020B0503020204020204" pitchFamily="34" charset="-122"/>
                <a:ea typeface="微软雅黑" panose="020B0503020204020204" pitchFamily="34" charset="-122"/>
              </a:rPr>
              <a:t>量化伪图像的质量</a:t>
            </a:r>
            <a:r>
              <a:rPr lang="zh-CN" altLang="zh-CN" sz="1400" dirty="0">
                <a:solidFill>
                  <a:srgbClr val="024379"/>
                </a:solidFill>
                <a:latin typeface="微软雅黑" panose="020B0503020204020204" pitchFamily="34" charset="-122"/>
                <a:ea typeface="微软雅黑" panose="020B0503020204020204" pitchFamily="34" charset="-122"/>
              </a:rPr>
              <a:t>。如何更好地利用大量的、易获得的无标签数据和少量带标签数据，缓解深度学习模型对数据样本的需求压力</a:t>
            </a:r>
            <a:r>
              <a:rPr lang="zh-CN" altLang="en-US" sz="1400" dirty="0">
                <a:solidFill>
                  <a:srgbClr val="024379"/>
                </a:solidFill>
                <a:latin typeface="微软雅黑" panose="020B0503020204020204" pitchFamily="34" charset="-122"/>
                <a:ea typeface="微软雅黑" panose="020B0503020204020204" pitchFamily="34" charset="-122"/>
              </a:rPr>
              <a:t>？</a:t>
            </a:r>
            <a:endParaRPr lang="en-US" altLang="zh-CN" sz="1400" dirty="0">
              <a:solidFill>
                <a:srgbClr val="024379"/>
              </a:solidFill>
              <a:latin typeface="微软雅黑" panose="020B0503020204020204" pitchFamily="34" charset="-122"/>
              <a:ea typeface="微软雅黑" panose="020B0503020204020204" pitchFamily="34" charset="-122"/>
            </a:endParaRPr>
          </a:p>
          <a:p>
            <a:pPr marL="171450" indent="-171450" algn="just">
              <a:lnSpc>
                <a:spcPct val="150000"/>
              </a:lnSpc>
              <a:spcBef>
                <a:spcPts val="600"/>
              </a:spcBef>
              <a:buFont typeface="Arial" panose="020B0604020202020204" pitchFamily="34" charset="0"/>
              <a:buChar char="•"/>
            </a:pPr>
            <a:r>
              <a:rPr lang="zh-CN" altLang="zh-CN" sz="1400" dirty="0">
                <a:solidFill>
                  <a:srgbClr val="024379"/>
                </a:solidFill>
                <a:latin typeface="微软雅黑" panose="020B0503020204020204" pitchFamily="34" charset="-122"/>
                <a:ea typeface="微软雅黑" panose="020B0503020204020204" pitchFamily="34" charset="-122"/>
              </a:rPr>
              <a:t>为了提升肝脏肿瘤的分割精度，本文模型存在</a:t>
            </a:r>
            <a:r>
              <a:rPr lang="zh-CN" altLang="zh-CN" sz="1400" b="1" dirty="0">
                <a:solidFill>
                  <a:srgbClr val="024379"/>
                </a:solidFill>
                <a:latin typeface="微软雅黑" panose="020B0503020204020204" pitchFamily="34" charset="-122"/>
                <a:ea typeface="微软雅黑" panose="020B0503020204020204" pitchFamily="34" charset="-122"/>
              </a:rPr>
              <a:t>复杂度较高、计算量较大、计算周期较长、计算资源占用较多</a:t>
            </a:r>
            <a:r>
              <a:rPr lang="zh-CN" altLang="zh-CN" sz="1400" dirty="0">
                <a:solidFill>
                  <a:srgbClr val="024379"/>
                </a:solidFill>
                <a:latin typeface="微软雅黑" panose="020B0503020204020204" pitchFamily="34" charset="-122"/>
                <a:ea typeface="微软雅黑" panose="020B0503020204020204" pitchFamily="34" charset="-122"/>
              </a:rPr>
              <a:t>的问题</a:t>
            </a:r>
            <a:endParaRPr lang="en-US" altLang="zh-CN" sz="1400" dirty="0">
              <a:solidFill>
                <a:srgbClr val="024379"/>
              </a:solidFill>
              <a:latin typeface="微软雅黑" panose="020B0503020204020204" pitchFamily="34" charset="-122"/>
              <a:ea typeface="微软雅黑" panose="020B0503020204020204" pitchFamily="34" charset="-122"/>
            </a:endParaRPr>
          </a:p>
          <a:p>
            <a:pPr marL="171450" indent="-171450" algn="just">
              <a:lnSpc>
                <a:spcPct val="150000"/>
              </a:lnSpc>
              <a:spcBef>
                <a:spcPts val="600"/>
              </a:spcBef>
              <a:buFont typeface="Arial" panose="020B0604020202020204" pitchFamily="34" charset="0"/>
              <a:buChar char="•"/>
            </a:pPr>
            <a:r>
              <a:rPr lang="zh-CN" altLang="zh-CN" sz="1400" dirty="0">
                <a:solidFill>
                  <a:srgbClr val="024379"/>
                </a:solidFill>
                <a:latin typeface="微软雅黑" panose="020B0503020204020204" pitchFamily="34" charset="-122"/>
                <a:ea typeface="微软雅黑" panose="020B0503020204020204" pitchFamily="34" charset="-122"/>
              </a:rPr>
              <a:t>本文所构建的医疗辅助诊断系统目前尚未实现多家医疗机构之间的</a:t>
            </a:r>
            <a:r>
              <a:rPr lang="zh-CN" altLang="zh-CN" sz="1400" b="1" dirty="0">
                <a:solidFill>
                  <a:srgbClr val="024379"/>
                </a:solidFill>
                <a:latin typeface="微软雅黑" panose="020B0503020204020204" pitchFamily="34" charset="-122"/>
                <a:ea typeface="微软雅黑" panose="020B0503020204020204" pitchFamily="34" charset="-122"/>
              </a:rPr>
              <a:t>互联互通</a:t>
            </a:r>
            <a:r>
              <a:rPr lang="zh-CN" altLang="zh-CN" sz="1400" dirty="0">
                <a:solidFill>
                  <a:srgbClr val="024379"/>
                </a:solidFill>
                <a:latin typeface="微软雅黑" panose="020B0503020204020204" pitchFamily="34" charset="-122"/>
                <a:ea typeface="微软雅黑" panose="020B0503020204020204" pitchFamily="34" charset="-122"/>
              </a:rPr>
              <a:t>功能</a:t>
            </a:r>
            <a:endParaRPr lang="en-US" altLang="zh-CN" sz="1400" dirty="0">
              <a:solidFill>
                <a:srgbClr val="024379"/>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6395BEDA-92F7-3F81-6D6A-F8E3EDD4EFB6}"/>
              </a:ext>
            </a:extLst>
          </p:cNvPr>
          <p:cNvPicPr>
            <a:picLocks noChangeAspect="1"/>
          </p:cNvPicPr>
          <p:nvPr/>
        </p:nvPicPr>
        <p:blipFill>
          <a:blip r:embed="rId9" cstate="print">
            <a:extLst>
              <a:ext uri="{BEBA8EAE-BF5A-486C-A8C5-ECC9F3942E4B}">
                <a14:imgProps xmlns:a14="http://schemas.microsoft.com/office/drawing/2010/main">
                  <a14:imgLayer r:embed="rId10">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spTree>
    <p:custDataLst>
      <p:tags r:id="rId1"/>
    </p:custDataLst>
    <p:extLst>
      <p:ext uri="{BB962C8B-B14F-4D97-AF65-F5344CB8AC3E}">
        <p14:creationId xmlns:p14="http://schemas.microsoft.com/office/powerpoint/2010/main" val="3518328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SubTitle_1"/>
          <p:cNvSpPr>
            <a:spLocks noChangeArrowheads="1"/>
          </p:cNvSpPr>
          <p:nvPr>
            <p:custDataLst>
              <p:tags r:id="rId2"/>
            </p:custDataLst>
          </p:nvPr>
        </p:nvSpPr>
        <p:spPr bwMode="auto">
          <a:xfrm>
            <a:off x="179388" y="73343"/>
            <a:ext cx="5472112"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noProof="1">
                <a:solidFill>
                  <a:schemeClr val="bg1"/>
                </a:solidFill>
                <a:latin typeface="微软雅黑" panose="020B0503020204020204" pitchFamily="34" charset="-122"/>
                <a:ea typeface="微软雅黑" panose="020B0503020204020204" pitchFamily="34" charset="-122"/>
                <a:sym typeface="Arial" panose="020B0604020202020204" pitchFamily="34" charset="0"/>
              </a:rPr>
              <a:t>发表论文和参加科研情况说明</a:t>
            </a:r>
            <a:endParaRPr lang="zh-CN" altLang="zh-CN" sz="2000" noProof="1">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框 2"/>
          <p:cNvSpPr txBox="1"/>
          <p:nvPr/>
        </p:nvSpPr>
        <p:spPr>
          <a:xfrm>
            <a:off x="179388" y="699343"/>
            <a:ext cx="8713092" cy="614045"/>
          </a:xfrm>
          <a:prstGeom prst="rect">
            <a:avLst/>
          </a:prstGeom>
          <a:noFill/>
        </p:spPr>
        <p:txBody>
          <a:bodyPr wrap="square" rtlCol="0">
            <a:spAutoFit/>
          </a:bodyPr>
          <a:lstStyle/>
          <a:p>
            <a:pPr marL="171450" indent="-171450" algn="just">
              <a:spcBef>
                <a:spcPts val="800"/>
              </a:spcBef>
              <a:buFont typeface="Arial" panose="020B0604020202020204" pitchFamily="34" charset="0"/>
              <a:buChar char="•"/>
            </a:pPr>
            <a:endParaRPr lang="en-US" altLang="zh-CN" sz="1200" dirty="0">
              <a:latin typeface="Times New Roman" panose="02020603050405020304" charset="0"/>
              <a:cs typeface="Times New Roman" panose="02020603050405020304" charset="0"/>
            </a:endParaRPr>
          </a:p>
          <a:p>
            <a:pPr marL="171450" indent="-171450" algn="just">
              <a:spcBef>
                <a:spcPts val="1200"/>
              </a:spcBef>
              <a:buFont typeface="Arial" panose="020B0604020202020204" pitchFamily="34" charset="0"/>
              <a:buChar char="•"/>
            </a:pPr>
            <a:endParaRPr lang="en-US" altLang="zh-CN" sz="1200" dirty="0">
              <a:latin typeface="Times New Roman" panose="02020603050405020304" charset="0"/>
              <a:cs typeface="Times New Roman" panose="02020603050405020304" charset="0"/>
            </a:endParaRPr>
          </a:p>
        </p:txBody>
      </p:sp>
      <p:grpSp>
        <p:nvGrpSpPr>
          <p:cNvPr id="6" name="组合 5"/>
          <p:cNvGrpSpPr/>
          <p:nvPr/>
        </p:nvGrpSpPr>
        <p:grpSpPr>
          <a:xfrm>
            <a:off x="-19895" y="52891"/>
            <a:ext cx="9164955" cy="2591435"/>
            <a:chOff x="-7830" y="52892"/>
            <a:chExt cx="9164955" cy="2591435"/>
          </a:xfrm>
        </p:grpSpPr>
        <p:sp>
          <p:nvSpPr>
            <p:cNvPr id="7" name="矩形 6"/>
            <p:cNvSpPr/>
            <p:nvPr/>
          </p:nvSpPr>
          <p:spPr>
            <a:xfrm>
              <a:off x="-7830" y="52892"/>
              <a:ext cx="9162415" cy="627534"/>
            </a:xfrm>
            <a:prstGeom prst="rect">
              <a:avLst/>
            </a:prstGeom>
            <a:solidFill>
              <a:srgbClr val="03538F">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8"/>
            <p:cNvSpPr txBox="1"/>
            <p:nvPr>
              <p:custDataLst>
                <p:tags r:id="rId3"/>
              </p:custDataLst>
            </p:nvPr>
          </p:nvSpPr>
          <p:spPr>
            <a:xfrm>
              <a:off x="10585" y="844102"/>
              <a:ext cx="9146540" cy="1800225"/>
            </a:xfrm>
            <a:prstGeom prst="rect">
              <a:avLst/>
            </a:prstGeom>
            <a:solidFill>
              <a:schemeClr val="bg1"/>
            </a:solidFill>
            <a:ln w="9525">
              <a:noFill/>
            </a:ln>
          </p:spPr>
          <p:txBody>
            <a:bodyPr anchor="ctr"/>
            <a:lstStyle/>
            <a:p>
              <a:pPr algn="ctr">
                <a:lnSpc>
                  <a:spcPct val="120000"/>
                </a:lnSpc>
              </a:pPr>
              <a:r>
                <a:rPr lang="zh-CN" altLang="en-US" sz="3600" b="1" dirty="0">
                  <a:solidFill>
                    <a:srgbClr val="024379"/>
                  </a:solidFill>
                  <a:latin typeface="微软雅黑" panose="020B0503020204020204" pitchFamily="34" charset="-122"/>
                  <a:ea typeface="微软雅黑" panose="020B0503020204020204" pitchFamily="34" charset="-122"/>
                </a:rPr>
                <a:t>感谢各位老师批评指正！</a:t>
              </a:r>
            </a:p>
          </p:txBody>
        </p:sp>
      </p:grpSp>
      <p:pic>
        <p:nvPicPr>
          <p:cNvPr id="26" name="图片 25" descr="logo"/>
          <p:cNvPicPr>
            <a:picLocks noChangeAspect="1"/>
          </p:cNvPicPr>
          <p:nvPr/>
        </p:nvPicPr>
        <p:blipFill>
          <a:blip r:embed="rId5" cstate="print"/>
          <a:stretch>
            <a:fillRect/>
          </a:stretch>
        </p:blipFill>
        <p:spPr>
          <a:xfrm>
            <a:off x="7648530" y="-184"/>
            <a:ext cx="1212850" cy="535305"/>
          </a:xfrm>
          <a:prstGeom prst="rect">
            <a:avLst/>
          </a:prstGeom>
        </p:spPr>
      </p:pic>
      <p:sp>
        <p:nvSpPr>
          <p:cNvPr id="5" name="矩形 4"/>
          <p:cNvSpPr/>
          <p:nvPr/>
        </p:nvSpPr>
        <p:spPr>
          <a:xfrm>
            <a:off x="-19685" y="0"/>
            <a:ext cx="9164320" cy="843915"/>
          </a:xfrm>
          <a:prstGeom prst="rect">
            <a:avLst/>
          </a:prstGeom>
          <a:solidFill>
            <a:srgbClr val="024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logo"/>
          <p:cNvPicPr>
            <a:picLocks noChangeAspect="1"/>
          </p:cNvPicPr>
          <p:nvPr/>
        </p:nvPicPr>
        <p:blipFill>
          <a:blip r:embed="rId6" cstate="print"/>
          <a:stretch>
            <a:fillRect/>
          </a:stretch>
        </p:blipFill>
        <p:spPr>
          <a:xfrm>
            <a:off x="880061" y="93300"/>
            <a:ext cx="1512105" cy="668866"/>
          </a:xfrm>
          <a:prstGeom prst="rect">
            <a:avLst/>
          </a:prstGeom>
        </p:spPr>
      </p:pic>
      <p:pic>
        <p:nvPicPr>
          <p:cNvPr id="14" name="图片 13" descr="banner1"/>
          <p:cNvPicPr>
            <a:picLocks noChangeAspect="1"/>
          </p:cNvPicPr>
          <p:nvPr/>
        </p:nvPicPr>
        <p:blipFill>
          <a:blip r:embed="rId7"/>
          <a:stretch>
            <a:fillRect/>
          </a:stretch>
        </p:blipFill>
        <p:spPr>
          <a:xfrm>
            <a:off x="-19050" y="2597150"/>
            <a:ext cx="9164320" cy="2546350"/>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24" name="MH_SubTitle_1">
            <a:extLst>
              <a:ext uri="{FF2B5EF4-FFF2-40B4-BE49-F238E27FC236}">
                <a16:creationId xmlns:a16="http://schemas.microsoft.com/office/drawing/2014/main" id="{0B8A79DA-B447-81AA-FE06-1A29AB0BAE65}"/>
              </a:ext>
            </a:extLst>
          </p:cNvPr>
          <p:cNvSpPr>
            <a:spLocks noChangeArrowheads="1"/>
          </p:cNvSpPr>
          <p:nvPr>
            <p:custDataLst>
              <p:tags r:id="rId2"/>
            </p:custDataLst>
          </p:nvPr>
        </p:nvSpPr>
        <p:spPr bwMode="auto">
          <a:xfrm>
            <a:off x="-32157" y="1184561"/>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课题背景</a:t>
            </a:r>
          </a:p>
        </p:txBody>
      </p:sp>
      <p:sp>
        <p:nvSpPr>
          <p:cNvPr id="27" name="MH_SubTitle_1">
            <a:extLst>
              <a:ext uri="{FF2B5EF4-FFF2-40B4-BE49-F238E27FC236}">
                <a16:creationId xmlns:a16="http://schemas.microsoft.com/office/drawing/2014/main" id="{118DA52F-8220-A491-F1A7-CF659FFA8A8D}"/>
              </a:ext>
            </a:extLst>
          </p:cNvPr>
          <p:cNvSpPr>
            <a:spLocks noChangeArrowheads="1"/>
          </p:cNvSpPr>
          <p:nvPr>
            <p:custDataLst>
              <p:tags r:id="rId3"/>
            </p:custDataLst>
          </p:nvPr>
        </p:nvSpPr>
        <p:spPr bwMode="auto">
          <a:xfrm>
            <a:off x="-32157" y="1856997"/>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en-US" altLang="zh-CN"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2D</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肝脏肿瘤分割</a:t>
            </a:r>
          </a:p>
        </p:txBody>
      </p:sp>
      <p:sp>
        <p:nvSpPr>
          <p:cNvPr id="28" name="MH_SubTitle_1">
            <a:extLst>
              <a:ext uri="{FF2B5EF4-FFF2-40B4-BE49-F238E27FC236}">
                <a16:creationId xmlns:a16="http://schemas.microsoft.com/office/drawing/2014/main" id="{FFEFE9F6-2FF7-C632-DE73-B4C4D0E59946}"/>
              </a:ext>
            </a:extLst>
          </p:cNvPr>
          <p:cNvSpPr>
            <a:spLocks noChangeArrowheads="1"/>
          </p:cNvSpPr>
          <p:nvPr>
            <p:custDataLst>
              <p:tags r:id="rId4"/>
            </p:custDataLst>
          </p:nvPr>
        </p:nvSpPr>
        <p:spPr bwMode="auto">
          <a:xfrm>
            <a:off x="-32157" y="2529433"/>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en-US" altLang="zh-CN"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3D</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肝脏肿瘤分割</a:t>
            </a:r>
          </a:p>
        </p:txBody>
      </p:sp>
      <p:sp>
        <p:nvSpPr>
          <p:cNvPr id="29" name="MH_SubTitle_1">
            <a:extLst>
              <a:ext uri="{FF2B5EF4-FFF2-40B4-BE49-F238E27FC236}">
                <a16:creationId xmlns:a16="http://schemas.microsoft.com/office/drawing/2014/main" id="{71A74442-CB55-0594-CBF7-3142E805B88B}"/>
              </a:ext>
            </a:extLst>
          </p:cNvPr>
          <p:cNvSpPr>
            <a:spLocks noChangeArrowheads="1"/>
          </p:cNvSpPr>
          <p:nvPr>
            <p:custDataLst>
              <p:tags r:id="rId5"/>
            </p:custDataLst>
          </p:nvPr>
        </p:nvSpPr>
        <p:spPr bwMode="auto">
          <a:xfrm>
            <a:off x="-32157" y="3201869"/>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肝脏肿瘤辅助诊断</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endParaRPr>
          </a:p>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系统</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设计</a:t>
            </a:r>
          </a:p>
        </p:txBody>
      </p:sp>
      <p:sp>
        <p:nvSpPr>
          <p:cNvPr id="30" name="MH_SubTitle_1">
            <a:extLst>
              <a:ext uri="{FF2B5EF4-FFF2-40B4-BE49-F238E27FC236}">
                <a16:creationId xmlns:a16="http://schemas.microsoft.com/office/drawing/2014/main" id="{C37E05A7-29EC-AD7D-D221-699CC7379701}"/>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73" name="矩形 72">
            <a:extLst>
              <a:ext uri="{FF2B5EF4-FFF2-40B4-BE49-F238E27FC236}">
                <a16:creationId xmlns:a16="http://schemas.microsoft.com/office/drawing/2014/main" id="{F0407005-5F89-6CCE-DF7F-93FBE7ED942D}"/>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Calibri" panose="020F0502020204030204"/>
                <a:ea typeface="宋体" panose="02010600030101010101" pitchFamily="2" charset="-122"/>
              </a:rPr>
              <a:t>1</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4" name="矩形 73">
            <a:extLst>
              <a:ext uri="{FF2B5EF4-FFF2-40B4-BE49-F238E27FC236}">
                <a16:creationId xmlns:a16="http://schemas.microsoft.com/office/drawing/2014/main" id="{6F9FCE20-0923-4109-722A-DB7D9A28FC51}"/>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kern="100" spc="600" dirty="0">
                <a:solidFill>
                  <a:srgbClr val="024379"/>
                </a:solidFill>
                <a:latin typeface="微软雅黑" panose="020B0503020204020204" pitchFamily="34" charset="-122"/>
                <a:ea typeface="微软雅黑" panose="020B0503020204020204" pitchFamily="34" charset="-122"/>
                <a:cs typeface="Times New Roman" panose="02020603050405020304" pitchFamily="18" charset="0"/>
                <a:sym typeface="+mn-ea"/>
              </a:rPr>
              <a:t>研究背景</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aphicFrame>
        <p:nvGraphicFramePr>
          <p:cNvPr id="76" name="图表 75">
            <a:extLst>
              <a:ext uri="{FF2B5EF4-FFF2-40B4-BE49-F238E27FC236}">
                <a16:creationId xmlns:a16="http://schemas.microsoft.com/office/drawing/2014/main" id="{6555D19B-F809-4BE3-A37C-C63C3415DE0B}"/>
              </a:ext>
            </a:extLst>
          </p:cNvPr>
          <p:cNvGraphicFramePr/>
          <p:nvPr>
            <p:extLst>
              <p:ext uri="{D42A27DB-BD31-4B8C-83A1-F6EECF244321}">
                <p14:modId xmlns:p14="http://schemas.microsoft.com/office/powerpoint/2010/main" val="1333929794"/>
              </p:ext>
            </p:extLst>
          </p:nvPr>
        </p:nvGraphicFramePr>
        <p:xfrm>
          <a:off x="2148691" y="2292513"/>
          <a:ext cx="6283399" cy="2516291"/>
        </p:xfrm>
        <a:graphic>
          <a:graphicData uri="http://schemas.openxmlformats.org/drawingml/2006/chart">
            <c:chart xmlns:c="http://schemas.openxmlformats.org/drawingml/2006/chart" xmlns:r="http://schemas.openxmlformats.org/officeDocument/2006/relationships" r:id="rId9"/>
          </a:graphicData>
        </a:graphic>
      </p:graphicFrame>
      <p:sp>
        <p:nvSpPr>
          <p:cNvPr id="78" name="矩形 77">
            <a:extLst>
              <a:ext uri="{FF2B5EF4-FFF2-40B4-BE49-F238E27FC236}">
                <a16:creationId xmlns:a16="http://schemas.microsoft.com/office/drawing/2014/main" id="{2CE9DC15-A61C-D900-19B6-4C6512E83FCB}"/>
              </a:ext>
            </a:extLst>
          </p:cNvPr>
          <p:cNvSpPr/>
          <p:nvPr/>
        </p:nvSpPr>
        <p:spPr bwMode="auto">
          <a:xfrm>
            <a:off x="2148693" y="520481"/>
            <a:ext cx="6283398" cy="1632691"/>
          </a:xfrm>
          <a:prstGeom prst="rect">
            <a:avLst/>
          </a:prstGeom>
          <a:solidFill>
            <a:schemeClr val="accent1">
              <a:alpha val="10000"/>
            </a:schemeClr>
          </a:solidFill>
          <a:ln w="19050">
            <a:solidFill>
              <a:srgbClr val="024379"/>
            </a:solidFill>
            <a:prstDash val="dash"/>
          </a:ln>
        </p:spPr>
        <p:txBody>
          <a:bodyPr wrap="square" lIns="180000" tIns="252000" rIns="180000" bIns="252000" rtlCol="0" anchor="ctr">
            <a:spAutoFit/>
          </a:bodyPr>
          <a:lstStyle/>
          <a:p>
            <a:pPr marL="171450" indent="-171450" algn="just">
              <a:lnSpc>
                <a:spcPct val="150000"/>
              </a:lnSpc>
              <a:buFont typeface="Arial" panose="020B0604020202020204" pitchFamily="34" charset="0"/>
              <a:buChar char="•"/>
            </a:pPr>
            <a:r>
              <a:rPr lang="zh-CN" altLang="zh-CN" sz="1400" dirty="0">
                <a:solidFill>
                  <a:schemeClr val="tx2"/>
                </a:solidFill>
                <a:latin typeface="微软雅黑" panose="020B0503020204020204" pitchFamily="34" charset="-122"/>
                <a:ea typeface="微软雅黑" panose="020B0503020204020204" pitchFamily="34" charset="-122"/>
              </a:rPr>
              <a:t>肝癌的</a:t>
            </a:r>
            <a:r>
              <a:rPr lang="zh-CN" altLang="zh-CN" sz="1400" b="1" dirty="0">
                <a:solidFill>
                  <a:schemeClr val="tx2"/>
                </a:solidFill>
                <a:latin typeface="微软雅黑" panose="020B0503020204020204" pitchFamily="34" charset="-122"/>
                <a:ea typeface="微软雅黑" panose="020B0503020204020204" pitchFamily="34" charset="-122"/>
              </a:rPr>
              <a:t>发病率</a:t>
            </a:r>
            <a:r>
              <a:rPr lang="zh-CN" altLang="en-US" sz="1400" b="1" dirty="0">
                <a:solidFill>
                  <a:schemeClr val="tx2"/>
                </a:solidFill>
                <a:latin typeface="微软雅黑" panose="020B0503020204020204" pitchFamily="34" charset="-122"/>
                <a:ea typeface="微软雅黑" panose="020B0503020204020204" pitchFamily="34" charset="-122"/>
              </a:rPr>
              <a:t>和死亡率</a:t>
            </a:r>
            <a:r>
              <a:rPr lang="zh-CN" altLang="zh-CN" sz="1400" dirty="0">
                <a:solidFill>
                  <a:schemeClr val="tx2"/>
                </a:solidFill>
                <a:latin typeface="微软雅黑" panose="020B0503020204020204" pitchFamily="34" charset="-122"/>
                <a:ea typeface="微软雅黑" panose="020B0503020204020204" pitchFamily="34" charset="-122"/>
              </a:rPr>
              <a:t>在世界范围内持续上升</a:t>
            </a:r>
            <a:r>
              <a:rPr lang="zh-CN" altLang="en-US" sz="1400" dirty="0">
                <a:solidFill>
                  <a:schemeClr val="tx2"/>
                </a:solidFill>
                <a:latin typeface="微软雅黑" panose="020B0503020204020204" pitchFamily="34" charset="-122"/>
                <a:ea typeface="微软雅黑" panose="020B0503020204020204" pitchFamily="34" charset="-122"/>
              </a:rPr>
              <a:t>，</a:t>
            </a:r>
            <a:r>
              <a:rPr lang="zh-CN" altLang="zh-CN" sz="1400" b="1" dirty="0">
                <a:solidFill>
                  <a:schemeClr val="tx2"/>
                </a:solidFill>
                <a:latin typeface="微软雅黑" panose="020B0503020204020204" pitchFamily="34" charset="-122"/>
                <a:ea typeface="微软雅黑" panose="020B0503020204020204" pitchFamily="34" charset="-122"/>
              </a:rPr>
              <a:t>及时发现肝脏病变</a:t>
            </a:r>
            <a:r>
              <a:rPr lang="zh-CN" altLang="zh-CN" sz="1400" dirty="0">
                <a:solidFill>
                  <a:schemeClr val="tx2"/>
                </a:solidFill>
                <a:latin typeface="微软雅黑" panose="020B0503020204020204" pitchFamily="34" charset="-122"/>
                <a:ea typeface="微软雅黑" panose="020B0503020204020204" pitchFamily="34" charset="-122"/>
              </a:rPr>
              <a:t>并进行有效的治疗对减少肝癌死亡率至关重要</a:t>
            </a:r>
            <a:endParaRPr lang="en-US" altLang="zh-CN" sz="1400" dirty="0">
              <a:solidFill>
                <a:schemeClr val="tx2"/>
              </a:solidFill>
              <a:latin typeface="微软雅黑" panose="020B0503020204020204" pitchFamily="34" charset="-122"/>
              <a:ea typeface="微软雅黑" panose="020B0503020204020204" pitchFamily="34" charset="-122"/>
            </a:endParaRPr>
          </a:p>
          <a:p>
            <a:pPr marL="285750" indent="-285750" algn="just">
              <a:lnSpc>
                <a:spcPts val="1500"/>
              </a:lnSpc>
              <a:buFont typeface="Arial" panose="020B0604020202020204" pitchFamily="34" charset="0"/>
              <a:buChar char="•"/>
            </a:pPr>
            <a:endParaRPr lang="en-US" altLang="zh-CN" sz="1400" dirty="0">
              <a:solidFill>
                <a:schemeClr val="tx2"/>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400" b="1" dirty="0">
                <a:solidFill>
                  <a:schemeClr val="tx2"/>
                </a:solidFill>
                <a:latin typeface="微软雅黑" panose="020B0503020204020204" pitchFamily="34" charset="-122"/>
                <a:ea typeface="微软雅黑" panose="020B0503020204020204" pitchFamily="34" charset="-122"/>
              </a:rPr>
              <a:t>医学图像分割作用</a:t>
            </a:r>
            <a:r>
              <a:rPr lang="zh-CN" altLang="en-US" sz="1400" dirty="0">
                <a:solidFill>
                  <a:schemeClr val="tx2"/>
                </a:solidFill>
                <a:latin typeface="微软雅黑" panose="020B0503020204020204" pitchFamily="34" charset="-122"/>
                <a:ea typeface="微软雅黑" panose="020B0503020204020204" pitchFamily="34" charset="-122"/>
              </a:rPr>
              <a:t>：</a:t>
            </a:r>
            <a:r>
              <a:rPr lang="zh-CN" altLang="zh-CN" sz="1400" dirty="0">
                <a:solidFill>
                  <a:schemeClr val="tx2"/>
                </a:solidFill>
                <a:latin typeface="微软雅黑" panose="020B0503020204020204" pitchFamily="34" charset="-122"/>
                <a:ea typeface="微软雅黑" panose="020B0503020204020204" pitchFamily="34" charset="-122"/>
              </a:rPr>
              <a:t>疾病诊断、病例分析、手术规划、预后评估</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10" name="灯片编号占位符 9">
            <a:extLst>
              <a:ext uri="{FF2B5EF4-FFF2-40B4-BE49-F238E27FC236}">
                <a16:creationId xmlns:a16="http://schemas.microsoft.com/office/drawing/2014/main" id="{8E27FA24-6980-8B53-82AE-35B426967497}"/>
              </a:ext>
            </a:extLst>
          </p:cNvPr>
          <p:cNvSpPr>
            <a:spLocks noGrp="1"/>
          </p:cNvSpPr>
          <p:nvPr>
            <p:ph type="sldNum" sz="quarter" idx="12"/>
          </p:nvPr>
        </p:nvSpPr>
        <p:spPr/>
        <p:txBody>
          <a:bodyPr/>
          <a:lstStyle/>
          <a:p>
            <a:fld id="{D2EFEC80-C177-4EEF-9320-A00DE3C9E654}" type="slidenum">
              <a:rPr lang="en-US" altLang="zh-CN" smtClean="0"/>
              <a:t>3</a:t>
            </a:fld>
            <a:endParaRPr lang="zh-CN" altLang="en-US"/>
          </a:p>
        </p:txBody>
      </p:sp>
      <p:pic>
        <p:nvPicPr>
          <p:cNvPr id="3" name="图片 2">
            <a:extLst>
              <a:ext uri="{FF2B5EF4-FFF2-40B4-BE49-F238E27FC236}">
                <a16:creationId xmlns:a16="http://schemas.microsoft.com/office/drawing/2014/main" id="{63FF72AF-C270-1BEC-3320-17E9FEF65E96}"/>
              </a:ext>
            </a:extLst>
          </p:cNvPr>
          <p:cNvPicPr>
            <a:picLocks noChangeAspect="1"/>
          </p:cNvPicPr>
          <p:nvPr/>
        </p:nvPicPr>
        <p:blipFill>
          <a:blip r:embed="rId10" cstate="print">
            <a:extLst>
              <a:ext uri="{BEBA8EAE-BF5A-486C-A8C5-ECC9F3942E4B}">
                <a14:imgProps xmlns:a14="http://schemas.microsoft.com/office/drawing/2010/main">
                  <a14:imgLayer r:embed="rId11">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24" name="MH_SubTitle_1">
            <a:extLst>
              <a:ext uri="{FF2B5EF4-FFF2-40B4-BE49-F238E27FC236}">
                <a16:creationId xmlns:a16="http://schemas.microsoft.com/office/drawing/2014/main" id="{0B8A79DA-B447-81AA-FE06-1A29AB0BAE65}"/>
              </a:ext>
            </a:extLst>
          </p:cNvPr>
          <p:cNvSpPr>
            <a:spLocks noChangeArrowheads="1"/>
          </p:cNvSpPr>
          <p:nvPr>
            <p:custDataLst>
              <p:tags r:id="rId2"/>
            </p:custDataLst>
          </p:nvPr>
        </p:nvSpPr>
        <p:spPr bwMode="auto">
          <a:xfrm>
            <a:off x="-32157" y="1184561"/>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课题背景</a:t>
            </a:r>
          </a:p>
        </p:txBody>
      </p:sp>
      <p:sp>
        <p:nvSpPr>
          <p:cNvPr id="27" name="MH_SubTitle_1">
            <a:extLst>
              <a:ext uri="{FF2B5EF4-FFF2-40B4-BE49-F238E27FC236}">
                <a16:creationId xmlns:a16="http://schemas.microsoft.com/office/drawing/2014/main" id="{118DA52F-8220-A491-F1A7-CF659FFA8A8D}"/>
              </a:ext>
            </a:extLst>
          </p:cNvPr>
          <p:cNvSpPr>
            <a:spLocks noChangeArrowheads="1"/>
          </p:cNvSpPr>
          <p:nvPr>
            <p:custDataLst>
              <p:tags r:id="rId3"/>
            </p:custDataLst>
          </p:nvPr>
        </p:nvSpPr>
        <p:spPr bwMode="auto">
          <a:xfrm>
            <a:off x="-32157" y="1856997"/>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en-US" altLang="zh-CN"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2D</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肝脏肿瘤分割</a:t>
            </a:r>
          </a:p>
        </p:txBody>
      </p:sp>
      <p:sp>
        <p:nvSpPr>
          <p:cNvPr id="28" name="MH_SubTitle_1">
            <a:extLst>
              <a:ext uri="{FF2B5EF4-FFF2-40B4-BE49-F238E27FC236}">
                <a16:creationId xmlns:a16="http://schemas.microsoft.com/office/drawing/2014/main" id="{FFEFE9F6-2FF7-C632-DE73-B4C4D0E59946}"/>
              </a:ext>
            </a:extLst>
          </p:cNvPr>
          <p:cNvSpPr>
            <a:spLocks noChangeArrowheads="1"/>
          </p:cNvSpPr>
          <p:nvPr>
            <p:custDataLst>
              <p:tags r:id="rId4"/>
            </p:custDataLst>
          </p:nvPr>
        </p:nvSpPr>
        <p:spPr bwMode="auto">
          <a:xfrm>
            <a:off x="-32157" y="2529433"/>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en-US" altLang="zh-CN"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3D</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肝脏肿瘤分割</a:t>
            </a:r>
          </a:p>
        </p:txBody>
      </p:sp>
      <p:sp>
        <p:nvSpPr>
          <p:cNvPr id="29" name="MH_SubTitle_1">
            <a:extLst>
              <a:ext uri="{FF2B5EF4-FFF2-40B4-BE49-F238E27FC236}">
                <a16:creationId xmlns:a16="http://schemas.microsoft.com/office/drawing/2014/main" id="{71A74442-CB55-0594-CBF7-3142E805B88B}"/>
              </a:ext>
            </a:extLst>
          </p:cNvPr>
          <p:cNvSpPr>
            <a:spLocks noChangeArrowheads="1"/>
          </p:cNvSpPr>
          <p:nvPr>
            <p:custDataLst>
              <p:tags r:id="rId5"/>
            </p:custDataLst>
          </p:nvPr>
        </p:nvSpPr>
        <p:spPr bwMode="auto">
          <a:xfrm>
            <a:off x="-32157" y="3201869"/>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肝脏肿瘤辅助诊断</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endParaRPr>
          </a:p>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系统</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设计</a:t>
            </a:r>
          </a:p>
        </p:txBody>
      </p:sp>
      <p:sp>
        <p:nvSpPr>
          <p:cNvPr id="30" name="MH_SubTitle_1">
            <a:extLst>
              <a:ext uri="{FF2B5EF4-FFF2-40B4-BE49-F238E27FC236}">
                <a16:creationId xmlns:a16="http://schemas.microsoft.com/office/drawing/2014/main" id="{C37E05A7-29EC-AD7D-D221-699CC7379701}"/>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73" name="矩形 72">
            <a:extLst>
              <a:ext uri="{FF2B5EF4-FFF2-40B4-BE49-F238E27FC236}">
                <a16:creationId xmlns:a16="http://schemas.microsoft.com/office/drawing/2014/main" id="{F0407005-5F89-6CCE-DF7F-93FBE7ED942D}"/>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schemeClr val="bg1"/>
                </a:solidFill>
                <a:effectLst/>
                <a:uLnTx/>
                <a:uFillTx/>
                <a:latin typeface="Calibri" panose="020F0502020204030204"/>
                <a:ea typeface="宋体" panose="02010600030101010101" pitchFamily="2" charset="-122"/>
                <a:cs typeface="+mn-cs"/>
              </a:rPr>
              <a:t>2</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4" name="矩形 73">
            <a:extLst>
              <a:ext uri="{FF2B5EF4-FFF2-40B4-BE49-F238E27FC236}">
                <a16:creationId xmlns:a16="http://schemas.microsoft.com/office/drawing/2014/main" id="{6F9FCE20-0923-4109-722A-DB7D9A28FC51}"/>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kern="100" spc="600" dirty="0">
                <a:solidFill>
                  <a:srgbClr val="024379"/>
                </a:solidFill>
                <a:latin typeface="微软雅黑" panose="020B0503020204020204" pitchFamily="34" charset="-122"/>
                <a:ea typeface="微软雅黑" panose="020B0503020204020204" pitchFamily="34" charset="-122"/>
                <a:cs typeface="Times New Roman" panose="02020603050405020304" pitchFamily="18" charset="0"/>
                <a:sym typeface="+mn-ea"/>
              </a:rPr>
              <a:t>研究难点</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10" name="图形 20">
            <a:extLst>
              <a:ext uri="{FF2B5EF4-FFF2-40B4-BE49-F238E27FC236}">
                <a16:creationId xmlns:a16="http://schemas.microsoft.com/office/drawing/2014/main" id="{249C20E6-3F7E-50C7-8C11-419230905FD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48693" y="2529433"/>
            <a:ext cx="6283398" cy="1709985"/>
          </a:xfrm>
          <a:prstGeom prst="rect">
            <a:avLst/>
          </a:prstGeom>
        </p:spPr>
      </p:pic>
      <p:sp>
        <p:nvSpPr>
          <p:cNvPr id="11" name="矩形 10">
            <a:extLst>
              <a:ext uri="{FF2B5EF4-FFF2-40B4-BE49-F238E27FC236}">
                <a16:creationId xmlns:a16="http://schemas.microsoft.com/office/drawing/2014/main" id="{7D23AB11-8B31-8214-3653-ACD755C95447}"/>
              </a:ext>
            </a:extLst>
          </p:cNvPr>
          <p:cNvSpPr/>
          <p:nvPr/>
        </p:nvSpPr>
        <p:spPr bwMode="auto">
          <a:xfrm>
            <a:off x="2148693" y="715136"/>
            <a:ext cx="6283398" cy="1655774"/>
          </a:xfrm>
          <a:prstGeom prst="rect">
            <a:avLst/>
          </a:prstGeom>
          <a:solidFill>
            <a:schemeClr val="accent1">
              <a:alpha val="10000"/>
            </a:schemeClr>
          </a:solidFill>
          <a:ln w="19050">
            <a:solidFill>
              <a:srgbClr val="024379"/>
            </a:solidFill>
            <a:prstDash val="dash"/>
          </a:ln>
        </p:spPr>
        <p:txBody>
          <a:bodyPr wrap="square" lIns="180000" tIns="252000" rIns="180000" bIns="252000" rtlCol="0" anchor="ctr">
            <a:spAutoFit/>
          </a:bodyPr>
          <a:lstStyle/>
          <a:p>
            <a:pPr marL="171450" indent="-171450" algn="just">
              <a:lnSpc>
                <a:spcPct val="150000"/>
              </a:lnSpc>
              <a:buFont typeface="Arial" panose="020B0604020202020204" pitchFamily="34" charset="0"/>
              <a:buChar char="•"/>
            </a:pPr>
            <a:r>
              <a:rPr lang="zh-CN" altLang="zh-CN" sz="1400" dirty="0">
                <a:solidFill>
                  <a:schemeClr val="tx2"/>
                </a:solidFill>
                <a:latin typeface="微软雅黑" panose="020B0503020204020204" pitchFamily="34" charset="-122"/>
                <a:ea typeface="微软雅黑" panose="020B0503020204020204" pitchFamily="34" charset="-122"/>
              </a:rPr>
              <a:t>人工成本和专业知识限制</a:t>
            </a:r>
            <a:r>
              <a:rPr lang="zh-CN" altLang="en-US" sz="1400" dirty="0">
                <a:solidFill>
                  <a:schemeClr val="tx2"/>
                </a:solidFill>
                <a:latin typeface="微软雅黑" panose="020B0503020204020204" pitchFamily="34" charset="-122"/>
                <a:ea typeface="微软雅黑" panose="020B0503020204020204" pitchFamily="34" charset="-122"/>
              </a:rPr>
              <a:t>，</a:t>
            </a:r>
            <a:r>
              <a:rPr lang="zh-CN" altLang="en-US" sz="1400" b="1" dirty="0">
                <a:solidFill>
                  <a:schemeClr val="tx2"/>
                </a:solidFill>
                <a:latin typeface="微软雅黑" panose="020B0503020204020204" pitchFamily="34" charset="-122"/>
                <a:ea typeface="微软雅黑" panose="020B0503020204020204" pitchFamily="34" charset="-122"/>
              </a:rPr>
              <a:t>缺少</a:t>
            </a:r>
            <a:r>
              <a:rPr lang="zh-CN" altLang="zh-CN" sz="1400" b="1" dirty="0">
                <a:solidFill>
                  <a:schemeClr val="tx2"/>
                </a:solidFill>
                <a:latin typeface="微软雅黑" panose="020B0503020204020204" pitchFamily="34" charset="-122"/>
                <a:ea typeface="微软雅黑" panose="020B0503020204020204" pitchFamily="34" charset="-122"/>
              </a:rPr>
              <a:t>带标签数据</a:t>
            </a:r>
            <a:endParaRPr lang="en-US" altLang="zh-CN" sz="1400" b="1" dirty="0">
              <a:solidFill>
                <a:schemeClr val="tx2"/>
              </a:solidFill>
              <a:latin typeface="微软雅黑" panose="020B0503020204020204" pitchFamily="34" charset="-122"/>
              <a:ea typeface="微软雅黑" panose="020B0503020204020204" pitchFamily="34" charset="-122"/>
            </a:endParaRPr>
          </a:p>
          <a:p>
            <a:pPr marL="171450" indent="-171450" algn="just">
              <a:buFont typeface="Arial" panose="020B0604020202020204" pitchFamily="34" charset="0"/>
              <a:buChar char="•"/>
            </a:pPr>
            <a:endParaRPr lang="en-US" altLang="zh-CN" sz="1400" dirty="0">
              <a:solidFill>
                <a:schemeClr val="tx2"/>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en-US" sz="1400" b="1" dirty="0">
                <a:solidFill>
                  <a:schemeClr val="tx2"/>
                </a:solidFill>
                <a:latin typeface="微软雅黑" panose="020B0503020204020204" pitchFamily="34" charset="-122"/>
                <a:ea typeface="微软雅黑" panose="020B0503020204020204" pitchFamily="34" charset="-122"/>
              </a:rPr>
              <a:t>肝脏</a:t>
            </a:r>
            <a:r>
              <a:rPr lang="en-US" altLang="zh-CN" sz="1400" b="1" dirty="0">
                <a:solidFill>
                  <a:schemeClr val="tx2"/>
                </a:solidFill>
                <a:latin typeface="微软雅黑" panose="020B0503020204020204" pitchFamily="34" charset="-122"/>
                <a:ea typeface="微软雅黑" panose="020B0503020204020204" pitchFamily="34" charset="-122"/>
              </a:rPr>
              <a:t>CT</a:t>
            </a:r>
            <a:r>
              <a:rPr lang="zh-CN" altLang="en-US" sz="1400" b="1" dirty="0">
                <a:solidFill>
                  <a:schemeClr val="tx2"/>
                </a:solidFill>
                <a:latin typeface="微软雅黑" panose="020B0503020204020204" pitchFamily="34" charset="-122"/>
                <a:ea typeface="微软雅黑" panose="020B0503020204020204" pitchFamily="34" charset="-122"/>
              </a:rPr>
              <a:t>图像自身特点</a:t>
            </a:r>
            <a:r>
              <a:rPr lang="zh-CN" altLang="en-US" sz="1400" dirty="0">
                <a:solidFill>
                  <a:schemeClr val="tx2"/>
                </a:solidFill>
                <a:latin typeface="微软雅黑" panose="020B0503020204020204" pitchFamily="34" charset="-122"/>
                <a:ea typeface="微软雅黑" panose="020B0503020204020204" pitchFamily="34" charset="-122"/>
              </a:rPr>
              <a:t>：灰度分布不均匀，肿瘤体积小，肿瘤与器官边界模糊、形状、数目、位置因人而异</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C0022A2B-95CC-713D-5DC8-93AF4BB78363}"/>
              </a:ext>
            </a:extLst>
          </p:cNvPr>
          <p:cNvSpPr/>
          <p:nvPr/>
        </p:nvSpPr>
        <p:spPr bwMode="auto">
          <a:xfrm>
            <a:off x="2148693" y="4357764"/>
            <a:ext cx="1631059" cy="389769"/>
          </a:xfrm>
          <a:prstGeom prst="rect">
            <a:avLst/>
          </a:prstGeom>
          <a:no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200" dirty="0">
                <a:solidFill>
                  <a:schemeClr val="tx2"/>
                </a:solidFill>
                <a:latin typeface="微软雅黑" panose="020B0503020204020204" pitchFamily="34" charset="-122"/>
                <a:ea typeface="微软雅黑" panose="020B0503020204020204" pitchFamily="34" charset="-122"/>
              </a:rPr>
              <a:t>体积小、数量多</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D6E57CD5-BA6E-07BC-6E07-3A6123455F6B}"/>
              </a:ext>
            </a:extLst>
          </p:cNvPr>
          <p:cNvSpPr/>
          <p:nvPr/>
        </p:nvSpPr>
        <p:spPr bwMode="auto">
          <a:xfrm>
            <a:off x="4474862" y="4357764"/>
            <a:ext cx="1631059" cy="389769"/>
          </a:xfrm>
          <a:prstGeom prst="rect">
            <a:avLst/>
          </a:prstGeom>
          <a:no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200" dirty="0">
                <a:solidFill>
                  <a:schemeClr val="tx2"/>
                </a:solidFill>
                <a:latin typeface="微软雅黑" panose="020B0503020204020204" pitchFamily="34" charset="-122"/>
                <a:ea typeface="微软雅黑" panose="020B0503020204020204" pitchFamily="34" charset="-122"/>
              </a:rPr>
              <a:t>灰度分布不均匀</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03E13D7E-12CC-6537-D280-E6607E150899}"/>
              </a:ext>
            </a:extLst>
          </p:cNvPr>
          <p:cNvSpPr/>
          <p:nvPr/>
        </p:nvSpPr>
        <p:spPr bwMode="auto">
          <a:xfrm>
            <a:off x="6759411" y="4357763"/>
            <a:ext cx="1631059" cy="389769"/>
          </a:xfrm>
          <a:prstGeom prst="rect">
            <a:avLst/>
          </a:prstGeom>
          <a:noFill/>
          <a:ln w="12700">
            <a:solidFill>
              <a:srgbClr val="024379"/>
            </a:solidFill>
            <a:prstDash val="dash"/>
          </a:ln>
        </p:spPr>
        <p:txBody>
          <a:bodyPr wrap="square" lIns="180000" tIns="72000" rIns="180000" bIns="72000" rtlCol="0" anchor="ctr">
            <a:spAutoFit/>
          </a:bodyPr>
          <a:lstStyle/>
          <a:p>
            <a:pPr algn="ctr">
              <a:lnSpc>
                <a:spcPct val="150000"/>
              </a:lnSpc>
            </a:pPr>
            <a:r>
              <a:rPr lang="zh-CN" altLang="en-US" sz="1200" dirty="0">
                <a:solidFill>
                  <a:schemeClr val="tx2"/>
                </a:solidFill>
                <a:latin typeface="微软雅黑" panose="020B0503020204020204" pitchFamily="34" charset="-122"/>
                <a:ea typeface="微软雅黑" panose="020B0503020204020204" pitchFamily="34" charset="-122"/>
              </a:rPr>
              <a:t>边界模糊</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A0515A72-4E93-8DA3-9D2B-2E5F27E9C6D4}"/>
              </a:ext>
            </a:extLst>
          </p:cNvPr>
          <p:cNvSpPr>
            <a:spLocks noGrp="1"/>
          </p:cNvSpPr>
          <p:nvPr>
            <p:ph type="sldNum" sz="quarter" idx="12"/>
          </p:nvPr>
        </p:nvSpPr>
        <p:spPr/>
        <p:txBody>
          <a:bodyPr/>
          <a:lstStyle/>
          <a:p>
            <a:fld id="{D2EFEC80-C177-4EEF-9320-A00DE3C9E654}" type="slidenum">
              <a:rPr lang="en-US" altLang="zh-CN" smtClean="0"/>
              <a:t>4</a:t>
            </a:fld>
            <a:endParaRPr lang="zh-CN" altLang="en-US"/>
          </a:p>
        </p:txBody>
      </p:sp>
      <p:pic>
        <p:nvPicPr>
          <p:cNvPr id="16" name="图片 15">
            <a:extLst>
              <a:ext uri="{FF2B5EF4-FFF2-40B4-BE49-F238E27FC236}">
                <a16:creationId xmlns:a16="http://schemas.microsoft.com/office/drawing/2014/main" id="{D0CC7E6D-6D14-99DA-7E08-6C7BB4D76EE4}"/>
              </a:ext>
            </a:extLst>
          </p:cNvPr>
          <p:cNvPicPr>
            <a:picLocks noChangeAspect="1"/>
          </p:cNvPicPr>
          <p:nvPr/>
        </p:nvPicPr>
        <p:blipFill>
          <a:blip r:embed="rId11" cstate="print">
            <a:extLst>
              <a:ext uri="{BEBA8EAE-BF5A-486C-A8C5-ECC9F3942E4B}">
                <a14:imgProps xmlns:a14="http://schemas.microsoft.com/office/drawing/2010/main">
                  <a14:imgLayer r:embed="rId12">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51470"/>
            <a:ext cx="1459998" cy="1309415"/>
          </a:xfrm>
          <a:prstGeom prst="rect">
            <a:avLst/>
          </a:prstGeom>
        </p:spPr>
      </p:pic>
    </p:spTree>
    <p:custDataLst>
      <p:tags r:id="rId1"/>
    </p:custDataLst>
    <p:extLst>
      <p:ext uri="{BB962C8B-B14F-4D97-AF65-F5344CB8AC3E}">
        <p14:creationId xmlns:p14="http://schemas.microsoft.com/office/powerpoint/2010/main" val="2285106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24" name="MH_SubTitle_1">
            <a:extLst>
              <a:ext uri="{FF2B5EF4-FFF2-40B4-BE49-F238E27FC236}">
                <a16:creationId xmlns:a16="http://schemas.microsoft.com/office/drawing/2014/main" id="{0B8A79DA-B447-81AA-FE06-1A29AB0BAE65}"/>
              </a:ext>
            </a:extLst>
          </p:cNvPr>
          <p:cNvSpPr>
            <a:spLocks noChangeArrowheads="1"/>
          </p:cNvSpPr>
          <p:nvPr>
            <p:custDataLst>
              <p:tags r:id="rId2"/>
            </p:custDataLst>
          </p:nvPr>
        </p:nvSpPr>
        <p:spPr bwMode="auto">
          <a:xfrm>
            <a:off x="-32157" y="1184561"/>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课题背景</a:t>
            </a:r>
          </a:p>
        </p:txBody>
      </p:sp>
      <p:sp>
        <p:nvSpPr>
          <p:cNvPr id="27" name="MH_SubTitle_1">
            <a:extLst>
              <a:ext uri="{FF2B5EF4-FFF2-40B4-BE49-F238E27FC236}">
                <a16:creationId xmlns:a16="http://schemas.microsoft.com/office/drawing/2014/main" id="{118DA52F-8220-A491-F1A7-CF659FFA8A8D}"/>
              </a:ext>
            </a:extLst>
          </p:cNvPr>
          <p:cNvSpPr>
            <a:spLocks noChangeArrowheads="1"/>
          </p:cNvSpPr>
          <p:nvPr>
            <p:custDataLst>
              <p:tags r:id="rId3"/>
            </p:custDataLst>
          </p:nvPr>
        </p:nvSpPr>
        <p:spPr bwMode="auto">
          <a:xfrm>
            <a:off x="-32157" y="1856997"/>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en-US" altLang="zh-CN"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2D</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肝脏肿瘤分割</a:t>
            </a:r>
          </a:p>
        </p:txBody>
      </p:sp>
      <p:sp>
        <p:nvSpPr>
          <p:cNvPr id="28" name="MH_SubTitle_1">
            <a:extLst>
              <a:ext uri="{FF2B5EF4-FFF2-40B4-BE49-F238E27FC236}">
                <a16:creationId xmlns:a16="http://schemas.microsoft.com/office/drawing/2014/main" id="{FFEFE9F6-2FF7-C632-DE73-B4C4D0E59946}"/>
              </a:ext>
            </a:extLst>
          </p:cNvPr>
          <p:cNvSpPr>
            <a:spLocks noChangeArrowheads="1"/>
          </p:cNvSpPr>
          <p:nvPr>
            <p:custDataLst>
              <p:tags r:id="rId4"/>
            </p:custDataLst>
          </p:nvPr>
        </p:nvSpPr>
        <p:spPr bwMode="auto">
          <a:xfrm>
            <a:off x="-32157" y="2529433"/>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en-US" altLang="zh-CN"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3D</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肝脏肿瘤分割</a:t>
            </a:r>
          </a:p>
        </p:txBody>
      </p:sp>
      <p:sp>
        <p:nvSpPr>
          <p:cNvPr id="29" name="MH_SubTitle_1">
            <a:extLst>
              <a:ext uri="{FF2B5EF4-FFF2-40B4-BE49-F238E27FC236}">
                <a16:creationId xmlns:a16="http://schemas.microsoft.com/office/drawing/2014/main" id="{71A74442-CB55-0594-CBF7-3142E805B88B}"/>
              </a:ext>
            </a:extLst>
          </p:cNvPr>
          <p:cNvSpPr>
            <a:spLocks noChangeArrowheads="1"/>
          </p:cNvSpPr>
          <p:nvPr>
            <p:custDataLst>
              <p:tags r:id="rId5"/>
            </p:custDataLst>
          </p:nvPr>
        </p:nvSpPr>
        <p:spPr bwMode="auto">
          <a:xfrm>
            <a:off x="-32157" y="3201869"/>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肝脏肿瘤辅助诊断</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endParaRPr>
          </a:p>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系统</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设计</a:t>
            </a:r>
          </a:p>
        </p:txBody>
      </p:sp>
      <p:sp>
        <p:nvSpPr>
          <p:cNvPr id="30" name="MH_SubTitle_1">
            <a:extLst>
              <a:ext uri="{FF2B5EF4-FFF2-40B4-BE49-F238E27FC236}">
                <a16:creationId xmlns:a16="http://schemas.microsoft.com/office/drawing/2014/main" id="{C37E05A7-29EC-AD7D-D221-699CC7379701}"/>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73" name="矩形 72">
            <a:extLst>
              <a:ext uri="{FF2B5EF4-FFF2-40B4-BE49-F238E27FC236}">
                <a16:creationId xmlns:a16="http://schemas.microsoft.com/office/drawing/2014/main" id="{F0407005-5F89-6CCE-DF7F-93FBE7ED942D}"/>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Calibri" panose="020F0502020204030204"/>
                <a:ea typeface="宋体" panose="02010600030101010101" pitchFamily="2" charset="-122"/>
              </a:rPr>
              <a:t>3</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4" name="矩形 73">
            <a:extLst>
              <a:ext uri="{FF2B5EF4-FFF2-40B4-BE49-F238E27FC236}">
                <a16:creationId xmlns:a16="http://schemas.microsoft.com/office/drawing/2014/main" id="{6F9FCE20-0923-4109-722A-DB7D9A28FC51}"/>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本文工作</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48" name="文本框 1">
            <a:extLst>
              <a:ext uri="{FF2B5EF4-FFF2-40B4-BE49-F238E27FC236}">
                <a16:creationId xmlns:a16="http://schemas.microsoft.com/office/drawing/2014/main" id="{AD0698DB-4E33-645F-8A48-1A458B723DF0}"/>
              </a:ext>
            </a:extLst>
          </p:cNvPr>
          <p:cNvSpPr txBox="1">
            <a:spLocks noChangeArrowheads="1"/>
          </p:cNvSpPr>
          <p:nvPr/>
        </p:nvSpPr>
        <p:spPr bwMode="auto">
          <a:xfrm>
            <a:off x="1578757" y="1671327"/>
            <a:ext cx="2160000" cy="540000"/>
          </a:xfrm>
          <a:prstGeom prst="rect">
            <a:avLst/>
          </a:prstGeom>
          <a:noFill/>
          <a:ln w="12700">
            <a:solidFill>
              <a:srgbClr val="024379"/>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200" dirty="0">
                <a:solidFill>
                  <a:schemeClr val="tx2"/>
                </a:solidFill>
                <a:latin typeface="微软雅黑" panose="020B0503020204020204" pitchFamily="34" charset="-122"/>
                <a:ea typeface="微软雅黑" panose="020B0503020204020204" pitchFamily="34" charset="-122"/>
              </a:rPr>
              <a:t>绪论</a:t>
            </a:r>
          </a:p>
        </p:txBody>
      </p:sp>
      <p:sp>
        <p:nvSpPr>
          <p:cNvPr id="149" name="文本框 2">
            <a:extLst>
              <a:ext uri="{FF2B5EF4-FFF2-40B4-BE49-F238E27FC236}">
                <a16:creationId xmlns:a16="http://schemas.microsoft.com/office/drawing/2014/main" id="{DACBB31E-141C-DF53-6648-F2396FFE31C7}"/>
              </a:ext>
            </a:extLst>
          </p:cNvPr>
          <p:cNvSpPr txBox="1">
            <a:spLocks noChangeArrowheads="1"/>
          </p:cNvSpPr>
          <p:nvPr/>
        </p:nvSpPr>
        <p:spPr bwMode="auto">
          <a:xfrm>
            <a:off x="4032000" y="1671327"/>
            <a:ext cx="2160000" cy="540000"/>
          </a:xfrm>
          <a:prstGeom prst="rect">
            <a:avLst/>
          </a:prstGeom>
          <a:noFill/>
          <a:ln w="12700">
            <a:solidFill>
              <a:srgbClr val="024379"/>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200">
                <a:solidFill>
                  <a:schemeClr val="tx2"/>
                </a:solidFill>
                <a:latin typeface="微软雅黑" panose="020B0503020204020204" pitchFamily="34" charset="-122"/>
                <a:ea typeface="微软雅黑" panose="020B0503020204020204" pitchFamily="34" charset="-122"/>
              </a:rPr>
              <a:t>医学影像及图像分割</a:t>
            </a:r>
            <a:endParaRPr lang="en-US" altLang="zh-CN" sz="1200">
              <a:solidFill>
                <a:schemeClr val="tx2"/>
              </a:solidFill>
              <a:latin typeface="微软雅黑" panose="020B0503020204020204" pitchFamily="34" charset="-122"/>
              <a:ea typeface="微软雅黑" panose="020B0503020204020204" pitchFamily="34" charset="-122"/>
            </a:endParaRPr>
          </a:p>
          <a:p>
            <a:pPr algn="ctr">
              <a:spcBef>
                <a:spcPct val="0"/>
              </a:spcBef>
              <a:buFontTx/>
              <a:buNone/>
            </a:pPr>
            <a:r>
              <a:rPr lang="zh-CN" altLang="en-US" sz="1200">
                <a:solidFill>
                  <a:schemeClr val="tx2"/>
                </a:solidFill>
                <a:latin typeface="微软雅黑" panose="020B0503020204020204" pitchFamily="34" charset="-122"/>
                <a:ea typeface="微软雅黑" panose="020B0503020204020204" pitchFamily="34" charset="-122"/>
              </a:rPr>
              <a:t>基础理论</a:t>
            </a:r>
          </a:p>
        </p:txBody>
      </p:sp>
      <p:sp>
        <p:nvSpPr>
          <p:cNvPr id="150" name="文本框 3">
            <a:extLst>
              <a:ext uri="{FF2B5EF4-FFF2-40B4-BE49-F238E27FC236}">
                <a16:creationId xmlns:a16="http://schemas.microsoft.com/office/drawing/2014/main" id="{4B93E3CD-FCC5-439D-522E-CC85DFAC7526}"/>
              </a:ext>
            </a:extLst>
          </p:cNvPr>
          <p:cNvSpPr txBox="1">
            <a:spLocks noChangeArrowheads="1"/>
          </p:cNvSpPr>
          <p:nvPr/>
        </p:nvSpPr>
        <p:spPr bwMode="auto">
          <a:xfrm>
            <a:off x="6485243" y="2742222"/>
            <a:ext cx="2160000" cy="540000"/>
          </a:xfrm>
          <a:prstGeom prst="rect">
            <a:avLst/>
          </a:prstGeom>
          <a:noFill/>
          <a:ln w="12700">
            <a:solidFill>
              <a:srgbClr val="024379"/>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20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120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FSGAN</a:t>
            </a:r>
            <a:r>
              <a:rPr lang="zh-CN" altLang="en-US" sz="120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20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MP V-Nets</a:t>
            </a:r>
            <a:r>
              <a:rPr lang="zh-CN" altLang="en-US" sz="120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的</a:t>
            </a:r>
            <a:endParaRPr lang="en-US" altLang="zh-CN" sz="120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ct val="0"/>
              </a:spcBef>
              <a:buFontTx/>
              <a:buNone/>
            </a:pPr>
            <a:r>
              <a:rPr lang="en-US" altLang="zh-CN" sz="120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3D</a:t>
            </a:r>
            <a:r>
              <a:rPr lang="zh-CN" altLang="en-US" sz="120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肝脏肿瘤分割</a:t>
            </a:r>
          </a:p>
        </p:txBody>
      </p:sp>
      <p:sp>
        <p:nvSpPr>
          <p:cNvPr id="151" name="文本框 4">
            <a:extLst>
              <a:ext uri="{FF2B5EF4-FFF2-40B4-BE49-F238E27FC236}">
                <a16:creationId xmlns:a16="http://schemas.microsoft.com/office/drawing/2014/main" id="{114F77D3-7CD7-A978-78DE-F4AA0E84AFFF}"/>
              </a:ext>
            </a:extLst>
          </p:cNvPr>
          <p:cNvSpPr txBox="1">
            <a:spLocks noChangeArrowheads="1"/>
          </p:cNvSpPr>
          <p:nvPr/>
        </p:nvSpPr>
        <p:spPr bwMode="auto">
          <a:xfrm>
            <a:off x="6485243" y="1671327"/>
            <a:ext cx="2160000" cy="540000"/>
          </a:xfrm>
          <a:prstGeom prst="rect">
            <a:avLst/>
          </a:prstGeom>
          <a:noFill/>
          <a:ln w="12700">
            <a:solidFill>
              <a:srgbClr val="024379"/>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200" dirty="0">
                <a:solidFill>
                  <a:schemeClr val="tx2"/>
                </a:solidFill>
                <a:latin typeface="微软雅黑" panose="020B0503020204020204" pitchFamily="34" charset="-122"/>
                <a:ea typeface="微软雅黑" panose="020B0503020204020204" pitchFamily="34" charset="-122"/>
              </a:rPr>
              <a:t>基于边缘信息融合的</a:t>
            </a:r>
            <a:endParaRPr lang="en-US" altLang="zh-CN" sz="1200" dirty="0">
              <a:solidFill>
                <a:schemeClr val="tx2"/>
              </a:solidFill>
              <a:latin typeface="微软雅黑" panose="020B0503020204020204" pitchFamily="34" charset="-122"/>
              <a:ea typeface="微软雅黑" panose="020B0503020204020204" pitchFamily="34" charset="-122"/>
            </a:endParaRPr>
          </a:p>
          <a:p>
            <a:pPr algn="ctr">
              <a:spcBef>
                <a:spcPct val="0"/>
              </a:spcBef>
              <a:buFontTx/>
              <a:buNone/>
            </a:pPr>
            <a:r>
              <a:rPr lang="en-US" altLang="zh-CN" sz="12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2D</a:t>
            </a:r>
            <a:r>
              <a:rPr lang="zh-CN" altLang="en-US" sz="1200" dirty="0">
                <a:solidFill>
                  <a:schemeClr val="tx2"/>
                </a:solidFill>
                <a:latin typeface="微软雅黑" panose="020B0503020204020204" pitchFamily="34" charset="-122"/>
                <a:ea typeface="微软雅黑" panose="020B0503020204020204" pitchFamily="34" charset="-122"/>
              </a:rPr>
              <a:t>肝脏肿瘤分割</a:t>
            </a:r>
          </a:p>
        </p:txBody>
      </p:sp>
      <p:sp>
        <p:nvSpPr>
          <p:cNvPr id="152" name="文本框 5">
            <a:extLst>
              <a:ext uri="{FF2B5EF4-FFF2-40B4-BE49-F238E27FC236}">
                <a16:creationId xmlns:a16="http://schemas.microsoft.com/office/drawing/2014/main" id="{B2753E47-0831-3BA1-7EA2-B3ACD3AA7462}"/>
              </a:ext>
            </a:extLst>
          </p:cNvPr>
          <p:cNvSpPr txBox="1">
            <a:spLocks noChangeArrowheads="1"/>
          </p:cNvSpPr>
          <p:nvPr/>
        </p:nvSpPr>
        <p:spPr bwMode="auto">
          <a:xfrm>
            <a:off x="4032397" y="2742222"/>
            <a:ext cx="2160000" cy="540000"/>
          </a:xfrm>
          <a:prstGeom prst="rect">
            <a:avLst/>
          </a:prstGeom>
          <a:noFill/>
          <a:ln w="12700">
            <a:solidFill>
              <a:srgbClr val="024379"/>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200">
                <a:solidFill>
                  <a:schemeClr val="tx2"/>
                </a:solidFill>
                <a:latin typeface="微软雅黑" panose="020B0503020204020204" pitchFamily="34" charset="-122"/>
                <a:ea typeface="微软雅黑" panose="020B0503020204020204" pitchFamily="34" charset="-122"/>
              </a:rPr>
              <a:t>肝脏肿瘤辅助诊断系统</a:t>
            </a:r>
            <a:endParaRPr lang="en-US" altLang="zh-CN" sz="1200">
              <a:solidFill>
                <a:schemeClr val="tx2"/>
              </a:solidFill>
              <a:latin typeface="微软雅黑" panose="020B0503020204020204" pitchFamily="34" charset="-122"/>
              <a:ea typeface="微软雅黑" panose="020B0503020204020204" pitchFamily="34" charset="-122"/>
            </a:endParaRPr>
          </a:p>
          <a:p>
            <a:pPr algn="ctr">
              <a:spcBef>
                <a:spcPct val="0"/>
              </a:spcBef>
              <a:buFontTx/>
              <a:buNone/>
            </a:pPr>
            <a:r>
              <a:rPr lang="zh-CN" altLang="en-US" sz="1200">
                <a:solidFill>
                  <a:schemeClr val="tx2"/>
                </a:solidFill>
                <a:latin typeface="微软雅黑" panose="020B0503020204020204" pitchFamily="34" charset="-122"/>
                <a:ea typeface="微软雅黑" panose="020B0503020204020204" pitchFamily="34" charset="-122"/>
              </a:rPr>
              <a:t>的设计与实现</a:t>
            </a:r>
          </a:p>
        </p:txBody>
      </p:sp>
      <p:sp>
        <p:nvSpPr>
          <p:cNvPr id="153" name="文本框 6">
            <a:extLst>
              <a:ext uri="{FF2B5EF4-FFF2-40B4-BE49-F238E27FC236}">
                <a16:creationId xmlns:a16="http://schemas.microsoft.com/office/drawing/2014/main" id="{8CAAA7A3-C6F5-0349-904D-4DB0C4EAF993}"/>
              </a:ext>
            </a:extLst>
          </p:cNvPr>
          <p:cNvSpPr txBox="1">
            <a:spLocks noChangeArrowheads="1"/>
          </p:cNvSpPr>
          <p:nvPr/>
        </p:nvSpPr>
        <p:spPr bwMode="auto">
          <a:xfrm>
            <a:off x="1578757" y="2742222"/>
            <a:ext cx="2160000" cy="540000"/>
          </a:xfrm>
          <a:prstGeom prst="rect">
            <a:avLst/>
          </a:prstGeom>
          <a:noFill/>
          <a:ln w="12700">
            <a:solidFill>
              <a:srgbClr val="024379"/>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200" dirty="0">
                <a:solidFill>
                  <a:schemeClr val="tx2"/>
                </a:solidFill>
                <a:latin typeface="微软雅黑" panose="020B0503020204020204" pitchFamily="34" charset="-122"/>
                <a:ea typeface="微软雅黑" panose="020B0503020204020204" pitchFamily="34" charset="-122"/>
              </a:rPr>
              <a:t>总结与展望</a:t>
            </a:r>
          </a:p>
        </p:txBody>
      </p:sp>
      <p:sp>
        <p:nvSpPr>
          <p:cNvPr id="154" name="箭头: 下 153">
            <a:extLst>
              <a:ext uri="{FF2B5EF4-FFF2-40B4-BE49-F238E27FC236}">
                <a16:creationId xmlns:a16="http://schemas.microsoft.com/office/drawing/2014/main" id="{EB4B957E-0CA2-751E-94E2-BFF5339ECE08}"/>
              </a:ext>
            </a:extLst>
          </p:cNvPr>
          <p:cNvSpPr/>
          <p:nvPr/>
        </p:nvSpPr>
        <p:spPr bwMode="auto">
          <a:xfrm>
            <a:off x="7493012" y="2390329"/>
            <a:ext cx="144463" cy="215900"/>
          </a:xfrm>
          <a:prstGeom prst="downArrow">
            <a:avLst/>
          </a:prstGeom>
          <a:solidFill>
            <a:srgbClr val="024379"/>
          </a:solidFill>
          <a:ln>
            <a:solidFill>
              <a:srgbClr val="024379"/>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ln w="0">
                <a:solidFill>
                  <a:schemeClr val="tx1"/>
                </a:solidFill>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55" name="箭头: 下 154">
            <a:extLst>
              <a:ext uri="{FF2B5EF4-FFF2-40B4-BE49-F238E27FC236}">
                <a16:creationId xmlns:a16="http://schemas.microsoft.com/office/drawing/2014/main" id="{6418CEEC-7064-0023-A1B0-808CB2197241}"/>
              </a:ext>
            </a:extLst>
          </p:cNvPr>
          <p:cNvSpPr/>
          <p:nvPr/>
        </p:nvSpPr>
        <p:spPr bwMode="auto">
          <a:xfrm rot="5400000">
            <a:off x="6266785" y="2904272"/>
            <a:ext cx="144463" cy="215900"/>
          </a:xfrm>
          <a:prstGeom prst="downArrow">
            <a:avLst/>
          </a:prstGeom>
          <a:solidFill>
            <a:srgbClr val="024379"/>
          </a:solidFill>
          <a:ln>
            <a:solidFill>
              <a:srgbClr val="024379"/>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ln w="0">
                <a:solidFill>
                  <a:schemeClr val="tx1"/>
                </a:solidFill>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56" name="箭头: 下 155">
            <a:extLst>
              <a:ext uri="{FF2B5EF4-FFF2-40B4-BE49-F238E27FC236}">
                <a16:creationId xmlns:a16="http://schemas.microsoft.com/office/drawing/2014/main" id="{BB1D36FE-6228-9AE6-172E-6B6C518DF6CB}"/>
              </a:ext>
            </a:extLst>
          </p:cNvPr>
          <p:cNvSpPr/>
          <p:nvPr/>
        </p:nvSpPr>
        <p:spPr bwMode="auto">
          <a:xfrm rot="16200000">
            <a:off x="6266390" y="1833377"/>
            <a:ext cx="144463" cy="215900"/>
          </a:xfrm>
          <a:prstGeom prst="downArrow">
            <a:avLst/>
          </a:prstGeom>
          <a:solidFill>
            <a:srgbClr val="024379"/>
          </a:solidFill>
          <a:ln>
            <a:solidFill>
              <a:srgbClr val="024379"/>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ln w="0">
                <a:solidFill>
                  <a:schemeClr val="tx1"/>
                </a:solidFill>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57" name="箭头: 下 156">
            <a:extLst>
              <a:ext uri="{FF2B5EF4-FFF2-40B4-BE49-F238E27FC236}">
                <a16:creationId xmlns:a16="http://schemas.microsoft.com/office/drawing/2014/main" id="{F156667E-E9B8-69D5-9867-4F6F2FC147FF}"/>
              </a:ext>
            </a:extLst>
          </p:cNvPr>
          <p:cNvSpPr/>
          <p:nvPr/>
        </p:nvSpPr>
        <p:spPr bwMode="auto">
          <a:xfrm rot="5400000">
            <a:off x="3813543" y="2903478"/>
            <a:ext cx="144463" cy="217488"/>
          </a:xfrm>
          <a:prstGeom prst="downArrow">
            <a:avLst/>
          </a:prstGeom>
          <a:solidFill>
            <a:srgbClr val="024379"/>
          </a:solidFill>
          <a:ln>
            <a:solidFill>
              <a:srgbClr val="024379"/>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ln w="0">
                <a:solidFill>
                  <a:schemeClr val="tx1"/>
                </a:solidFill>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58" name="文本框 12">
            <a:extLst>
              <a:ext uri="{FF2B5EF4-FFF2-40B4-BE49-F238E27FC236}">
                <a16:creationId xmlns:a16="http://schemas.microsoft.com/office/drawing/2014/main" id="{5A9BC4E2-2937-2D2D-2D1C-AB51FAAF12D6}"/>
              </a:ext>
            </a:extLst>
          </p:cNvPr>
          <p:cNvSpPr txBox="1">
            <a:spLocks noChangeArrowheads="1"/>
          </p:cNvSpPr>
          <p:nvPr/>
        </p:nvSpPr>
        <p:spPr bwMode="auto">
          <a:xfrm>
            <a:off x="6755243" y="4244141"/>
            <a:ext cx="1620000" cy="461665"/>
          </a:xfrm>
          <a:prstGeom prst="rect">
            <a:avLst/>
          </a:prstGeom>
          <a:noFill/>
          <a:ln w="9525">
            <a:solidFill>
              <a:srgbClr val="024379"/>
            </a:solidFill>
            <a:prstDash val="sys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defPPr>
              <a:defRPr lang="zh-CN"/>
            </a:defPPr>
            <a:lvl1pPr algn="ctr">
              <a:buFontTx/>
              <a:buNone/>
              <a:defRPr sz="1200"/>
            </a:lvl1pPr>
            <a:lvl2pPr marL="742950" indent="-285750">
              <a:spcBef>
                <a:spcPct val="20000"/>
              </a:spcBef>
              <a:buChar char="–"/>
              <a:defRPr sz="2800"/>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dirty="0">
                <a:solidFill>
                  <a:schemeClr val="tx2"/>
                </a:solidFill>
              </a:rPr>
              <a:t>三通道并行的</a:t>
            </a:r>
            <a:endParaRPr lang="en-US" altLang="zh-CN" dirty="0">
              <a:solidFill>
                <a:schemeClr val="tx2"/>
              </a:solidFill>
            </a:endParaRPr>
          </a:p>
          <a:p>
            <a:r>
              <a:rPr lang="zh-CN" altLang="en-US" dirty="0">
                <a:solidFill>
                  <a:schemeClr val="tx2"/>
                </a:solidFill>
              </a:rPr>
              <a:t>肝脏肿瘤分割</a:t>
            </a:r>
          </a:p>
        </p:txBody>
      </p:sp>
      <p:sp>
        <p:nvSpPr>
          <p:cNvPr id="159" name="文本框 13">
            <a:extLst>
              <a:ext uri="{FF2B5EF4-FFF2-40B4-BE49-F238E27FC236}">
                <a16:creationId xmlns:a16="http://schemas.microsoft.com/office/drawing/2014/main" id="{EEA3F0A9-60AC-6391-1F09-DA03CFD463C7}"/>
              </a:ext>
            </a:extLst>
          </p:cNvPr>
          <p:cNvSpPr txBox="1">
            <a:spLocks noChangeArrowheads="1"/>
          </p:cNvSpPr>
          <p:nvPr/>
        </p:nvSpPr>
        <p:spPr bwMode="auto">
          <a:xfrm>
            <a:off x="6755243" y="4744238"/>
            <a:ext cx="1620000" cy="287338"/>
          </a:xfrm>
          <a:prstGeom prst="rect">
            <a:avLst/>
          </a:prstGeom>
          <a:noFill/>
          <a:ln w="9525">
            <a:solidFill>
              <a:srgbClr val="024379"/>
            </a:solidFill>
            <a:prstDash val="sys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defPPr>
              <a:defRPr lang="zh-CN"/>
            </a:defPPr>
            <a:lvl1pPr algn="ctr">
              <a:buFontTx/>
              <a:buNone/>
              <a:defRPr sz="1200"/>
            </a:lvl1pPr>
            <a:lvl2pPr marL="742950" indent="-285750">
              <a:spcBef>
                <a:spcPct val="20000"/>
              </a:spcBef>
              <a:buChar char="–"/>
              <a:defRPr sz="2800"/>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a:solidFill>
                  <a:schemeClr val="tx2"/>
                </a:solidFill>
              </a:rPr>
              <a:t>实验及结果分析</a:t>
            </a:r>
          </a:p>
        </p:txBody>
      </p:sp>
      <p:sp>
        <p:nvSpPr>
          <p:cNvPr id="160" name="文本框 14">
            <a:extLst>
              <a:ext uri="{FF2B5EF4-FFF2-40B4-BE49-F238E27FC236}">
                <a16:creationId xmlns:a16="http://schemas.microsoft.com/office/drawing/2014/main" id="{B105C6D6-FC73-592D-A90D-E70268511BF0}"/>
              </a:ext>
            </a:extLst>
          </p:cNvPr>
          <p:cNvSpPr txBox="1">
            <a:spLocks noChangeArrowheads="1"/>
          </p:cNvSpPr>
          <p:nvPr/>
        </p:nvSpPr>
        <p:spPr bwMode="auto">
          <a:xfrm>
            <a:off x="6755243" y="3418275"/>
            <a:ext cx="1620000" cy="287337"/>
          </a:xfrm>
          <a:prstGeom prst="rect">
            <a:avLst/>
          </a:prstGeom>
          <a:noFill/>
          <a:ln w="9525">
            <a:solidFill>
              <a:srgbClr val="024379"/>
            </a:solidFill>
            <a:prstDash val="sys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defPPr>
              <a:defRPr lang="zh-CN"/>
            </a:defPPr>
            <a:lvl1pPr algn="ctr">
              <a:buFontTx/>
              <a:buNone/>
              <a:defRPr sz="1200"/>
            </a:lvl1pPr>
            <a:lvl2pPr marL="742950" indent="-285750">
              <a:spcBef>
                <a:spcPct val="20000"/>
              </a:spcBef>
              <a:buChar char="–"/>
              <a:defRPr sz="2800"/>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a:solidFill>
                  <a:schemeClr val="tx2"/>
                </a:solidFill>
              </a:rPr>
              <a:t>改进的</a:t>
            </a:r>
            <a:r>
              <a:rPr lang="en-US" altLang="zh-CN">
                <a:solidFill>
                  <a:schemeClr val="tx2"/>
                </a:solidFill>
              </a:rPr>
              <a:t>V-Net</a:t>
            </a:r>
            <a:r>
              <a:rPr lang="zh-CN" altLang="en-US">
                <a:solidFill>
                  <a:schemeClr val="tx2"/>
                </a:solidFill>
              </a:rPr>
              <a:t>网络</a:t>
            </a:r>
          </a:p>
        </p:txBody>
      </p:sp>
      <p:sp>
        <p:nvSpPr>
          <p:cNvPr id="161" name="文本框 15">
            <a:extLst>
              <a:ext uri="{FF2B5EF4-FFF2-40B4-BE49-F238E27FC236}">
                <a16:creationId xmlns:a16="http://schemas.microsoft.com/office/drawing/2014/main" id="{2C0E58CB-5A3A-340F-6633-5B91A4CAE6E4}"/>
              </a:ext>
            </a:extLst>
          </p:cNvPr>
          <p:cNvSpPr txBox="1">
            <a:spLocks noChangeArrowheads="1"/>
          </p:cNvSpPr>
          <p:nvPr/>
        </p:nvSpPr>
        <p:spPr bwMode="auto">
          <a:xfrm>
            <a:off x="6755243" y="3744044"/>
            <a:ext cx="1620000" cy="461665"/>
          </a:xfrm>
          <a:prstGeom prst="rect">
            <a:avLst/>
          </a:prstGeom>
          <a:noFill/>
          <a:ln w="9525">
            <a:solidFill>
              <a:srgbClr val="024379"/>
            </a:solidFill>
            <a:prstDash val="sys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defPPr>
              <a:defRPr lang="zh-CN"/>
            </a:defPPr>
            <a:lvl1pPr algn="ctr">
              <a:buFontTx/>
              <a:buNone/>
              <a:defRPr sz="1200"/>
            </a:lvl1pPr>
            <a:lvl2pPr marL="742950" indent="-285750">
              <a:spcBef>
                <a:spcPct val="20000"/>
              </a:spcBef>
              <a:buChar char="–"/>
              <a:defRPr sz="2800"/>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dirty="0">
                <a:solidFill>
                  <a:schemeClr val="tx2"/>
                </a:solidFill>
              </a:rPr>
              <a:t>基于</a:t>
            </a:r>
            <a:r>
              <a:rPr lang="en-US" altLang="zh-CN" dirty="0">
                <a:solidFill>
                  <a:schemeClr val="tx2"/>
                </a:solidFill>
              </a:rPr>
              <a:t>FSGAN</a:t>
            </a:r>
            <a:r>
              <a:rPr lang="zh-CN" altLang="en-US" dirty="0">
                <a:solidFill>
                  <a:schemeClr val="tx2"/>
                </a:solidFill>
              </a:rPr>
              <a:t>的</a:t>
            </a:r>
            <a:endParaRPr lang="en-US" altLang="zh-CN" dirty="0">
              <a:solidFill>
                <a:schemeClr val="tx2"/>
              </a:solidFill>
            </a:endParaRPr>
          </a:p>
          <a:p>
            <a:r>
              <a:rPr lang="zh-CN" altLang="en-US" dirty="0">
                <a:solidFill>
                  <a:schemeClr val="tx2"/>
                </a:solidFill>
              </a:rPr>
              <a:t>肝脏分割</a:t>
            </a:r>
          </a:p>
        </p:txBody>
      </p:sp>
      <p:sp>
        <p:nvSpPr>
          <p:cNvPr id="169" name="文本框 26">
            <a:extLst>
              <a:ext uri="{FF2B5EF4-FFF2-40B4-BE49-F238E27FC236}">
                <a16:creationId xmlns:a16="http://schemas.microsoft.com/office/drawing/2014/main" id="{A6D578A8-EB26-01E2-178D-04A6833679E1}"/>
              </a:ext>
            </a:extLst>
          </p:cNvPr>
          <p:cNvSpPr txBox="1">
            <a:spLocks noChangeArrowheads="1"/>
          </p:cNvSpPr>
          <p:nvPr/>
        </p:nvSpPr>
        <p:spPr bwMode="auto">
          <a:xfrm>
            <a:off x="4302000" y="766611"/>
            <a:ext cx="1620000" cy="276999"/>
          </a:xfrm>
          <a:prstGeom prst="rect">
            <a:avLst/>
          </a:prstGeom>
          <a:noFill/>
          <a:ln w="9525">
            <a:solidFill>
              <a:srgbClr val="024379"/>
            </a:solidFill>
            <a:prstDash val="sys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200">
                <a:solidFill>
                  <a:schemeClr val="tx2"/>
                </a:solidFill>
              </a:rPr>
              <a:t>医学影像基础知识</a:t>
            </a:r>
          </a:p>
        </p:txBody>
      </p:sp>
      <p:sp>
        <p:nvSpPr>
          <p:cNvPr id="170" name="文本框 27">
            <a:extLst>
              <a:ext uri="{FF2B5EF4-FFF2-40B4-BE49-F238E27FC236}">
                <a16:creationId xmlns:a16="http://schemas.microsoft.com/office/drawing/2014/main" id="{B86C3754-735D-DAD0-AD09-C8E5969AE458}"/>
              </a:ext>
            </a:extLst>
          </p:cNvPr>
          <p:cNvSpPr txBox="1">
            <a:spLocks noChangeArrowheads="1"/>
          </p:cNvSpPr>
          <p:nvPr/>
        </p:nvSpPr>
        <p:spPr bwMode="auto">
          <a:xfrm>
            <a:off x="4302000" y="1126974"/>
            <a:ext cx="1620000" cy="276999"/>
          </a:xfrm>
          <a:prstGeom prst="rect">
            <a:avLst/>
          </a:prstGeom>
          <a:noFill/>
          <a:ln w="9525">
            <a:solidFill>
              <a:srgbClr val="024379"/>
            </a:solidFill>
            <a:prstDash val="sys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200">
                <a:solidFill>
                  <a:schemeClr val="tx2"/>
                </a:solidFill>
              </a:rPr>
              <a:t>深度学习基础理论</a:t>
            </a:r>
          </a:p>
        </p:txBody>
      </p:sp>
      <p:sp>
        <p:nvSpPr>
          <p:cNvPr id="173" name="文本框 32">
            <a:extLst>
              <a:ext uri="{FF2B5EF4-FFF2-40B4-BE49-F238E27FC236}">
                <a16:creationId xmlns:a16="http://schemas.microsoft.com/office/drawing/2014/main" id="{466199D2-03D0-D228-4B13-9251C465FA05}"/>
              </a:ext>
            </a:extLst>
          </p:cNvPr>
          <p:cNvSpPr txBox="1">
            <a:spLocks noChangeArrowheads="1"/>
          </p:cNvSpPr>
          <p:nvPr/>
        </p:nvSpPr>
        <p:spPr bwMode="auto">
          <a:xfrm>
            <a:off x="6755243" y="636029"/>
            <a:ext cx="1620000" cy="461156"/>
          </a:xfrm>
          <a:prstGeom prst="rect">
            <a:avLst/>
          </a:prstGeom>
          <a:noFill/>
          <a:ln w="9525">
            <a:solidFill>
              <a:srgbClr val="024379"/>
            </a:solidFill>
            <a:prstDash val="sys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200" dirty="0">
                <a:solidFill>
                  <a:schemeClr val="tx2"/>
                </a:solidFill>
              </a:rPr>
              <a:t>基于边缘信息融合的</a:t>
            </a:r>
            <a:endParaRPr lang="en-US" altLang="zh-CN" sz="1200" dirty="0">
              <a:solidFill>
                <a:schemeClr val="tx2"/>
              </a:solidFill>
            </a:endParaRPr>
          </a:p>
          <a:p>
            <a:pPr algn="ctr">
              <a:spcBef>
                <a:spcPct val="0"/>
              </a:spcBef>
              <a:buFontTx/>
              <a:buNone/>
            </a:pPr>
            <a:r>
              <a:rPr lang="zh-CN" altLang="en-US" sz="1200" dirty="0">
                <a:solidFill>
                  <a:schemeClr val="tx2"/>
                </a:solidFill>
              </a:rPr>
              <a:t>肿瘤分割模型</a:t>
            </a:r>
          </a:p>
        </p:txBody>
      </p:sp>
      <p:sp>
        <p:nvSpPr>
          <p:cNvPr id="174" name="文本框 33">
            <a:extLst>
              <a:ext uri="{FF2B5EF4-FFF2-40B4-BE49-F238E27FC236}">
                <a16:creationId xmlns:a16="http://schemas.microsoft.com/office/drawing/2014/main" id="{EFD69927-1B6A-3C00-5F2C-5BB68E131048}"/>
              </a:ext>
            </a:extLst>
          </p:cNvPr>
          <p:cNvSpPr txBox="1">
            <a:spLocks noChangeArrowheads="1"/>
          </p:cNvSpPr>
          <p:nvPr/>
        </p:nvSpPr>
        <p:spPr bwMode="auto">
          <a:xfrm>
            <a:off x="6755243" y="1175434"/>
            <a:ext cx="1620000" cy="287682"/>
          </a:xfrm>
          <a:prstGeom prst="rect">
            <a:avLst/>
          </a:prstGeom>
          <a:noFill/>
          <a:ln w="9525">
            <a:solidFill>
              <a:srgbClr val="024379"/>
            </a:solidFill>
            <a:prstDash val="sys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200">
                <a:solidFill>
                  <a:schemeClr val="tx2"/>
                </a:solidFill>
              </a:rPr>
              <a:t>实验及结果分析</a:t>
            </a:r>
          </a:p>
        </p:txBody>
      </p:sp>
      <p:sp>
        <p:nvSpPr>
          <p:cNvPr id="177" name="文本框 35">
            <a:extLst>
              <a:ext uri="{FF2B5EF4-FFF2-40B4-BE49-F238E27FC236}">
                <a16:creationId xmlns:a16="http://schemas.microsoft.com/office/drawing/2014/main" id="{AF3D7DF3-8DEB-7831-0C48-9D3442A58BC2}"/>
              </a:ext>
            </a:extLst>
          </p:cNvPr>
          <p:cNvSpPr txBox="1">
            <a:spLocks noChangeArrowheads="1"/>
          </p:cNvSpPr>
          <p:nvPr/>
        </p:nvSpPr>
        <p:spPr bwMode="auto">
          <a:xfrm>
            <a:off x="4302397" y="4281574"/>
            <a:ext cx="1620000" cy="276999"/>
          </a:xfrm>
          <a:prstGeom prst="rect">
            <a:avLst/>
          </a:prstGeom>
          <a:noFill/>
          <a:ln w="9525">
            <a:solidFill>
              <a:srgbClr val="024379"/>
            </a:solidFill>
            <a:prstDash val="sys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defPPr>
              <a:defRPr lang="zh-CN"/>
            </a:defPPr>
            <a:lvl1pPr algn="ctr">
              <a:buFontTx/>
              <a:buNone/>
              <a:defRPr sz="1200"/>
            </a:lvl1pPr>
            <a:lvl2pPr marL="742950" indent="-285750">
              <a:spcBef>
                <a:spcPct val="20000"/>
              </a:spcBef>
              <a:buChar char="–"/>
              <a:defRPr sz="2800"/>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a:solidFill>
                  <a:schemeClr val="tx2"/>
                </a:solidFill>
              </a:rPr>
              <a:t>可视化工具</a:t>
            </a:r>
          </a:p>
        </p:txBody>
      </p:sp>
      <p:sp>
        <p:nvSpPr>
          <p:cNvPr id="178" name="文本框 36">
            <a:extLst>
              <a:ext uri="{FF2B5EF4-FFF2-40B4-BE49-F238E27FC236}">
                <a16:creationId xmlns:a16="http://schemas.microsoft.com/office/drawing/2014/main" id="{423A3096-9734-0605-4E57-DCA9E30597AF}"/>
              </a:ext>
            </a:extLst>
          </p:cNvPr>
          <p:cNvSpPr txBox="1">
            <a:spLocks noChangeArrowheads="1"/>
          </p:cNvSpPr>
          <p:nvPr/>
        </p:nvSpPr>
        <p:spPr bwMode="auto">
          <a:xfrm>
            <a:off x="4302397" y="4610908"/>
            <a:ext cx="1620000" cy="276999"/>
          </a:xfrm>
          <a:prstGeom prst="rect">
            <a:avLst/>
          </a:prstGeom>
          <a:noFill/>
          <a:ln w="9525">
            <a:solidFill>
              <a:srgbClr val="024379"/>
            </a:solidFill>
            <a:prstDash val="sys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defPPr>
              <a:defRPr lang="zh-CN"/>
            </a:defPPr>
            <a:lvl1pPr algn="ctr">
              <a:buFontTx/>
              <a:buNone/>
              <a:defRPr sz="1200"/>
            </a:lvl1pPr>
            <a:lvl2pPr marL="742950" indent="-285750">
              <a:spcBef>
                <a:spcPct val="20000"/>
              </a:spcBef>
              <a:buChar char="–"/>
              <a:defRPr sz="2800"/>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a:solidFill>
                  <a:schemeClr val="tx2"/>
                </a:solidFill>
              </a:rPr>
              <a:t>系统实现及展示</a:t>
            </a:r>
          </a:p>
        </p:txBody>
      </p:sp>
      <p:sp>
        <p:nvSpPr>
          <p:cNvPr id="179" name="文本框 37">
            <a:extLst>
              <a:ext uri="{FF2B5EF4-FFF2-40B4-BE49-F238E27FC236}">
                <a16:creationId xmlns:a16="http://schemas.microsoft.com/office/drawing/2014/main" id="{13E1A7D2-D4ED-B344-603B-6543A50933ED}"/>
              </a:ext>
            </a:extLst>
          </p:cNvPr>
          <p:cNvSpPr txBox="1">
            <a:spLocks noChangeArrowheads="1"/>
          </p:cNvSpPr>
          <p:nvPr/>
        </p:nvSpPr>
        <p:spPr bwMode="auto">
          <a:xfrm>
            <a:off x="4302397" y="3438240"/>
            <a:ext cx="1620000" cy="461665"/>
          </a:xfrm>
          <a:prstGeom prst="rect">
            <a:avLst/>
          </a:prstGeom>
          <a:noFill/>
          <a:ln w="9525">
            <a:solidFill>
              <a:srgbClr val="024379"/>
            </a:solidFill>
            <a:prstDash val="sys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defPPr>
              <a:defRPr lang="zh-CN"/>
            </a:defPPr>
            <a:lvl1pPr algn="ctr">
              <a:buFontTx/>
              <a:buNone/>
              <a:defRPr sz="1200"/>
            </a:lvl1pPr>
            <a:lvl2pPr marL="742950" indent="-285750">
              <a:spcBef>
                <a:spcPct val="20000"/>
              </a:spcBef>
              <a:buChar char="–"/>
              <a:defRPr sz="2800"/>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dirty="0">
                <a:solidFill>
                  <a:schemeClr val="tx2"/>
                </a:solidFill>
              </a:rPr>
              <a:t>系统设计目标与</a:t>
            </a:r>
            <a:endParaRPr lang="en-US" altLang="zh-CN" dirty="0">
              <a:solidFill>
                <a:schemeClr val="tx2"/>
              </a:solidFill>
            </a:endParaRPr>
          </a:p>
          <a:p>
            <a:r>
              <a:rPr lang="zh-CN" altLang="en-US" dirty="0">
                <a:solidFill>
                  <a:schemeClr val="tx2"/>
                </a:solidFill>
              </a:rPr>
              <a:t>开发环境</a:t>
            </a:r>
          </a:p>
        </p:txBody>
      </p:sp>
      <p:sp>
        <p:nvSpPr>
          <p:cNvPr id="180" name="文本框 38">
            <a:extLst>
              <a:ext uri="{FF2B5EF4-FFF2-40B4-BE49-F238E27FC236}">
                <a16:creationId xmlns:a16="http://schemas.microsoft.com/office/drawing/2014/main" id="{76752320-AEF3-FACF-5D4C-8D23F986672A}"/>
              </a:ext>
            </a:extLst>
          </p:cNvPr>
          <p:cNvSpPr txBox="1">
            <a:spLocks noChangeArrowheads="1"/>
          </p:cNvSpPr>
          <p:nvPr/>
        </p:nvSpPr>
        <p:spPr bwMode="auto">
          <a:xfrm>
            <a:off x="4302397" y="3952240"/>
            <a:ext cx="1620000" cy="276999"/>
          </a:xfrm>
          <a:prstGeom prst="rect">
            <a:avLst/>
          </a:prstGeom>
          <a:noFill/>
          <a:ln w="9525">
            <a:solidFill>
              <a:srgbClr val="024379"/>
            </a:solidFill>
            <a:prstDash val="sys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defPPr>
              <a:defRPr lang="zh-CN"/>
            </a:defPPr>
            <a:lvl1pPr algn="ctr">
              <a:buFontTx/>
              <a:buNone/>
              <a:defRPr sz="1200"/>
            </a:lvl1pPr>
            <a:lvl2pPr marL="742950" indent="-285750">
              <a:spcBef>
                <a:spcPct val="20000"/>
              </a:spcBef>
              <a:buChar char="–"/>
              <a:defRPr sz="2800"/>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a:solidFill>
                  <a:schemeClr val="tx2"/>
                </a:solidFill>
              </a:rPr>
              <a:t>系统设计</a:t>
            </a:r>
          </a:p>
        </p:txBody>
      </p:sp>
      <p:sp>
        <p:nvSpPr>
          <p:cNvPr id="183" name="箭头: 下 182">
            <a:extLst>
              <a:ext uri="{FF2B5EF4-FFF2-40B4-BE49-F238E27FC236}">
                <a16:creationId xmlns:a16="http://schemas.microsoft.com/office/drawing/2014/main" id="{AD387A6D-53E9-6A0D-FBCC-29C5505B6131}"/>
              </a:ext>
            </a:extLst>
          </p:cNvPr>
          <p:cNvSpPr/>
          <p:nvPr/>
        </p:nvSpPr>
        <p:spPr bwMode="auto">
          <a:xfrm rot="16200000">
            <a:off x="3813147" y="1833377"/>
            <a:ext cx="144463" cy="215900"/>
          </a:xfrm>
          <a:prstGeom prst="downArrow">
            <a:avLst/>
          </a:prstGeom>
          <a:solidFill>
            <a:srgbClr val="024379"/>
          </a:solidFill>
          <a:ln>
            <a:solidFill>
              <a:srgbClr val="024379"/>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ln w="0">
                <a:solidFill>
                  <a:schemeClr val="tx1"/>
                </a:solidFill>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87" name="灯片编号占位符 186">
            <a:extLst>
              <a:ext uri="{FF2B5EF4-FFF2-40B4-BE49-F238E27FC236}">
                <a16:creationId xmlns:a16="http://schemas.microsoft.com/office/drawing/2014/main" id="{5880DC1B-0783-087C-4A7B-A4A3261BEB45}"/>
              </a:ext>
            </a:extLst>
          </p:cNvPr>
          <p:cNvSpPr>
            <a:spLocks noGrp="1"/>
          </p:cNvSpPr>
          <p:nvPr>
            <p:ph type="sldNum" sz="quarter" idx="12"/>
          </p:nvPr>
        </p:nvSpPr>
        <p:spPr/>
        <p:txBody>
          <a:bodyPr/>
          <a:lstStyle/>
          <a:p>
            <a:fld id="{D2EFEC80-C177-4EEF-9320-A00DE3C9E654}" type="slidenum">
              <a:rPr lang="en-US" altLang="zh-CN" smtClean="0"/>
              <a:t>5</a:t>
            </a:fld>
            <a:endParaRPr lang="zh-CN" altLang="en-US"/>
          </a:p>
        </p:txBody>
      </p:sp>
      <p:pic>
        <p:nvPicPr>
          <p:cNvPr id="34" name="图片 33">
            <a:extLst>
              <a:ext uri="{FF2B5EF4-FFF2-40B4-BE49-F238E27FC236}">
                <a16:creationId xmlns:a16="http://schemas.microsoft.com/office/drawing/2014/main" id="{C0A78FCB-A469-5F96-2D6F-2F30F177081D}"/>
              </a:ext>
            </a:extLst>
          </p:cNvPr>
          <p:cNvPicPr>
            <a:picLocks noChangeAspect="1"/>
          </p:cNvPicPr>
          <p:nvPr/>
        </p:nvPicPr>
        <p:blipFill>
          <a:blip r:embed="rId9" cstate="print">
            <a:extLst>
              <a:ext uri="{BEBA8EAE-BF5A-486C-A8C5-ECC9F3942E4B}">
                <a14:imgProps xmlns:a14="http://schemas.microsoft.com/office/drawing/2010/main">
                  <a14:imgLayer r:embed="rId10">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spTree>
    <p:custDataLst>
      <p:tags r:id="rId1"/>
    </p:custDataLst>
    <p:extLst>
      <p:ext uri="{BB962C8B-B14F-4D97-AF65-F5344CB8AC3E}">
        <p14:creationId xmlns:p14="http://schemas.microsoft.com/office/powerpoint/2010/main" val="710102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C2957447-7A1B-9A77-1B13-FF0DE8F17AD1}"/>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7BE304D7-E4AF-394C-3E35-4CF34E08CDAA}"/>
              </a:ext>
            </a:extLst>
          </p:cNvPr>
          <p:cNvSpPr>
            <a:spLocks noChangeArrowheads="1"/>
          </p:cNvSpPr>
          <p:nvPr>
            <p:custDataLst>
              <p:tags r:id="rId3"/>
            </p:custDataLst>
          </p:nvPr>
        </p:nvSpPr>
        <p:spPr bwMode="auto">
          <a:xfrm>
            <a:off x="-32157" y="1856997"/>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noProof="1">
                <a:solidFill>
                  <a:schemeClr val="bg1"/>
                </a:solidFill>
                <a:ea typeface="微软雅黑" panose="020B0503020204020204" pitchFamily="34" charset="-122"/>
                <a:sym typeface="Arial" panose="020B0604020202020204" pitchFamily="34" charset="0"/>
              </a:rPr>
              <a:t>2D</a:t>
            </a:r>
            <a:r>
              <a:rPr lang="zh-CN" altLang="en-US" sz="1400" b="1" noProof="1">
                <a:solidFill>
                  <a:schemeClr val="bg1"/>
                </a:solidFill>
                <a:ea typeface="微软雅黑" panose="020B0503020204020204" pitchFamily="34" charset="-122"/>
                <a:sym typeface="Arial" panose="020B0604020202020204" pitchFamily="34" charset="0"/>
              </a:rPr>
              <a:t>肝脏肿瘤分割</a:t>
            </a:r>
          </a:p>
        </p:txBody>
      </p:sp>
      <p:sp>
        <p:nvSpPr>
          <p:cNvPr id="10" name="MH_SubTitle_1">
            <a:extLst>
              <a:ext uri="{FF2B5EF4-FFF2-40B4-BE49-F238E27FC236}">
                <a16:creationId xmlns:a16="http://schemas.microsoft.com/office/drawing/2014/main" id="{D3D482B4-F3E3-D2D7-5574-89571CCCC0E3}"/>
              </a:ext>
            </a:extLst>
          </p:cNvPr>
          <p:cNvSpPr>
            <a:spLocks noChangeArrowheads="1"/>
          </p:cNvSpPr>
          <p:nvPr>
            <p:custDataLst>
              <p:tags r:id="rId4"/>
            </p:custDataLst>
          </p:nvPr>
        </p:nvSpPr>
        <p:spPr bwMode="auto">
          <a:xfrm>
            <a:off x="-32157" y="2529433"/>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en-US" altLang="zh-CN"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3D</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CAA4B5EC-9602-287B-0513-0947ECAEEE98}"/>
              </a:ext>
            </a:extLst>
          </p:cNvPr>
          <p:cNvSpPr>
            <a:spLocks noChangeArrowheads="1"/>
          </p:cNvSpPr>
          <p:nvPr>
            <p:custDataLst>
              <p:tags r:id="rId5"/>
            </p:custDataLst>
          </p:nvPr>
        </p:nvSpPr>
        <p:spPr bwMode="auto">
          <a:xfrm>
            <a:off x="-32157" y="3201869"/>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肝脏肿瘤辅助诊断</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endParaRPr>
          </a:p>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系统</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设计</a:t>
            </a:r>
          </a:p>
        </p:txBody>
      </p:sp>
      <p:sp>
        <p:nvSpPr>
          <p:cNvPr id="12" name="MH_SubTitle_1">
            <a:extLst>
              <a:ext uri="{FF2B5EF4-FFF2-40B4-BE49-F238E27FC236}">
                <a16:creationId xmlns:a16="http://schemas.microsoft.com/office/drawing/2014/main" id="{C96809CD-E382-4AE3-3274-86FD8E37D6F0}"/>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矩形 12">
            <a:extLst>
              <a:ext uri="{FF2B5EF4-FFF2-40B4-BE49-F238E27FC236}">
                <a16:creationId xmlns:a16="http://schemas.microsoft.com/office/drawing/2014/main" id="{A947AA29-B7CD-B09C-4715-26B6D7D468E0}"/>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schemeClr val="bg1"/>
                </a:solidFill>
                <a:effectLst/>
                <a:uLnTx/>
                <a:uFillTx/>
                <a:latin typeface="Calibri" panose="020F0502020204030204"/>
                <a:ea typeface="宋体" panose="02010600030101010101" pitchFamily="2" charset="-122"/>
                <a:cs typeface="+mn-cs"/>
              </a:rPr>
              <a:t>1</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4" name="矩形 13">
            <a:extLst>
              <a:ext uri="{FF2B5EF4-FFF2-40B4-BE49-F238E27FC236}">
                <a16:creationId xmlns:a16="http://schemas.microsoft.com/office/drawing/2014/main" id="{1154525B-C168-A747-B740-B0939183F2EE}"/>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kern="100" spc="600" dirty="0">
                <a:solidFill>
                  <a:srgbClr val="024379"/>
                </a:solidFill>
                <a:latin typeface="微软雅黑" panose="020B0503020204020204" pitchFamily="34" charset="-122"/>
                <a:ea typeface="微软雅黑" panose="020B0503020204020204" pitchFamily="34" charset="-122"/>
                <a:cs typeface="Times New Roman" panose="02020603050405020304" pitchFamily="18" charset="0"/>
                <a:sym typeface="+mn-ea"/>
              </a:rPr>
              <a:t>模型框架</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 name="灯片编号占位符 2">
            <a:extLst>
              <a:ext uri="{FF2B5EF4-FFF2-40B4-BE49-F238E27FC236}">
                <a16:creationId xmlns:a16="http://schemas.microsoft.com/office/drawing/2014/main" id="{F6731488-5FCA-7777-C8ED-6D61F1C23DB5}"/>
              </a:ext>
            </a:extLst>
          </p:cNvPr>
          <p:cNvSpPr>
            <a:spLocks noGrp="1"/>
          </p:cNvSpPr>
          <p:nvPr>
            <p:ph type="sldNum" sz="quarter" idx="12"/>
          </p:nvPr>
        </p:nvSpPr>
        <p:spPr/>
        <p:txBody>
          <a:bodyPr/>
          <a:lstStyle/>
          <a:p>
            <a:fld id="{D2EFEC80-C177-4EEF-9320-A00DE3C9E654}" type="slidenum">
              <a:rPr lang="en-US" altLang="zh-CN" smtClean="0"/>
              <a:t>6</a:t>
            </a:fld>
            <a:endParaRPr lang="zh-CN" altLang="en-US"/>
          </a:p>
        </p:txBody>
      </p:sp>
      <p:sp>
        <p:nvSpPr>
          <p:cNvPr id="21" name="文本框 20">
            <a:extLst>
              <a:ext uri="{FF2B5EF4-FFF2-40B4-BE49-F238E27FC236}">
                <a16:creationId xmlns:a16="http://schemas.microsoft.com/office/drawing/2014/main" id="{2690BF1D-DA99-C510-4132-0A7DC81737C8}"/>
              </a:ext>
            </a:extLst>
          </p:cNvPr>
          <p:cNvSpPr txBox="1"/>
          <p:nvPr/>
        </p:nvSpPr>
        <p:spPr>
          <a:xfrm>
            <a:off x="2385771" y="96461"/>
            <a:ext cx="6146669" cy="348813"/>
          </a:xfrm>
          <a:prstGeom prst="rect">
            <a:avLst/>
          </a:prstGeom>
          <a:noFill/>
        </p:spPr>
        <p:txBody>
          <a:bodyPr wrap="square">
            <a:spAutoFit/>
          </a:bodyPr>
          <a:lstStyle/>
          <a:p>
            <a:pPr lvl="1" algn="ctr">
              <a:lnSpc>
                <a:spcPts val="2000"/>
              </a:lnSpc>
              <a:spcBef>
                <a:spcPts val="2000"/>
              </a:spcBef>
              <a:spcAft>
                <a:spcPts val="2000"/>
              </a:spcAft>
              <a:buClr>
                <a:srgbClr val="000000"/>
              </a:buClr>
              <a:buSzPts val="1400"/>
            </a:pPr>
            <a:r>
              <a:rPr lang="zh-CN" altLang="zh-CN" b="1" kern="2200" dirty="0">
                <a:solidFill>
                  <a:schemeClr val="tx2"/>
                </a:solidFill>
                <a:effectLst/>
                <a:latin typeface="微软雅黑" panose="020B0503020204020204" pitchFamily="34" charset="-122"/>
                <a:ea typeface="微软雅黑" panose="020B0503020204020204" pitchFamily="34" charset="-122"/>
                <a:cs typeface="黑体" panose="02010609060101010101" pitchFamily="49" charset="-122"/>
              </a:rPr>
              <a:t>基于边缘信息融合的肿瘤分割模型</a:t>
            </a:r>
            <a:r>
              <a:rPr lang="en-US" altLang="zh-CN" b="1" kern="2200" dirty="0">
                <a:solidFill>
                  <a:schemeClr val="tx2"/>
                </a:solidFill>
                <a:effectLst/>
                <a:latin typeface="微软雅黑" panose="020B0503020204020204" pitchFamily="34" charset="-122"/>
                <a:ea typeface="微软雅黑" panose="020B0503020204020204" pitchFamily="34" charset="-122"/>
                <a:cs typeface="黑体" panose="02010609060101010101" pitchFamily="49" charset="-122"/>
              </a:rPr>
              <a:t>EIF-Net</a:t>
            </a:r>
            <a:endParaRPr lang="zh-CN" altLang="zh-CN" b="1" kern="2200" dirty="0">
              <a:solidFill>
                <a:schemeClr val="tx2"/>
              </a:solidFill>
              <a:effectLst/>
              <a:latin typeface="微软雅黑" panose="020B0503020204020204" pitchFamily="34" charset="-122"/>
              <a:ea typeface="微软雅黑" panose="020B0503020204020204" pitchFamily="34" charset="-122"/>
              <a:cs typeface="黑体" panose="02010609060101010101" pitchFamily="49" charset="-122"/>
            </a:endParaRPr>
          </a:p>
        </p:txBody>
      </p:sp>
      <p:sp>
        <p:nvSpPr>
          <p:cNvPr id="16" name="矩形 15">
            <a:extLst>
              <a:ext uri="{FF2B5EF4-FFF2-40B4-BE49-F238E27FC236}">
                <a16:creationId xmlns:a16="http://schemas.microsoft.com/office/drawing/2014/main" id="{EAB901E5-E90E-8D3B-61A6-603AA8BDCB1A}"/>
              </a:ext>
            </a:extLst>
          </p:cNvPr>
          <p:cNvSpPr/>
          <p:nvPr/>
        </p:nvSpPr>
        <p:spPr bwMode="auto">
          <a:xfrm>
            <a:off x="1492153" y="945393"/>
            <a:ext cx="3038865" cy="3794821"/>
          </a:xfrm>
          <a:prstGeom prst="rect">
            <a:avLst/>
          </a:prstGeom>
          <a:solidFill>
            <a:srgbClr val="EDF2F8"/>
          </a:solidFill>
          <a:ln w="19050">
            <a:solidFill>
              <a:srgbClr val="024379"/>
            </a:solidFill>
            <a:prstDash val="dash"/>
          </a:ln>
        </p:spPr>
        <p:txBody>
          <a:bodyPr wrap="square" lIns="180000" tIns="252000" rIns="180000" bIns="252000" rtlCol="0" anchor="ctr">
            <a:spAutoFit/>
          </a:bodyPr>
          <a:lstStyle/>
          <a:p>
            <a:pPr algn="just">
              <a:lnSpc>
                <a:spcPct val="150000"/>
              </a:lnSpc>
            </a:pPr>
            <a:r>
              <a:rPr lang="zh-CN" altLang="en-US" sz="1600" b="1" dirty="0">
                <a:solidFill>
                  <a:schemeClr val="tx2"/>
                </a:solidFill>
                <a:latin typeface="微软雅黑" panose="020B0503020204020204" pitchFamily="34" charset="-122"/>
                <a:ea typeface="微软雅黑" panose="020B0503020204020204" pitchFamily="34" charset="-122"/>
              </a:rPr>
              <a:t>待解决的问题：</a:t>
            </a:r>
            <a:endParaRPr lang="en-US" altLang="zh-CN" sz="1600" b="1" dirty="0">
              <a:solidFill>
                <a:schemeClr val="tx2"/>
              </a:solidFill>
              <a:latin typeface="微软雅黑" panose="020B0503020204020204" pitchFamily="34" charset="-122"/>
              <a:ea typeface="微软雅黑" panose="020B0503020204020204" pitchFamily="34" charset="-122"/>
            </a:endParaRPr>
          </a:p>
          <a:p>
            <a:pPr algn="just">
              <a:lnSpc>
                <a:spcPct val="150000"/>
              </a:lnSpc>
            </a:pPr>
            <a:endParaRPr lang="en-US" altLang="zh-CN" sz="1600" b="1" dirty="0">
              <a:solidFill>
                <a:schemeClr val="tx2"/>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zh-CN" sz="1400" dirty="0">
                <a:solidFill>
                  <a:schemeClr val="tx2"/>
                </a:solidFill>
                <a:latin typeface="微软雅黑" panose="020B0503020204020204" pitchFamily="34" charset="-122"/>
                <a:ea typeface="微软雅黑" panose="020B0503020204020204" pitchFamily="34" charset="-122"/>
              </a:rPr>
              <a:t>肝脏肿瘤大小不一且形状多变</a:t>
            </a:r>
            <a:r>
              <a:rPr lang="en-US" altLang="zh-CN" sz="1400" dirty="0">
                <a:solidFill>
                  <a:schemeClr val="tx2"/>
                </a:solidFill>
                <a:latin typeface="微软雅黑" panose="020B0503020204020204" pitchFamily="34" charset="-122"/>
                <a:ea typeface="微软雅黑" panose="020B0503020204020204" pitchFamily="34" charset="-122"/>
              </a:rPr>
              <a:t> </a:t>
            </a:r>
            <a:r>
              <a:rPr lang="en-US" altLang="zh-CN" sz="1400" b="1" dirty="0">
                <a:solidFill>
                  <a:schemeClr val="tx2"/>
                </a:solidFill>
                <a:latin typeface="微软雅黑" panose="020B0503020204020204" pitchFamily="34" charset="-122"/>
                <a:ea typeface="微软雅黑" panose="020B0503020204020204" pitchFamily="34" charset="-122"/>
                <a:sym typeface="Wingdings" panose="05000000000000000000" pitchFamily="2" charset="2"/>
              </a:rPr>
              <a:t> </a:t>
            </a:r>
            <a:r>
              <a:rPr lang="zh-CN" altLang="zh-CN" sz="1400" b="1" dirty="0">
                <a:solidFill>
                  <a:schemeClr val="tx2"/>
                </a:solidFill>
                <a:latin typeface="微软雅黑" panose="020B0503020204020204" pitchFamily="34" charset="-122"/>
                <a:ea typeface="微软雅黑" panose="020B0503020204020204" pitchFamily="34" charset="-122"/>
              </a:rPr>
              <a:t>分割精度较差，准确率较低</a:t>
            </a:r>
            <a:endParaRPr lang="en-US" altLang="zh-CN" sz="1400" b="1" dirty="0">
              <a:solidFill>
                <a:schemeClr val="tx2"/>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endParaRPr lang="en-US" altLang="zh-CN" sz="1400" dirty="0">
              <a:solidFill>
                <a:schemeClr val="tx2"/>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zh-CN" sz="1400" dirty="0">
                <a:solidFill>
                  <a:schemeClr val="tx2"/>
                </a:solidFill>
                <a:latin typeface="微软雅黑" panose="020B0503020204020204" pitchFamily="34" charset="-122"/>
                <a:ea typeface="微软雅黑" panose="020B0503020204020204" pitchFamily="34" charset="-122"/>
              </a:rPr>
              <a:t>对比度低、组织特征多变、组织与病灶之间或不同组织之间边缘</a:t>
            </a:r>
            <a:r>
              <a:rPr lang="zh-CN" altLang="en-US" sz="1400" dirty="0">
                <a:solidFill>
                  <a:schemeClr val="tx2"/>
                </a:solidFill>
                <a:latin typeface="微软雅黑" panose="020B0503020204020204" pitchFamily="34" charset="-122"/>
                <a:ea typeface="微软雅黑" panose="020B0503020204020204" pitchFamily="34" charset="-122"/>
              </a:rPr>
              <a:t>不清晰 </a:t>
            </a:r>
            <a:r>
              <a:rPr lang="en-US" altLang="zh-CN" sz="1400" dirty="0">
                <a:solidFill>
                  <a:schemeClr val="tx2"/>
                </a:solidFill>
                <a:latin typeface="微软雅黑" panose="020B0503020204020204" pitchFamily="34" charset="-122"/>
                <a:ea typeface="微软雅黑" panose="020B0503020204020204" pitchFamily="34" charset="-122"/>
                <a:sym typeface="Wingdings" panose="05000000000000000000" pitchFamily="2" charset="2"/>
              </a:rPr>
              <a:t> </a:t>
            </a:r>
            <a:r>
              <a:rPr lang="zh-CN" altLang="zh-CN" sz="1400" b="1" dirty="0">
                <a:solidFill>
                  <a:schemeClr val="tx2"/>
                </a:solidFill>
                <a:latin typeface="微软雅黑" panose="020B0503020204020204" pitchFamily="34" charset="-122"/>
                <a:ea typeface="微软雅黑" panose="020B0503020204020204" pitchFamily="34" charset="-122"/>
              </a:rPr>
              <a:t>肝脏肿瘤分割结果边缘较为模糊</a:t>
            </a:r>
            <a:endParaRPr lang="en-US" altLang="zh-CN" sz="1400" b="1" dirty="0">
              <a:solidFill>
                <a:schemeClr val="tx2"/>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endParaRPr lang="en-US" altLang="zh-CN" sz="1400" b="1" dirty="0">
              <a:solidFill>
                <a:schemeClr val="tx2"/>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21966A2C-E307-A74C-D245-D3C534C8AA92}"/>
              </a:ext>
            </a:extLst>
          </p:cNvPr>
          <p:cNvPicPr>
            <a:picLocks noChangeAspect="1"/>
          </p:cNvPicPr>
          <p:nvPr/>
        </p:nvPicPr>
        <p:blipFill>
          <a:blip r:embed="rId9" cstate="print">
            <a:extLst>
              <a:ext uri="{BEBA8EAE-BF5A-486C-A8C5-ECC9F3942E4B}">
                <a14:imgProps xmlns:a14="http://schemas.microsoft.com/office/drawing/2010/main">
                  <a14:imgLayer r:embed="rId10">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pic>
        <p:nvPicPr>
          <p:cNvPr id="18" name="图形 896">
            <a:extLst>
              <a:ext uri="{FF2B5EF4-FFF2-40B4-BE49-F238E27FC236}">
                <a16:creationId xmlns:a16="http://schemas.microsoft.com/office/drawing/2014/main" id="{513126FE-6051-DD6B-6807-71A61F4901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2489" y="1520779"/>
            <a:ext cx="3930528" cy="2449308"/>
          </a:xfrm>
          <a:prstGeom prst="rect">
            <a:avLst/>
          </a:prstGeom>
        </p:spPr>
      </p:pic>
      <p:sp>
        <p:nvSpPr>
          <p:cNvPr id="2" name="矩形: 圆角 1">
            <a:extLst>
              <a:ext uri="{FF2B5EF4-FFF2-40B4-BE49-F238E27FC236}">
                <a16:creationId xmlns:a16="http://schemas.microsoft.com/office/drawing/2014/main" id="{9052E815-84F3-1B4F-D5B1-73673E8EA432}"/>
              </a:ext>
            </a:extLst>
          </p:cNvPr>
          <p:cNvSpPr/>
          <p:nvPr/>
        </p:nvSpPr>
        <p:spPr bwMode="auto">
          <a:xfrm>
            <a:off x="4790335" y="1450040"/>
            <a:ext cx="2249791" cy="2785526"/>
          </a:xfrm>
          <a:prstGeom prst="roundRect">
            <a:avLst/>
          </a:prstGeom>
          <a:noFill/>
          <a:ln w="19050">
            <a:solidFill>
              <a:srgbClr val="C00000"/>
            </a:solidFill>
            <a:prstDash val="dash"/>
          </a:ln>
        </p:spPr>
        <p:style>
          <a:lnRef idx="2">
            <a:schemeClr val="dk1"/>
          </a:lnRef>
          <a:fillRef idx="1">
            <a:schemeClr val="lt1"/>
          </a:fillRef>
          <a:effectRef idx="0">
            <a:schemeClr val="dk1"/>
          </a:effectRef>
          <a:fontRef idx="minor">
            <a:schemeClr val="dk1"/>
          </a:fontRef>
        </p:style>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20" name="矩形: 圆角 19">
            <a:extLst>
              <a:ext uri="{FF2B5EF4-FFF2-40B4-BE49-F238E27FC236}">
                <a16:creationId xmlns:a16="http://schemas.microsoft.com/office/drawing/2014/main" id="{C0F69E4C-E4B4-6914-3CE8-78F1D28835A1}"/>
              </a:ext>
            </a:extLst>
          </p:cNvPr>
          <p:cNvSpPr/>
          <p:nvPr/>
        </p:nvSpPr>
        <p:spPr bwMode="auto">
          <a:xfrm>
            <a:off x="7074559" y="2529433"/>
            <a:ext cx="737801" cy="754097"/>
          </a:xfrm>
          <a:prstGeom prst="roundRect">
            <a:avLst/>
          </a:prstGeom>
          <a:noFill/>
          <a:ln w="19050">
            <a:solidFill>
              <a:srgbClr val="00B050"/>
            </a:solidFill>
            <a:prstDash val="dash"/>
          </a:ln>
        </p:spPr>
        <p:style>
          <a:lnRef idx="2">
            <a:schemeClr val="dk1"/>
          </a:lnRef>
          <a:fillRef idx="1">
            <a:schemeClr val="lt1"/>
          </a:fillRef>
          <a:effectRef idx="0">
            <a:schemeClr val="dk1"/>
          </a:effectRef>
          <a:fontRef idx="minor">
            <a:schemeClr val="dk1"/>
          </a:fontRef>
        </p:style>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22" name="矩形: 圆角 21">
            <a:extLst>
              <a:ext uri="{FF2B5EF4-FFF2-40B4-BE49-F238E27FC236}">
                <a16:creationId xmlns:a16="http://schemas.microsoft.com/office/drawing/2014/main" id="{308BC748-0292-A20B-7EE7-B4BB653342E1}"/>
              </a:ext>
            </a:extLst>
          </p:cNvPr>
          <p:cNvSpPr/>
          <p:nvPr/>
        </p:nvSpPr>
        <p:spPr bwMode="auto">
          <a:xfrm>
            <a:off x="7893760" y="2529433"/>
            <a:ext cx="998720" cy="754097"/>
          </a:xfrm>
          <a:prstGeom prst="roundRect">
            <a:avLst/>
          </a:prstGeom>
          <a:noFill/>
          <a:ln w="19050">
            <a:solidFill>
              <a:srgbClr val="FFC000"/>
            </a:solidFill>
            <a:prstDash val="dash"/>
          </a:ln>
        </p:spPr>
        <p:style>
          <a:lnRef idx="2">
            <a:schemeClr val="dk1"/>
          </a:lnRef>
          <a:fillRef idx="1">
            <a:schemeClr val="lt1"/>
          </a:fillRef>
          <a:effectRef idx="0">
            <a:schemeClr val="dk1"/>
          </a:effectRef>
          <a:fontRef idx="minor">
            <a:schemeClr val="dk1"/>
          </a:fontRef>
        </p:style>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4" name="文本框 3">
            <a:extLst>
              <a:ext uri="{FF2B5EF4-FFF2-40B4-BE49-F238E27FC236}">
                <a16:creationId xmlns:a16="http://schemas.microsoft.com/office/drawing/2014/main" id="{EDE56851-B4CB-2D8C-BEE3-E170E8181D78}"/>
              </a:ext>
            </a:extLst>
          </p:cNvPr>
          <p:cNvSpPr txBox="1"/>
          <p:nvPr/>
        </p:nvSpPr>
        <p:spPr>
          <a:xfrm>
            <a:off x="5771214" y="999895"/>
            <a:ext cx="288032" cy="369332"/>
          </a:xfrm>
          <a:prstGeom prst="rect">
            <a:avLst/>
          </a:prstGeom>
          <a:noFill/>
        </p:spPr>
        <p:txBody>
          <a:bodyPr wrap="squar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1</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CA4CDDA8-548B-DC00-65DB-F69FD2985A58}"/>
              </a:ext>
            </a:extLst>
          </p:cNvPr>
          <p:cNvSpPr txBox="1"/>
          <p:nvPr/>
        </p:nvSpPr>
        <p:spPr>
          <a:xfrm>
            <a:off x="7299443" y="2160101"/>
            <a:ext cx="288032" cy="369332"/>
          </a:xfrm>
          <a:prstGeom prst="rect">
            <a:avLst/>
          </a:prstGeom>
          <a:noFill/>
        </p:spPr>
        <p:txBody>
          <a:bodyPr wrap="square" rtlCol="0">
            <a:spAutoFit/>
          </a:bodyPr>
          <a:lstStyle/>
          <a:p>
            <a:r>
              <a:rPr lang="en-US" altLang="zh-CN" b="1" dirty="0">
                <a:solidFill>
                  <a:srgbClr val="00B050"/>
                </a:solidFill>
                <a:latin typeface="微软雅黑" panose="020B0503020204020204" pitchFamily="34" charset="-122"/>
                <a:ea typeface="微软雅黑" panose="020B0503020204020204" pitchFamily="34" charset="-122"/>
              </a:rPr>
              <a:t>2</a:t>
            </a:r>
            <a:endParaRPr lang="zh-CN" altLang="en-US" b="1" dirty="0">
              <a:solidFill>
                <a:srgbClr val="00B050"/>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C5DF2BA8-6364-5F10-C7FB-465AF83FC799}"/>
              </a:ext>
            </a:extLst>
          </p:cNvPr>
          <p:cNvSpPr txBox="1"/>
          <p:nvPr/>
        </p:nvSpPr>
        <p:spPr>
          <a:xfrm>
            <a:off x="8244408" y="2160101"/>
            <a:ext cx="288032" cy="369332"/>
          </a:xfrm>
          <a:prstGeom prst="rect">
            <a:avLst/>
          </a:prstGeom>
          <a:noFill/>
        </p:spPr>
        <p:txBody>
          <a:bodyPr wrap="square" rtlCol="0">
            <a:spAutoFit/>
          </a:bodyPr>
          <a:lstStyle/>
          <a:p>
            <a:r>
              <a:rPr lang="en-US" altLang="zh-CN" b="1" dirty="0">
                <a:solidFill>
                  <a:srgbClr val="FFC000"/>
                </a:solidFill>
                <a:latin typeface="微软雅黑" panose="020B0503020204020204" pitchFamily="34" charset="-122"/>
                <a:ea typeface="微软雅黑" panose="020B0503020204020204" pitchFamily="34" charset="-122"/>
              </a:rPr>
              <a:t>3</a:t>
            </a:r>
            <a:endParaRPr lang="zh-CN" altLang="en-US" b="1" dirty="0">
              <a:solidFill>
                <a:srgbClr val="FFC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703761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0709E804-B9CC-2A89-B411-810E8B89C04F}"/>
              </a:ext>
            </a:extLst>
          </p:cNvPr>
          <p:cNvSpPr/>
          <p:nvPr/>
        </p:nvSpPr>
        <p:spPr bwMode="auto">
          <a:xfrm>
            <a:off x="2241469" y="627534"/>
            <a:ext cx="3096344" cy="4064122"/>
          </a:xfrm>
          <a:prstGeom prst="roundRect">
            <a:avLst/>
          </a:prstGeom>
          <a:solidFill>
            <a:srgbClr val="EDF2F8"/>
          </a:solidFill>
          <a:ln w="12700">
            <a:solidFill>
              <a:srgbClr val="024379"/>
            </a:solidFill>
            <a:prstDash val="lgDash"/>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pic>
        <p:nvPicPr>
          <p:cNvPr id="15" name="图形 896">
            <a:extLst>
              <a:ext uri="{FF2B5EF4-FFF2-40B4-BE49-F238E27FC236}">
                <a16:creationId xmlns:a16="http://schemas.microsoft.com/office/drawing/2014/main" id="{C71A15DE-8347-FF5A-DFCF-6BE6EDF425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85771" y="739876"/>
            <a:ext cx="5879103" cy="3663563"/>
          </a:xfrm>
          <a:prstGeom prst="rect">
            <a:avLst/>
          </a:prstGeom>
        </p:spPr>
      </p:pic>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C2957447-7A1B-9A77-1B13-FF0DE8F17AD1}"/>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7BE304D7-E4AF-394C-3E35-4CF34E08CDAA}"/>
              </a:ext>
            </a:extLst>
          </p:cNvPr>
          <p:cNvSpPr>
            <a:spLocks noChangeArrowheads="1"/>
          </p:cNvSpPr>
          <p:nvPr>
            <p:custDataLst>
              <p:tags r:id="rId3"/>
            </p:custDataLst>
          </p:nvPr>
        </p:nvSpPr>
        <p:spPr bwMode="auto">
          <a:xfrm>
            <a:off x="-32157" y="1856997"/>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noProof="1">
                <a:solidFill>
                  <a:schemeClr val="bg1"/>
                </a:solidFill>
                <a:ea typeface="微软雅黑" panose="020B0503020204020204" pitchFamily="34" charset="-122"/>
                <a:sym typeface="Arial" panose="020B0604020202020204" pitchFamily="34" charset="0"/>
              </a:rPr>
              <a:t>2D</a:t>
            </a:r>
            <a:r>
              <a:rPr lang="zh-CN" altLang="en-US" sz="1400" b="1" noProof="1">
                <a:solidFill>
                  <a:schemeClr val="bg1"/>
                </a:solidFill>
                <a:ea typeface="微软雅黑" panose="020B0503020204020204" pitchFamily="34" charset="-122"/>
                <a:sym typeface="Arial" panose="020B0604020202020204" pitchFamily="34" charset="0"/>
              </a:rPr>
              <a:t>肝脏肿瘤分割</a:t>
            </a:r>
          </a:p>
        </p:txBody>
      </p:sp>
      <p:sp>
        <p:nvSpPr>
          <p:cNvPr id="10" name="MH_SubTitle_1">
            <a:extLst>
              <a:ext uri="{FF2B5EF4-FFF2-40B4-BE49-F238E27FC236}">
                <a16:creationId xmlns:a16="http://schemas.microsoft.com/office/drawing/2014/main" id="{D3D482B4-F3E3-D2D7-5574-89571CCCC0E3}"/>
              </a:ext>
            </a:extLst>
          </p:cNvPr>
          <p:cNvSpPr>
            <a:spLocks noChangeArrowheads="1"/>
          </p:cNvSpPr>
          <p:nvPr>
            <p:custDataLst>
              <p:tags r:id="rId4"/>
            </p:custDataLst>
          </p:nvPr>
        </p:nvSpPr>
        <p:spPr bwMode="auto">
          <a:xfrm>
            <a:off x="-32157" y="2529433"/>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en-US" altLang="zh-CN"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3D</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CAA4B5EC-9602-287B-0513-0947ECAEEE98}"/>
              </a:ext>
            </a:extLst>
          </p:cNvPr>
          <p:cNvSpPr>
            <a:spLocks noChangeArrowheads="1"/>
          </p:cNvSpPr>
          <p:nvPr>
            <p:custDataLst>
              <p:tags r:id="rId5"/>
            </p:custDataLst>
          </p:nvPr>
        </p:nvSpPr>
        <p:spPr bwMode="auto">
          <a:xfrm>
            <a:off x="-32157" y="3201869"/>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肝脏肿瘤辅助诊断</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endParaRPr>
          </a:p>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系统</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设计</a:t>
            </a:r>
          </a:p>
        </p:txBody>
      </p:sp>
      <p:sp>
        <p:nvSpPr>
          <p:cNvPr id="12" name="MH_SubTitle_1">
            <a:extLst>
              <a:ext uri="{FF2B5EF4-FFF2-40B4-BE49-F238E27FC236}">
                <a16:creationId xmlns:a16="http://schemas.microsoft.com/office/drawing/2014/main" id="{C96809CD-E382-4AE3-3274-86FD8E37D6F0}"/>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矩形 12">
            <a:extLst>
              <a:ext uri="{FF2B5EF4-FFF2-40B4-BE49-F238E27FC236}">
                <a16:creationId xmlns:a16="http://schemas.microsoft.com/office/drawing/2014/main" id="{A947AA29-B7CD-B09C-4715-26B6D7D468E0}"/>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schemeClr val="bg1"/>
                </a:solidFill>
                <a:effectLst/>
                <a:uLnTx/>
                <a:uFillTx/>
                <a:latin typeface="Calibri" panose="020F0502020204030204"/>
                <a:ea typeface="宋体" panose="02010600030101010101" pitchFamily="2" charset="-122"/>
                <a:cs typeface="+mn-cs"/>
              </a:rPr>
              <a:t>1</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4" name="矩形 13">
            <a:extLst>
              <a:ext uri="{FF2B5EF4-FFF2-40B4-BE49-F238E27FC236}">
                <a16:creationId xmlns:a16="http://schemas.microsoft.com/office/drawing/2014/main" id="{1154525B-C168-A747-B740-B0939183F2EE}"/>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kern="100" spc="600" dirty="0">
                <a:solidFill>
                  <a:srgbClr val="024379"/>
                </a:solidFill>
                <a:latin typeface="微软雅黑" panose="020B0503020204020204" pitchFamily="34" charset="-122"/>
                <a:ea typeface="微软雅黑" panose="020B0503020204020204" pitchFamily="34" charset="-122"/>
                <a:cs typeface="Times New Roman" panose="02020603050405020304" pitchFamily="18" charset="0"/>
                <a:sym typeface="+mn-ea"/>
              </a:rPr>
              <a:t>模型框架</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 name="灯片编号占位符 2">
            <a:extLst>
              <a:ext uri="{FF2B5EF4-FFF2-40B4-BE49-F238E27FC236}">
                <a16:creationId xmlns:a16="http://schemas.microsoft.com/office/drawing/2014/main" id="{F6731488-5FCA-7777-C8ED-6D61F1C23DB5}"/>
              </a:ext>
            </a:extLst>
          </p:cNvPr>
          <p:cNvSpPr>
            <a:spLocks noGrp="1"/>
          </p:cNvSpPr>
          <p:nvPr>
            <p:ph type="sldNum" sz="quarter" idx="12"/>
          </p:nvPr>
        </p:nvSpPr>
        <p:spPr/>
        <p:txBody>
          <a:bodyPr/>
          <a:lstStyle/>
          <a:p>
            <a:fld id="{D2EFEC80-C177-4EEF-9320-A00DE3C9E654}" type="slidenum">
              <a:rPr lang="en-US" altLang="zh-CN" smtClean="0"/>
              <a:t>7</a:t>
            </a:fld>
            <a:endParaRPr lang="zh-CN" altLang="en-US"/>
          </a:p>
        </p:txBody>
      </p:sp>
      <p:sp>
        <p:nvSpPr>
          <p:cNvPr id="19" name="矩形 18">
            <a:extLst>
              <a:ext uri="{FF2B5EF4-FFF2-40B4-BE49-F238E27FC236}">
                <a16:creationId xmlns:a16="http://schemas.microsoft.com/office/drawing/2014/main" id="{EF66BEAB-E0F4-12CB-8A68-3B71E549907D}"/>
              </a:ext>
            </a:extLst>
          </p:cNvPr>
          <p:cNvSpPr/>
          <p:nvPr/>
        </p:nvSpPr>
        <p:spPr bwMode="auto">
          <a:xfrm>
            <a:off x="5459105" y="828708"/>
            <a:ext cx="3521456" cy="3661773"/>
          </a:xfrm>
          <a:prstGeom prst="rect">
            <a:avLst/>
          </a:prstGeom>
          <a:solidFill>
            <a:srgbClr val="EDF2F8"/>
          </a:solidFill>
          <a:ln w="19050">
            <a:solidFill>
              <a:srgbClr val="024379"/>
            </a:solidFill>
            <a:prstDash val="dash"/>
          </a:ln>
        </p:spPr>
        <p:txBody>
          <a:bodyPr wrap="square" lIns="180000" tIns="252000" rIns="180000" bIns="252000" rtlCol="0" anchor="ctr">
            <a:spAutoFit/>
          </a:bodyPr>
          <a:lstStyle/>
          <a:p>
            <a:pPr marL="228600" indent="-228600" algn="just">
              <a:lnSpc>
                <a:spcPct val="150000"/>
              </a:lnSpc>
              <a:buAutoNum type="arabicPeriod"/>
            </a:pPr>
            <a:r>
              <a:rPr lang="zh-CN" altLang="en-US" sz="1400" b="1" dirty="0">
                <a:solidFill>
                  <a:schemeClr val="tx2"/>
                </a:solidFill>
                <a:latin typeface="微软雅黑" panose="020B0503020204020204" pitchFamily="34" charset="-122"/>
                <a:ea typeface="微软雅黑" panose="020B0503020204020204" pitchFamily="34" charset="-122"/>
              </a:rPr>
              <a:t>主体网络模块</a:t>
            </a:r>
            <a:endParaRPr lang="en-US" altLang="zh-CN" sz="1400" b="1" dirty="0">
              <a:solidFill>
                <a:schemeClr val="tx2"/>
              </a:solidFill>
              <a:latin typeface="微软雅黑" panose="020B0503020204020204" pitchFamily="34" charset="-122"/>
              <a:ea typeface="微软雅黑" panose="020B0503020204020204" pitchFamily="34" charset="-122"/>
            </a:endParaRPr>
          </a:p>
          <a:p>
            <a:pPr algn="just">
              <a:lnSpc>
                <a:spcPct val="150000"/>
              </a:lnSpc>
            </a:pPr>
            <a:endParaRPr lang="en-US" altLang="zh-CN" sz="1400" dirty="0">
              <a:solidFill>
                <a:schemeClr val="tx2"/>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en-US" sz="1400" dirty="0">
                <a:solidFill>
                  <a:schemeClr val="tx2"/>
                </a:solidFill>
                <a:latin typeface="微软雅黑" panose="020B0503020204020204" pitchFamily="34" charset="-122"/>
                <a:ea typeface="微软雅黑" panose="020B0503020204020204" pitchFamily="34" charset="-122"/>
              </a:rPr>
              <a:t>采用编码器</a:t>
            </a:r>
            <a:r>
              <a:rPr lang="en-US" altLang="zh-CN" sz="1400" dirty="0">
                <a:solidFill>
                  <a:schemeClr val="tx2"/>
                </a:solidFill>
                <a:latin typeface="微软雅黑" panose="020B0503020204020204" pitchFamily="34" charset="-122"/>
                <a:ea typeface="微软雅黑" panose="020B0503020204020204" pitchFamily="34" charset="-122"/>
              </a:rPr>
              <a:t>-</a:t>
            </a:r>
            <a:r>
              <a:rPr lang="zh-CN" altLang="en-US" sz="1400" dirty="0">
                <a:solidFill>
                  <a:schemeClr val="tx2"/>
                </a:solidFill>
                <a:latin typeface="微软雅黑" panose="020B0503020204020204" pitchFamily="34" charset="-122"/>
                <a:ea typeface="微软雅黑" panose="020B0503020204020204" pitchFamily="34" charset="-122"/>
              </a:rPr>
              <a:t>解码器结构</a:t>
            </a:r>
            <a:endParaRPr lang="en-US" altLang="zh-CN" sz="1400" dirty="0">
              <a:solidFill>
                <a:schemeClr val="tx2"/>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zh-CN" sz="1400" dirty="0">
                <a:solidFill>
                  <a:schemeClr val="tx2"/>
                </a:solidFill>
                <a:latin typeface="微软雅黑" panose="020B0503020204020204" pitchFamily="34" charset="-122"/>
                <a:ea typeface="微软雅黑" panose="020B0503020204020204" pitchFamily="34" charset="-122"/>
              </a:rPr>
              <a:t>编码器</a:t>
            </a:r>
            <a:r>
              <a:rPr lang="zh-CN" altLang="en-US" sz="1400" dirty="0">
                <a:solidFill>
                  <a:schemeClr val="tx2"/>
                </a:solidFill>
                <a:latin typeface="微软雅黑" panose="020B0503020204020204" pitchFamily="34" charset="-122"/>
                <a:ea typeface="微软雅黑" panose="020B0503020204020204" pitchFamily="34" charset="-122"/>
              </a:rPr>
              <a:t>：</a:t>
            </a:r>
            <a:r>
              <a:rPr lang="zh-CN" altLang="zh-CN" sz="1400" dirty="0">
                <a:solidFill>
                  <a:schemeClr val="tx2"/>
                </a:solidFill>
                <a:latin typeface="微软雅黑" panose="020B0503020204020204" pitchFamily="34" charset="-122"/>
                <a:ea typeface="微软雅黑" panose="020B0503020204020204" pitchFamily="34" charset="-122"/>
              </a:rPr>
              <a:t>卷积层和</a:t>
            </a:r>
            <a:r>
              <a:rPr lang="en-US" altLang="zh-CN" sz="1400" dirty="0">
                <a:solidFill>
                  <a:schemeClr val="tx2"/>
                </a:solidFill>
                <a:latin typeface="微软雅黑" panose="020B0503020204020204" pitchFamily="34" charset="-122"/>
                <a:ea typeface="微软雅黑" panose="020B0503020204020204" pitchFamily="34" charset="-122"/>
              </a:rPr>
              <a:t>Transformer</a:t>
            </a:r>
            <a:r>
              <a:rPr lang="zh-CN" altLang="zh-CN" sz="1400" dirty="0">
                <a:solidFill>
                  <a:schemeClr val="tx2"/>
                </a:solidFill>
                <a:latin typeface="微软雅黑" panose="020B0503020204020204" pitchFamily="34" charset="-122"/>
                <a:ea typeface="微软雅黑" panose="020B0503020204020204" pitchFamily="34" charset="-122"/>
              </a:rPr>
              <a:t>混合构建，把握全局特征，也可专注于细节特征</a:t>
            </a:r>
            <a:r>
              <a:rPr lang="zh-CN" altLang="en-US" sz="1400" dirty="0">
                <a:solidFill>
                  <a:schemeClr val="tx2"/>
                </a:solidFill>
                <a:latin typeface="微软雅黑" panose="020B0503020204020204" pitchFamily="34" charset="-122"/>
                <a:ea typeface="微软雅黑" panose="020B0503020204020204" pitchFamily="34" charset="-122"/>
              </a:rPr>
              <a:t>的</a:t>
            </a:r>
            <a:r>
              <a:rPr lang="zh-CN" altLang="zh-CN" sz="1400" dirty="0">
                <a:solidFill>
                  <a:schemeClr val="tx2"/>
                </a:solidFill>
                <a:latin typeface="微软雅黑" panose="020B0503020204020204" pitchFamily="34" charset="-122"/>
                <a:ea typeface="微软雅黑" panose="020B0503020204020204" pitchFamily="34" charset="-122"/>
              </a:rPr>
              <a:t>获取</a:t>
            </a:r>
            <a:endParaRPr lang="en-US" altLang="zh-CN" sz="1400" dirty="0">
              <a:solidFill>
                <a:schemeClr val="tx2"/>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en-US" sz="1400" dirty="0">
                <a:solidFill>
                  <a:schemeClr val="tx2"/>
                </a:solidFill>
                <a:latin typeface="微软雅黑" panose="020B0503020204020204" pitchFamily="34" charset="-122"/>
                <a:ea typeface="微软雅黑" panose="020B0503020204020204" pitchFamily="34" charset="-122"/>
              </a:rPr>
              <a:t>解码器：卷积层</a:t>
            </a:r>
            <a:r>
              <a:rPr lang="en-US" altLang="zh-CN" sz="1400" dirty="0">
                <a:solidFill>
                  <a:schemeClr val="tx2"/>
                </a:solidFill>
                <a:latin typeface="微软雅黑" panose="020B0503020204020204" pitchFamily="34" charset="-122"/>
                <a:ea typeface="微软雅黑" panose="020B0503020204020204" pitchFamily="34" charset="-122"/>
              </a:rPr>
              <a:t>+</a:t>
            </a:r>
            <a:r>
              <a:rPr lang="zh-CN" altLang="en-US" sz="1400" dirty="0">
                <a:solidFill>
                  <a:schemeClr val="tx2"/>
                </a:solidFill>
                <a:latin typeface="微软雅黑" panose="020B0503020204020204" pitchFamily="34" charset="-122"/>
                <a:ea typeface="微软雅黑" panose="020B0503020204020204" pitchFamily="34" charset="-122"/>
              </a:rPr>
              <a:t>上采样，</a:t>
            </a:r>
            <a:r>
              <a:rPr lang="zh-CN" altLang="zh-CN" sz="1400" dirty="0">
                <a:solidFill>
                  <a:schemeClr val="tx2"/>
                </a:solidFill>
                <a:latin typeface="微软雅黑" panose="020B0503020204020204" pitchFamily="34" charset="-122"/>
                <a:ea typeface="微软雅黑" panose="020B0503020204020204" pitchFamily="34" charset="-122"/>
              </a:rPr>
              <a:t>提取深层次的信息并复原图像原始尺寸</a:t>
            </a:r>
            <a:endParaRPr lang="en-US" altLang="zh-CN" sz="1400" dirty="0">
              <a:solidFill>
                <a:schemeClr val="tx2"/>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en-US" sz="1400" dirty="0">
                <a:solidFill>
                  <a:schemeClr val="tx2"/>
                </a:solidFill>
                <a:latin typeface="微软雅黑" panose="020B0503020204020204" pitchFamily="34" charset="-122"/>
                <a:ea typeface="微软雅黑" panose="020B0503020204020204" pitchFamily="34" charset="-122"/>
              </a:rPr>
              <a:t>跳跃连接：</a:t>
            </a:r>
            <a:r>
              <a:rPr lang="zh-CN" altLang="zh-CN" sz="1400" dirty="0">
                <a:solidFill>
                  <a:schemeClr val="tx2"/>
                </a:solidFill>
                <a:latin typeface="微软雅黑" panose="020B0503020204020204" pitchFamily="34" charset="-122"/>
                <a:ea typeface="微软雅黑" panose="020B0503020204020204" pitchFamily="34" charset="-122"/>
              </a:rPr>
              <a:t>聚合同分辨率的图像特征</a:t>
            </a:r>
            <a:endParaRPr lang="en-US" altLang="zh-CN" sz="1400" dirty="0">
              <a:solidFill>
                <a:schemeClr val="tx2"/>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2690BF1D-DA99-C510-4132-0A7DC81737C8}"/>
              </a:ext>
            </a:extLst>
          </p:cNvPr>
          <p:cNvSpPr txBox="1"/>
          <p:nvPr/>
        </p:nvSpPr>
        <p:spPr>
          <a:xfrm>
            <a:off x="2385771" y="96461"/>
            <a:ext cx="6146669" cy="348813"/>
          </a:xfrm>
          <a:prstGeom prst="rect">
            <a:avLst/>
          </a:prstGeom>
          <a:noFill/>
        </p:spPr>
        <p:txBody>
          <a:bodyPr wrap="square">
            <a:spAutoFit/>
          </a:bodyPr>
          <a:lstStyle/>
          <a:p>
            <a:pPr lvl="1" algn="ctr">
              <a:lnSpc>
                <a:spcPts val="2000"/>
              </a:lnSpc>
              <a:spcBef>
                <a:spcPts val="2000"/>
              </a:spcBef>
              <a:spcAft>
                <a:spcPts val="2000"/>
              </a:spcAft>
              <a:buClr>
                <a:srgbClr val="000000"/>
              </a:buClr>
              <a:buSzPts val="1400"/>
            </a:pPr>
            <a:r>
              <a:rPr lang="zh-CN" altLang="zh-CN" b="1" kern="2200" dirty="0">
                <a:solidFill>
                  <a:schemeClr val="tx2"/>
                </a:solidFill>
                <a:effectLst/>
                <a:latin typeface="微软雅黑" panose="020B0503020204020204" pitchFamily="34" charset="-122"/>
                <a:ea typeface="微软雅黑" panose="020B0503020204020204" pitchFamily="34" charset="-122"/>
                <a:cs typeface="黑体" panose="02010609060101010101" pitchFamily="49" charset="-122"/>
              </a:rPr>
              <a:t>基于边缘信息融合的肿瘤分割模型</a:t>
            </a:r>
            <a:r>
              <a:rPr lang="en-US" altLang="zh-CN" b="1" kern="2200" dirty="0">
                <a:solidFill>
                  <a:schemeClr val="tx2"/>
                </a:solidFill>
                <a:effectLst/>
                <a:latin typeface="微软雅黑" panose="020B0503020204020204" pitchFamily="34" charset="-122"/>
                <a:ea typeface="微软雅黑" panose="020B0503020204020204" pitchFamily="34" charset="-122"/>
                <a:cs typeface="黑体" panose="02010609060101010101" pitchFamily="49" charset="-122"/>
              </a:rPr>
              <a:t>EIF-Net</a:t>
            </a:r>
            <a:endParaRPr lang="zh-CN" altLang="zh-CN" b="1" kern="2200" dirty="0">
              <a:solidFill>
                <a:schemeClr val="tx2"/>
              </a:solidFill>
              <a:effectLst/>
              <a:latin typeface="微软雅黑" panose="020B0503020204020204" pitchFamily="34" charset="-122"/>
              <a:ea typeface="微软雅黑" panose="020B0503020204020204" pitchFamily="34" charset="-122"/>
              <a:cs typeface="黑体" panose="02010609060101010101" pitchFamily="49" charset="-122"/>
            </a:endParaRPr>
          </a:p>
        </p:txBody>
      </p:sp>
      <p:pic>
        <p:nvPicPr>
          <p:cNvPr id="16" name="图片 15">
            <a:extLst>
              <a:ext uri="{FF2B5EF4-FFF2-40B4-BE49-F238E27FC236}">
                <a16:creationId xmlns:a16="http://schemas.microsoft.com/office/drawing/2014/main" id="{F16745D0-63CA-85BB-CACB-0E23E83A5066}"/>
              </a:ext>
            </a:extLst>
          </p:cNvPr>
          <p:cNvPicPr>
            <a:picLocks noChangeAspect="1"/>
          </p:cNvPicPr>
          <p:nvPr/>
        </p:nvPicPr>
        <p:blipFill>
          <a:blip r:embed="rId11" cstate="print">
            <a:extLst>
              <a:ext uri="{BEBA8EAE-BF5A-486C-A8C5-ECC9F3942E4B}">
                <a14:imgProps xmlns:a14="http://schemas.microsoft.com/office/drawing/2010/main">
                  <a14:imgLayer r:embed="rId12">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spTree>
    <p:custDataLst>
      <p:tags r:id="rId1"/>
    </p:custDataLst>
    <p:extLst>
      <p:ext uri="{BB962C8B-B14F-4D97-AF65-F5344CB8AC3E}">
        <p14:creationId xmlns:p14="http://schemas.microsoft.com/office/powerpoint/2010/main" val="326224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fade">
                                      <p:cBhvr>
                                        <p:cTn id="9"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形 31">
            <a:extLst>
              <a:ext uri="{FF2B5EF4-FFF2-40B4-BE49-F238E27FC236}">
                <a16:creationId xmlns:a16="http://schemas.microsoft.com/office/drawing/2014/main" id="{76975686-ED35-CACB-D84C-8D30739B648C}"/>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436787" y="767968"/>
            <a:ext cx="4014636" cy="1697185"/>
          </a:xfrm>
          <a:prstGeom prst="rect">
            <a:avLst/>
          </a:prstGeom>
        </p:spPr>
      </p:pic>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C2957447-7A1B-9A77-1B13-FF0DE8F17AD1}"/>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7BE304D7-E4AF-394C-3E35-4CF34E08CDAA}"/>
              </a:ext>
            </a:extLst>
          </p:cNvPr>
          <p:cNvSpPr>
            <a:spLocks noChangeArrowheads="1"/>
          </p:cNvSpPr>
          <p:nvPr>
            <p:custDataLst>
              <p:tags r:id="rId3"/>
            </p:custDataLst>
          </p:nvPr>
        </p:nvSpPr>
        <p:spPr bwMode="auto">
          <a:xfrm>
            <a:off x="-32157" y="1856997"/>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noProof="1">
                <a:solidFill>
                  <a:schemeClr val="bg1"/>
                </a:solidFill>
                <a:ea typeface="微软雅黑" panose="020B0503020204020204" pitchFamily="34" charset="-122"/>
                <a:sym typeface="Arial" panose="020B0604020202020204" pitchFamily="34" charset="0"/>
              </a:rPr>
              <a:t>2D</a:t>
            </a:r>
            <a:r>
              <a:rPr lang="zh-CN" altLang="en-US" sz="1400" b="1" noProof="1">
                <a:solidFill>
                  <a:schemeClr val="bg1"/>
                </a:solidFill>
                <a:ea typeface="微软雅黑" panose="020B0503020204020204" pitchFamily="34" charset="-122"/>
                <a:sym typeface="Arial" panose="020B0604020202020204" pitchFamily="34" charset="0"/>
              </a:rPr>
              <a:t>肝脏肿瘤分割</a:t>
            </a:r>
          </a:p>
        </p:txBody>
      </p:sp>
      <p:sp>
        <p:nvSpPr>
          <p:cNvPr id="10" name="MH_SubTitle_1">
            <a:extLst>
              <a:ext uri="{FF2B5EF4-FFF2-40B4-BE49-F238E27FC236}">
                <a16:creationId xmlns:a16="http://schemas.microsoft.com/office/drawing/2014/main" id="{D3D482B4-F3E3-D2D7-5574-89571CCCC0E3}"/>
              </a:ext>
            </a:extLst>
          </p:cNvPr>
          <p:cNvSpPr>
            <a:spLocks noChangeArrowheads="1"/>
          </p:cNvSpPr>
          <p:nvPr>
            <p:custDataLst>
              <p:tags r:id="rId4"/>
            </p:custDataLst>
          </p:nvPr>
        </p:nvSpPr>
        <p:spPr bwMode="auto">
          <a:xfrm>
            <a:off x="-32157" y="2529433"/>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en-US" altLang="zh-CN"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3D</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CAA4B5EC-9602-287B-0513-0947ECAEEE98}"/>
              </a:ext>
            </a:extLst>
          </p:cNvPr>
          <p:cNvSpPr>
            <a:spLocks noChangeArrowheads="1"/>
          </p:cNvSpPr>
          <p:nvPr>
            <p:custDataLst>
              <p:tags r:id="rId5"/>
            </p:custDataLst>
          </p:nvPr>
        </p:nvSpPr>
        <p:spPr bwMode="auto">
          <a:xfrm>
            <a:off x="-32157" y="3201869"/>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肝脏肿瘤辅助诊断</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endParaRPr>
          </a:p>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系统</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设计</a:t>
            </a:r>
          </a:p>
        </p:txBody>
      </p:sp>
      <p:sp>
        <p:nvSpPr>
          <p:cNvPr id="12" name="MH_SubTitle_1">
            <a:extLst>
              <a:ext uri="{FF2B5EF4-FFF2-40B4-BE49-F238E27FC236}">
                <a16:creationId xmlns:a16="http://schemas.microsoft.com/office/drawing/2014/main" id="{C96809CD-E382-4AE3-3274-86FD8E37D6F0}"/>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矩形 12">
            <a:extLst>
              <a:ext uri="{FF2B5EF4-FFF2-40B4-BE49-F238E27FC236}">
                <a16:creationId xmlns:a16="http://schemas.microsoft.com/office/drawing/2014/main" id="{A947AA29-B7CD-B09C-4715-26B6D7D468E0}"/>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schemeClr val="bg1"/>
                </a:solidFill>
                <a:effectLst/>
                <a:uLnTx/>
                <a:uFillTx/>
                <a:latin typeface="Calibri" panose="020F0502020204030204"/>
                <a:ea typeface="宋体" panose="02010600030101010101" pitchFamily="2" charset="-122"/>
                <a:cs typeface="+mn-cs"/>
              </a:rPr>
              <a:t>1</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4" name="矩形 13">
            <a:extLst>
              <a:ext uri="{FF2B5EF4-FFF2-40B4-BE49-F238E27FC236}">
                <a16:creationId xmlns:a16="http://schemas.microsoft.com/office/drawing/2014/main" id="{1154525B-C168-A747-B740-B0939183F2EE}"/>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kern="100" spc="600" dirty="0">
                <a:solidFill>
                  <a:srgbClr val="024379"/>
                </a:solidFill>
                <a:latin typeface="微软雅黑" panose="020B0503020204020204" pitchFamily="34" charset="-122"/>
                <a:ea typeface="微软雅黑" panose="020B0503020204020204" pitchFamily="34" charset="-122"/>
                <a:cs typeface="Times New Roman" panose="02020603050405020304" pitchFamily="18" charset="0"/>
                <a:sym typeface="+mn-ea"/>
              </a:rPr>
              <a:t>模型框架</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7" name="文本框 16">
            <a:extLst>
              <a:ext uri="{FF2B5EF4-FFF2-40B4-BE49-F238E27FC236}">
                <a16:creationId xmlns:a16="http://schemas.microsoft.com/office/drawing/2014/main" id="{692C6573-C0E2-6F2E-0855-399B6CF38D97}"/>
              </a:ext>
            </a:extLst>
          </p:cNvPr>
          <p:cNvSpPr txBox="1"/>
          <p:nvPr/>
        </p:nvSpPr>
        <p:spPr>
          <a:xfrm>
            <a:off x="2385771" y="96461"/>
            <a:ext cx="6146669" cy="348813"/>
          </a:xfrm>
          <a:prstGeom prst="rect">
            <a:avLst/>
          </a:prstGeom>
          <a:noFill/>
        </p:spPr>
        <p:txBody>
          <a:bodyPr wrap="square">
            <a:spAutoFit/>
          </a:bodyPr>
          <a:lstStyle/>
          <a:p>
            <a:pPr lvl="1" algn="ctr">
              <a:lnSpc>
                <a:spcPts val="2000"/>
              </a:lnSpc>
              <a:spcBef>
                <a:spcPts val="2000"/>
              </a:spcBef>
              <a:spcAft>
                <a:spcPts val="2000"/>
              </a:spcAft>
              <a:buClr>
                <a:srgbClr val="000000"/>
              </a:buClr>
              <a:buSzPts val="1400"/>
            </a:pPr>
            <a:r>
              <a:rPr lang="zh-CN" altLang="zh-CN" b="1" kern="2200" dirty="0">
                <a:solidFill>
                  <a:schemeClr val="tx2"/>
                </a:solidFill>
                <a:effectLst/>
                <a:latin typeface="微软雅黑" panose="020B0503020204020204" pitchFamily="34" charset="-122"/>
                <a:ea typeface="微软雅黑" panose="020B0503020204020204" pitchFamily="34" charset="-122"/>
                <a:cs typeface="黑体" panose="02010609060101010101" pitchFamily="49" charset="-122"/>
              </a:rPr>
              <a:t>基于边缘信息融合的肿瘤分割模型</a:t>
            </a:r>
            <a:r>
              <a:rPr lang="en-US" altLang="zh-CN" b="1" kern="2200" dirty="0">
                <a:solidFill>
                  <a:schemeClr val="tx2"/>
                </a:solidFill>
                <a:effectLst/>
                <a:latin typeface="微软雅黑" panose="020B0503020204020204" pitchFamily="34" charset="-122"/>
                <a:ea typeface="微软雅黑" panose="020B0503020204020204" pitchFamily="34" charset="-122"/>
                <a:cs typeface="黑体" panose="02010609060101010101" pitchFamily="49" charset="-122"/>
              </a:rPr>
              <a:t>EIF-Net</a:t>
            </a:r>
            <a:endParaRPr lang="zh-CN" altLang="zh-CN" b="1" kern="2200" dirty="0">
              <a:solidFill>
                <a:schemeClr val="tx2"/>
              </a:solidFill>
              <a:effectLst/>
              <a:latin typeface="微软雅黑" panose="020B0503020204020204" pitchFamily="34" charset="-122"/>
              <a:ea typeface="微软雅黑" panose="020B0503020204020204" pitchFamily="34" charset="-122"/>
              <a:cs typeface="黑体" panose="02010609060101010101" pitchFamily="49" charset="-122"/>
            </a:endParaRPr>
          </a:p>
        </p:txBody>
      </p:sp>
      <p:sp>
        <p:nvSpPr>
          <p:cNvPr id="3" name="灯片编号占位符 2">
            <a:extLst>
              <a:ext uri="{FF2B5EF4-FFF2-40B4-BE49-F238E27FC236}">
                <a16:creationId xmlns:a16="http://schemas.microsoft.com/office/drawing/2014/main" id="{F6731488-5FCA-7777-C8ED-6D61F1C23DB5}"/>
              </a:ext>
            </a:extLst>
          </p:cNvPr>
          <p:cNvSpPr>
            <a:spLocks noGrp="1"/>
          </p:cNvSpPr>
          <p:nvPr>
            <p:ph type="sldNum" sz="quarter" idx="12"/>
          </p:nvPr>
        </p:nvSpPr>
        <p:spPr/>
        <p:txBody>
          <a:bodyPr/>
          <a:lstStyle/>
          <a:p>
            <a:fld id="{D2EFEC80-C177-4EEF-9320-A00DE3C9E654}" type="slidenum">
              <a:rPr lang="en-US" altLang="zh-CN" smtClean="0"/>
              <a:t>8</a:t>
            </a:fld>
            <a:endParaRPr lang="zh-CN" altLang="en-US"/>
          </a:p>
        </p:txBody>
      </p:sp>
      <p:sp>
        <p:nvSpPr>
          <p:cNvPr id="19" name="矩形 18">
            <a:extLst>
              <a:ext uri="{FF2B5EF4-FFF2-40B4-BE49-F238E27FC236}">
                <a16:creationId xmlns:a16="http://schemas.microsoft.com/office/drawing/2014/main" id="{EF66BEAB-E0F4-12CB-8A68-3B71E549907D}"/>
              </a:ext>
            </a:extLst>
          </p:cNvPr>
          <p:cNvSpPr/>
          <p:nvPr/>
        </p:nvSpPr>
        <p:spPr bwMode="auto">
          <a:xfrm>
            <a:off x="5796136" y="734812"/>
            <a:ext cx="3140853" cy="1763496"/>
          </a:xfrm>
          <a:prstGeom prst="rect">
            <a:avLst/>
          </a:prstGeom>
          <a:solidFill>
            <a:srgbClr val="EDF2F8"/>
          </a:solidFill>
          <a:ln w="19050">
            <a:solidFill>
              <a:srgbClr val="024379"/>
            </a:solidFill>
            <a:prstDash val="dash"/>
          </a:ln>
        </p:spPr>
        <p:txBody>
          <a:bodyPr wrap="square" lIns="180000" tIns="252000" rIns="180000" bIns="252000" rtlCol="0" anchor="ctr">
            <a:spAutoFit/>
          </a:bodyPr>
          <a:lstStyle/>
          <a:p>
            <a:pPr algn="just">
              <a:lnSpc>
                <a:spcPct val="150000"/>
              </a:lnSpc>
            </a:pPr>
            <a:r>
              <a:rPr lang="en-US" altLang="zh-CN" sz="1200" b="1" dirty="0">
                <a:solidFill>
                  <a:schemeClr val="tx2"/>
                </a:solidFill>
                <a:latin typeface="微软雅黑" panose="020B0503020204020204" pitchFamily="34" charset="-122"/>
                <a:ea typeface="微软雅黑" panose="020B0503020204020204" pitchFamily="34" charset="-122"/>
              </a:rPr>
              <a:t>2. </a:t>
            </a:r>
            <a:r>
              <a:rPr lang="zh-CN" altLang="en-US" sz="1400" b="1" dirty="0">
                <a:solidFill>
                  <a:schemeClr val="tx2"/>
                </a:solidFill>
                <a:latin typeface="微软雅黑" panose="020B0503020204020204" pitchFamily="34" charset="-122"/>
                <a:ea typeface="微软雅黑" panose="020B0503020204020204" pitchFamily="34" charset="-122"/>
              </a:rPr>
              <a:t>边缘特征学习模块</a:t>
            </a:r>
            <a:endParaRPr lang="en-US" altLang="zh-CN" sz="1400" b="1" dirty="0">
              <a:solidFill>
                <a:schemeClr val="tx2"/>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zh-CN" sz="1400" dirty="0">
                <a:solidFill>
                  <a:schemeClr val="tx2"/>
                </a:solidFill>
                <a:latin typeface="微软雅黑" panose="020B0503020204020204" pitchFamily="34" charset="-122"/>
                <a:ea typeface="微软雅黑" panose="020B0503020204020204" pitchFamily="34" charset="-122"/>
              </a:rPr>
              <a:t>基于整体嵌套边缘检测的深度监督策略</a:t>
            </a:r>
            <a:endParaRPr lang="en-US" altLang="zh-CN" sz="1400" dirty="0">
              <a:solidFill>
                <a:schemeClr val="tx2"/>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zh-CN" sz="1400" dirty="0">
                <a:solidFill>
                  <a:schemeClr val="tx2"/>
                </a:solidFill>
                <a:latin typeface="微软雅黑" panose="020B0503020204020204" pitchFamily="34" charset="-122"/>
                <a:ea typeface="微软雅黑" panose="020B0503020204020204" pitchFamily="34" charset="-122"/>
              </a:rPr>
              <a:t>强化边缘信息，补充缺失区域</a:t>
            </a:r>
            <a:endParaRPr lang="en-US" altLang="zh-CN" sz="1400" dirty="0">
              <a:solidFill>
                <a:schemeClr val="tx2"/>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FC4076ED-9764-9622-E980-0F62EDB38073}"/>
              </a:ext>
            </a:extLst>
          </p:cNvPr>
          <p:cNvPicPr>
            <a:picLocks noChangeAspect="1"/>
          </p:cNvPicPr>
          <p:nvPr/>
        </p:nvPicPr>
        <p:blipFill>
          <a:blip r:embed="rId11" cstate="print">
            <a:extLst>
              <a:ext uri="{BEBA8EAE-BF5A-486C-A8C5-ECC9F3942E4B}">
                <a14:imgProps xmlns:a14="http://schemas.microsoft.com/office/drawing/2010/main">
                  <a14:imgLayer r:embed="rId12">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sp>
        <p:nvSpPr>
          <p:cNvPr id="20" name="矩形 19">
            <a:extLst>
              <a:ext uri="{FF2B5EF4-FFF2-40B4-BE49-F238E27FC236}">
                <a16:creationId xmlns:a16="http://schemas.microsoft.com/office/drawing/2014/main" id="{79202B3B-BE7D-4719-E3C7-83C570F330DA}"/>
              </a:ext>
            </a:extLst>
          </p:cNvPr>
          <p:cNvSpPr/>
          <p:nvPr/>
        </p:nvSpPr>
        <p:spPr bwMode="auto">
          <a:xfrm>
            <a:off x="1807897" y="2898442"/>
            <a:ext cx="2764103" cy="1763496"/>
          </a:xfrm>
          <a:prstGeom prst="rect">
            <a:avLst/>
          </a:prstGeom>
          <a:solidFill>
            <a:srgbClr val="EDF2F8"/>
          </a:solidFill>
          <a:ln w="19050">
            <a:solidFill>
              <a:srgbClr val="024379"/>
            </a:solidFill>
            <a:prstDash val="dash"/>
          </a:ln>
        </p:spPr>
        <p:txBody>
          <a:bodyPr wrap="square" lIns="180000" tIns="252000" rIns="180000" bIns="252000" rtlCol="0" anchor="ctr">
            <a:spAutoFit/>
          </a:bodyPr>
          <a:lstStyle/>
          <a:p>
            <a:pPr algn="just">
              <a:lnSpc>
                <a:spcPct val="150000"/>
              </a:lnSpc>
            </a:pPr>
            <a:r>
              <a:rPr lang="en-US" altLang="zh-CN" sz="1400" b="1" dirty="0">
                <a:solidFill>
                  <a:schemeClr val="tx2"/>
                </a:solidFill>
                <a:latin typeface="微软雅黑" panose="020B0503020204020204" pitchFamily="34" charset="-122"/>
                <a:ea typeface="微软雅黑" panose="020B0503020204020204" pitchFamily="34" charset="-122"/>
              </a:rPr>
              <a:t>3. </a:t>
            </a:r>
            <a:r>
              <a:rPr lang="zh-CN" altLang="en-US" sz="1400" b="1" dirty="0">
                <a:solidFill>
                  <a:schemeClr val="tx2"/>
                </a:solidFill>
                <a:latin typeface="微软雅黑" panose="020B0503020204020204" pitchFamily="34" charset="-122"/>
                <a:ea typeface="微软雅黑" panose="020B0503020204020204" pitchFamily="34" charset="-122"/>
              </a:rPr>
              <a:t>特征融合模块</a:t>
            </a:r>
            <a:endParaRPr lang="en-US" altLang="zh-CN" sz="1400" b="1" dirty="0">
              <a:solidFill>
                <a:schemeClr val="tx2"/>
              </a:solidFill>
              <a:latin typeface="微软雅黑" panose="020B0503020204020204" pitchFamily="34" charset="-122"/>
              <a:ea typeface="微软雅黑" panose="020B0503020204020204" pitchFamily="34" charset="-122"/>
            </a:endParaRPr>
          </a:p>
          <a:p>
            <a:pPr algn="just">
              <a:lnSpc>
                <a:spcPct val="150000"/>
              </a:lnSpc>
            </a:pPr>
            <a:endParaRPr lang="en-US" altLang="zh-CN" sz="1400" b="1" dirty="0">
              <a:solidFill>
                <a:schemeClr val="tx2"/>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zh-CN" sz="1400" dirty="0">
                <a:solidFill>
                  <a:schemeClr val="tx2"/>
                </a:solidFill>
                <a:latin typeface="微软雅黑" panose="020B0503020204020204" pitchFamily="34" charset="-122"/>
                <a:ea typeface="微软雅黑" panose="020B0503020204020204" pitchFamily="34" charset="-122"/>
              </a:rPr>
              <a:t>基于金字塔结构的空洞卷积</a:t>
            </a:r>
            <a:endParaRPr lang="en-US" altLang="zh-CN" sz="1400" dirty="0">
              <a:solidFill>
                <a:schemeClr val="tx2"/>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zh-CN" sz="1400" dirty="0">
                <a:solidFill>
                  <a:schemeClr val="tx2"/>
                </a:solidFill>
                <a:latin typeface="微软雅黑" panose="020B0503020204020204" pitchFamily="34" charset="-122"/>
                <a:ea typeface="微软雅黑" panose="020B0503020204020204" pitchFamily="34" charset="-122"/>
              </a:rPr>
              <a:t>更充分利用边缘特征</a:t>
            </a:r>
            <a:endParaRPr lang="en-US" altLang="zh-CN" sz="1400" dirty="0">
              <a:solidFill>
                <a:schemeClr val="tx2"/>
              </a:solidFill>
              <a:latin typeface="微软雅黑" panose="020B0503020204020204" pitchFamily="34" charset="-122"/>
              <a:ea typeface="微软雅黑" panose="020B0503020204020204" pitchFamily="34" charset="-122"/>
            </a:endParaRPr>
          </a:p>
        </p:txBody>
      </p:sp>
      <p:pic>
        <p:nvPicPr>
          <p:cNvPr id="21" name="图形 15">
            <a:extLst>
              <a:ext uri="{FF2B5EF4-FFF2-40B4-BE49-F238E27FC236}">
                <a16:creationId xmlns:a16="http://schemas.microsoft.com/office/drawing/2014/main" id="{956873B4-AEE7-32D5-A089-A4F5C92EE28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775626" y="2745433"/>
            <a:ext cx="4077070" cy="2069514"/>
          </a:xfrm>
          <a:prstGeom prst="rect">
            <a:avLst/>
          </a:prstGeom>
        </p:spPr>
      </p:pic>
    </p:spTree>
    <p:custDataLst>
      <p:tags r:id="rId1"/>
    </p:custDataLst>
    <p:extLst>
      <p:ext uri="{BB962C8B-B14F-4D97-AF65-F5344CB8AC3E}">
        <p14:creationId xmlns:p14="http://schemas.microsoft.com/office/powerpoint/2010/main" val="2678261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7BC831F-1A0B-96E2-85FE-EF264D27109E}"/>
              </a:ext>
            </a:extLst>
          </p:cNvPr>
          <p:cNvSpPr/>
          <p:nvPr/>
        </p:nvSpPr>
        <p:spPr bwMode="auto">
          <a:xfrm>
            <a:off x="-32157" y="0"/>
            <a:ext cx="1440000" cy="5143316"/>
          </a:xfrm>
          <a:prstGeom prst="rect">
            <a:avLst/>
          </a:prstGeom>
          <a:solidFill>
            <a:schemeClr val="bg1">
              <a:lumMod val="85000"/>
            </a:schemeClr>
          </a:solid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8" name="MH_SubTitle_1">
            <a:extLst>
              <a:ext uri="{FF2B5EF4-FFF2-40B4-BE49-F238E27FC236}">
                <a16:creationId xmlns:a16="http://schemas.microsoft.com/office/drawing/2014/main" id="{C2957447-7A1B-9A77-1B13-FF0DE8F17AD1}"/>
              </a:ext>
            </a:extLst>
          </p:cNvPr>
          <p:cNvSpPr>
            <a:spLocks noChangeArrowheads="1"/>
          </p:cNvSpPr>
          <p:nvPr>
            <p:custDataLst>
              <p:tags r:id="rId2"/>
            </p:custDataLst>
          </p:nvPr>
        </p:nvSpPr>
        <p:spPr bwMode="auto">
          <a:xfrm>
            <a:off x="-32157" y="1184561"/>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noProof="1">
                <a:solidFill>
                  <a:schemeClr val="tx1">
                    <a:lumMod val="50000"/>
                    <a:lumOff val="50000"/>
                  </a:schemeClr>
                </a:solidFill>
                <a:ea typeface="微软雅黑" panose="020B0503020204020204" pitchFamily="34" charset="-122"/>
                <a:sym typeface="Arial" panose="020B0604020202020204" pitchFamily="34" charset="0"/>
              </a:rPr>
              <a:t>课题背景</a:t>
            </a:r>
          </a:p>
        </p:txBody>
      </p:sp>
      <p:sp>
        <p:nvSpPr>
          <p:cNvPr id="9" name="MH_SubTitle_1">
            <a:extLst>
              <a:ext uri="{FF2B5EF4-FFF2-40B4-BE49-F238E27FC236}">
                <a16:creationId xmlns:a16="http://schemas.microsoft.com/office/drawing/2014/main" id="{7BE304D7-E4AF-394C-3E35-4CF34E08CDAA}"/>
              </a:ext>
            </a:extLst>
          </p:cNvPr>
          <p:cNvSpPr>
            <a:spLocks noChangeArrowheads="1"/>
          </p:cNvSpPr>
          <p:nvPr>
            <p:custDataLst>
              <p:tags r:id="rId3"/>
            </p:custDataLst>
          </p:nvPr>
        </p:nvSpPr>
        <p:spPr bwMode="auto">
          <a:xfrm>
            <a:off x="-32157" y="1856997"/>
            <a:ext cx="1440000" cy="432000"/>
          </a:xfrm>
          <a:prstGeom prst="rect">
            <a:avLst/>
          </a:prstGeom>
          <a:solidFill>
            <a:srgbClr val="024379"/>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noProof="1">
                <a:solidFill>
                  <a:schemeClr val="bg1"/>
                </a:solidFill>
                <a:ea typeface="微软雅黑" panose="020B0503020204020204" pitchFamily="34" charset="-122"/>
                <a:sym typeface="Arial" panose="020B0604020202020204" pitchFamily="34" charset="0"/>
              </a:rPr>
              <a:t>2D</a:t>
            </a:r>
            <a:r>
              <a:rPr lang="zh-CN" altLang="en-US" sz="1400" b="1" noProof="1">
                <a:solidFill>
                  <a:schemeClr val="bg1"/>
                </a:solidFill>
                <a:ea typeface="微软雅黑" panose="020B0503020204020204" pitchFamily="34" charset="-122"/>
                <a:sym typeface="Arial" panose="020B0604020202020204" pitchFamily="34" charset="0"/>
              </a:rPr>
              <a:t>肝脏肿瘤分割</a:t>
            </a:r>
          </a:p>
        </p:txBody>
      </p:sp>
      <p:sp>
        <p:nvSpPr>
          <p:cNvPr id="10" name="MH_SubTitle_1">
            <a:extLst>
              <a:ext uri="{FF2B5EF4-FFF2-40B4-BE49-F238E27FC236}">
                <a16:creationId xmlns:a16="http://schemas.microsoft.com/office/drawing/2014/main" id="{D3D482B4-F3E3-D2D7-5574-89571CCCC0E3}"/>
              </a:ext>
            </a:extLst>
          </p:cNvPr>
          <p:cNvSpPr>
            <a:spLocks noChangeArrowheads="1"/>
          </p:cNvSpPr>
          <p:nvPr>
            <p:custDataLst>
              <p:tags r:id="rId4"/>
            </p:custDataLst>
          </p:nvPr>
        </p:nvSpPr>
        <p:spPr bwMode="auto">
          <a:xfrm>
            <a:off x="-32157" y="2529433"/>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en-US" altLang="zh-CN"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3D</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肝脏肿瘤分割</a:t>
            </a:r>
          </a:p>
        </p:txBody>
      </p:sp>
      <p:sp>
        <p:nvSpPr>
          <p:cNvPr id="11" name="MH_SubTitle_1">
            <a:extLst>
              <a:ext uri="{FF2B5EF4-FFF2-40B4-BE49-F238E27FC236}">
                <a16:creationId xmlns:a16="http://schemas.microsoft.com/office/drawing/2014/main" id="{CAA4B5EC-9602-287B-0513-0947ECAEEE98}"/>
              </a:ext>
            </a:extLst>
          </p:cNvPr>
          <p:cNvSpPr>
            <a:spLocks noChangeArrowheads="1"/>
          </p:cNvSpPr>
          <p:nvPr>
            <p:custDataLst>
              <p:tags r:id="rId5"/>
            </p:custDataLst>
          </p:nvPr>
        </p:nvSpPr>
        <p:spPr bwMode="auto">
          <a:xfrm>
            <a:off x="-32157" y="3201869"/>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肝脏肿瘤辅助诊断</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endParaRPr>
          </a:p>
          <a:p>
            <a:pPr algn="ctr" fontAlgn="base"/>
            <a:r>
              <a:rPr lang="zh-CN" altLang="zh-CN"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系统</a:t>
            </a:r>
            <a:r>
              <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设计</a:t>
            </a:r>
          </a:p>
        </p:txBody>
      </p:sp>
      <p:sp>
        <p:nvSpPr>
          <p:cNvPr id="12" name="MH_SubTitle_1">
            <a:extLst>
              <a:ext uri="{FF2B5EF4-FFF2-40B4-BE49-F238E27FC236}">
                <a16:creationId xmlns:a16="http://schemas.microsoft.com/office/drawing/2014/main" id="{C96809CD-E382-4AE3-3274-86FD8E37D6F0}"/>
              </a:ext>
            </a:extLst>
          </p:cNvPr>
          <p:cNvSpPr>
            <a:spLocks noChangeArrowheads="1"/>
          </p:cNvSpPr>
          <p:nvPr>
            <p:custDataLst>
              <p:tags r:id="rId6"/>
            </p:custDataLst>
          </p:nvPr>
        </p:nvSpPr>
        <p:spPr bwMode="auto">
          <a:xfrm>
            <a:off x="-32157" y="3874305"/>
            <a:ext cx="1440000" cy="432000"/>
          </a:xfrm>
          <a:prstGeom prst="rect">
            <a:avLst/>
          </a:prstGeom>
          <a:solidFill>
            <a:schemeClr val="bg1">
              <a:lumMod val="85000"/>
            </a:schemeClr>
          </a:solidFill>
          <a:ln>
            <a:noFill/>
          </a:ln>
        </p:spPr>
        <p:txBody>
          <a:bodyPr wrap="square"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rPr>
              <a:t>总结与展望</a:t>
            </a:r>
            <a:endParaRPr lang="zh-CN" altLang="en-US" sz="1200" noProof="1">
              <a:solidFill>
                <a:schemeClr val="tx1">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矩形 12">
            <a:extLst>
              <a:ext uri="{FF2B5EF4-FFF2-40B4-BE49-F238E27FC236}">
                <a16:creationId xmlns:a16="http://schemas.microsoft.com/office/drawing/2014/main" id="{A947AA29-B7CD-B09C-4715-26B6D7D468E0}"/>
              </a:ext>
            </a:extLst>
          </p:cNvPr>
          <p:cNvSpPr/>
          <p:nvPr/>
        </p:nvSpPr>
        <p:spPr>
          <a:xfrm>
            <a:off x="1436787" y="114588"/>
            <a:ext cx="289783" cy="293296"/>
          </a:xfrm>
          <a:prstGeom prst="rect">
            <a:avLst/>
          </a:prstGeom>
          <a:solidFill>
            <a:srgbClr val="024379"/>
          </a:solidFill>
          <a:ln>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Calibri" panose="020F0502020204030204"/>
                <a:ea typeface="宋体" panose="02010600030101010101" pitchFamily="2" charset="-122"/>
              </a:rPr>
              <a:t>2</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4" name="矩形 13">
            <a:extLst>
              <a:ext uri="{FF2B5EF4-FFF2-40B4-BE49-F238E27FC236}">
                <a16:creationId xmlns:a16="http://schemas.microsoft.com/office/drawing/2014/main" id="{1154525B-C168-A747-B740-B0939183F2EE}"/>
              </a:ext>
            </a:extLst>
          </p:cNvPr>
          <p:cNvSpPr/>
          <p:nvPr/>
        </p:nvSpPr>
        <p:spPr>
          <a:xfrm>
            <a:off x="1835696" y="119852"/>
            <a:ext cx="1440000" cy="288032"/>
          </a:xfrm>
          <a:prstGeom prst="rect">
            <a:avLst/>
          </a:prstGeom>
          <a:solidFill>
            <a:schemeClr val="bg1"/>
          </a:solidFill>
          <a:ln w="19050">
            <a:solidFill>
              <a:srgbClr val="024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数据处理</a:t>
            </a:r>
            <a:endParaRPr kumimoji="0" lang="en-US" altLang="zh-CN" b="1" i="0" u="none" strike="noStrike" kern="100" cap="none" spc="600" normalizeH="0" noProof="0" dirty="0">
              <a:ln>
                <a:noFill/>
              </a:ln>
              <a:solidFill>
                <a:srgbClr val="024379"/>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 name="灯片编号占位符 1">
            <a:extLst>
              <a:ext uri="{FF2B5EF4-FFF2-40B4-BE49-F238E27FC236}">
                <a16:creationId xmlns:a16="http://schemas.microsoft.com/office/drawing/2014/main" id="{00156062-5C63-35DC-8283-0C81525AC15E}"/>
              </a:ext>
            </a:extLst>
          </p:cNvPr>
          <p:cNvSpPr>
            <a:spLocks noGrp="1"/>
          </p:cNvSpPr>
          <p:nvPr>
            <p:ph type="sldNum" sz="quarter" idx="12"/>
          </p:nvPr>
        </p:nvSpPr>
        <p:spPr/>
        <p:txBody>
          <a:bodyPr/>
          <a:lstStyle/>
          <a:p>
            <a:fld id="{D2EFEC80-C177-4EEF-9320-A00DE3C9E654}" type="slidenum">
              <a:rPr lang="en-US" altLang="zh-CN" smtClean="0"/>
              <a:t>9</a:t>
            </a:fld>
            <a:endParaRPr lang="zh-CN" altLang="en-US"/>
          </a:p>
        </p:txBody>
      </p:sp>
      <p:graphicFrame>
        <p:nvGraphicFramePr>
          <p:cNvPr id="3" name="图示 2">
            <a:extLst>
              <a:ext uri="{FF2B5EF4-FFF2-40B4-BE49-F238E27FC236}">
                <a16:creationId xmlns:a16="http://schemas.microsoft.com/office/drawing/2014/main" id="{0D7AFA96-66AC-D34A-0732-8AEFE7CF89F0}"/>
              </a:ext>
            </a:extLst>
          </p:cNvPr>
          <p:cNvGraphicFramePr/>
          <p:nvPr>
            <p:extLst>
              <p:ext uri="{D42A27DB-BD31-4B8C-83A1-F6EECF244321}">
                <p14:modId xmlns:p14="http://schemas.microsoft.com/office/powerpoint/2010/main" val="4208150892"/>
              </p:ext>
            </p:extLst>
          </p:nvPr>
        </p:nvGraphicFramePr>
        <p:xfrm>
          <a:off x="1754673" y="3279280"/>
          <a:ext cx="7113587" cy="133848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5" name="矩形 14">
            <a:extLst>
              <a:ext uri="{FF2B5EF4-FFF2-40B4-BE49-F238E27FC236}">
                <a16:creationId xmlns:a16="http://schemas.microsoft.com/office/drawing/2014/main" id="{BE83AA50-7672-80FF-8626-3F39BB7D11D4}"/>
              </a:ext>
            </a:extLst>
          </p:cNvPr>
          <p:cNvSpPr/>
          <p:nvPr/>
        </p:nvSpPr>
        <p:spPr bwMode="auto">
          <a:xfrm>
            <a:off x="1835696" y="719955"/>
            <a:ext cx="6951542" cy="2409827"/>
          </a:xfrm>
          <a:prstGeom prst="rect">
            <a:avLst/>
          </a:prstGeom>
          <a:solidFill>
            <a:srgbClr val="EDF2F8"/>
          </a:solidFill>
          <a:ln w="19050">
            <a:solidFill>
              <a:srgbClr val="024379"/>
            </a:solidFill>
            <a:prstDash val="dash"/>
          </a:ln>
        </p:spPr>
        <p:txBody>
          <a:bodyPr wrap="square" lIns="180000" tIns="252000" rIns="180000" bIns="252000" rtlCol="0" anchor="ctr">
            <a:spAutoFit/>
          </a:bodyPr>
          <a:lstStyle/>
          <a:p>
            <a:pPr algn="just">
              <a:lnSpc>
                <a:spcPct val="150000"/>
              </a:lnSpc>
            </a:pPr>
            <a:r>
              <a:rPr lang="zh-CN" altLang="en-US" sz="1400" b="1" dirty="0">
                <a:solidFill>
                  <a:schemeClr val="tx2"/>
                </a:solidFill>
                <a:latin typeface="微软雅黑" panose="020B0503020204020204" pitchFamily="34" charset="-122"/>
                <a:ea typeface="微软雅黑" panose="020B0503020204020204" pitchFamily="34" charset="-122"/>
              </a:rPr>
              <a:t>数据来源：</a:t>
            </a:r>
            <a:r>
              <a:rPr lang="en-US" altLang="zh-CN" sz="1400" b="1" dirty="0">
                <a:solidFill>
                  <a:schemeClr val="tx2"/>
                </a:solidFill>
                <a:latin typeface="微软雅黑" panose="020B0503020204020204" pitchFamily="34" charset="-122"/>
                <a:ea typeface="微软雅黑" panose="020B0503020204020204" pitchFamily="34" charset="-122"/>
              </a:rPr>
              <a:t>LiTS2017</a:t>
            </a:r>
          </a:p>
          <a:p>
            <a:pPr marL="171450" indent="-171450" algn="just">
              <a:lnSpc>
                <a:spcPct val="150000"/>
              </a:lnSpc>
              <a:buFont typeface="Arial" panose="020B0604020202020204" pitchFamily="34" charset="0"/>
              <a:buChar char="•"/>
            </a:pPr>
            <a:r>
              <a:rPr lang="zh-CN" altLang="en-US" sz="1400" dirty="0">
                <a:solidFill>
                  <a:schemeClr val="tx2"/>
                </a:solidFill>
                <a:latin typeface="微软雅黑" panose="020B0503020204020204" pitchFamily="34" charset="-122"/>
                <a:ea typeface="微软雅黑" panose="020B0503020204020204" pitchFamily="34" charset="-122"/>
              </a:rPr>
              <a:t>标注内容：肝脏</a:t>
            </a:r>
            <a:r>
              <a:rPr lang="en-US" altLang="zh-CN" sz="1400" dirty="0">
                <a:solidFill>
                  <a:schemeClr val="tx2"/>
                </a:solidFill>
                <a:latin typeface="微软雅黑" panose="020B0503020204020204" pitchFamily="34" charset="-122"/>
                <a:ea typeface="微软雅黑" panose="020B0503020204020204" pitchFamily="34" charset="-122"/>
              </a:rPr>
              <a:t>+</a:t>
            </a:r>
            <a:r>
              <a:rPr lang="zh-CN" altLang="en-US" sz="1400" dirty="0">
                <a:solidFill>
                  <a:schemeClr val="tx2"/>
                </a:solidFill>
                <a:latin typeface="微软雅黑" panose="020B0503020204020204" pitchFamily="34" charset="-122"/>
                <a:ea typeface="微软雅黑" panose="020B0503020204020204" pitchFamily="34" charset="-122"/>
              </a:rPr>
              <a:t>肿瘤</a:t>
            </a:r>
            <a:endParaRPr lang="en-US" altLang="zh-CN" sz="1400" dirty="0">
              <a:solidFill>
                <a:schemeClr val="tx2"/>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en-US" sz="1400" dirty="0">
                <a:solidFill>
                  <a:schemeClr val="tx2"/>
                </a:solidFill>
                <a:latin typeface="微软雅黑" panose="020B0503020204020204" pitchFamily="34" charset="-122"/>
                <a:ea typeface="微软雅黑" panose="020B0503020204020204" pitchFamily="34" charset="-122"/>
              </a:rPr>
              <a:t>模态：</a:t>
            </a:r>
            <a:r>
              <a:rPr lang="en-US" altLang="zh-CN" sz="1400" dirty="0">
                <a:solidFill>
                  <a:schemeClr val="tx2"/>
                </a:solidFill>
                <a:latin typeface="微软雅黑" panose="020B0503020204020204" pitchFamily="34" charset="-122"/>
                <a:ea typeface="微软雅黑" panose="020B0503020204020204" pitchFamily="34" charset="-122"/>
              </a:rPr>
              <a:t>CT</a:t>
            </a:r>
          </a:p>
          <a:p>
            <a:pPr marL="171450" indent="-171450" algn="just">
              <a:lnSpc>
                <a:spcPct val="150000"/>
              </a:lnSpc>
              <a:buFont typeface="Arial" panose="020B0604020202020204" pitchFamily="34" charset="0"/>
              <a:buChar char="•"/>
            </a:pPr>
            <a:r>
              <a:rPr lang="zh-CN" altLang="en-US" sz="1400" dirty="0">
                <a:solidFill>
                  <a:schemeClr val="tx2"/>
                </a:solidFill>
                <a:latin typeface="微软雅黑" panose="020B0503020204020204" pitchFamily="34" charset="-122"/>
                <a:ea typeface="微软雅黑" panose="020B0503020204020204" pitchFamily="34" charset="-122"/>
              </a:rPr>
              <a:t>规模：</a:t>
            </a:r>
            <a:r>
              <a:rPr lang="en-US" altLang="zh-CN" sz="1400" dirty="0">
                <a:solidFill>
                  <a:schemeClr val="tx2"/>
                </a:solidFill>
                <a:latin typeface="微软雅黑" panose="020B0503020204020204" pitchFamily="34" charset="-122"/>
                <a:ea typeface="微软雅黑" panose="020B0503020204020204" pitchFamily="34" charset="-122"/>
              </a:rPr>
              <a:t>131</a:t>
            </a:r>
            <a:r>
              <a:rPr lang="zh-CN" altLang="en-US" sz="1400" dirty="0">
                <a:solidFill>
                  <a:schemeClr val="tx2"/>
                </a:solidFill>
                <a:latin typeface="微软雅黑" panose="020B0503020204020204" pitchFamily="34" charset="-122"/>
                <a:ea typeface="微软雅黑" panose="020B0503020204020204" pitchFamily="34" charset="-122"/>
              </a:rPr>
              <a:t>带标签</a:t>
            </a:r>
            <a:r>
              <a:rPr lang="en-US" altLang="zh-CN" sz="1400" dirty="0">
                <a:solidFill>
                  <a:schemeClr val="tx2"/>
                </a:solidFill>
                <a:latin typeface="微软雅黑" panose="020B0503020204020204" pitchFamily="34" charset="-122"/>
                <a:ea typeface="微软雅黑" panose="020B0503020204020204" pitchFamily="34" charset="-122"/>
              </a:rPr>
              <a:t>+70</a:t>
            </a:r>
            <a:r>
              <a:rPr lang="zh-CN" altLang="en-US" sz="1400" dirty="0">
                <a:solidFill>
                  <a:schemeClr val="tx2"/>
                </a:solidFill>
                <a:latin typeface="微软雅黑" panose="020B0503020204020204" pitchFamily="34" charset="-122"/>
                <a:ea typeface="微软雅黑" panose="020B0503020204020204" pitchFamily="34" charset="-122"/>
              </a:rPr>
              <a:t>无标签</a:t>
            </a:r>
            <a:endParaRPr lang="en-US" altLang="zh-CN" sz="1400" dirty="0">
              <a:solidFill>
                <a:schemeClr val="tx2"/>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en-US" sz="1400" dirty="0">
                <a:solidFill>
                  <a:schemeClr val="tx2"/>
                </a:solidFill>
                <a:latin typeface="微软雅黑" panose="020B0503020204020204" pitchFamily="34" charset="-122"/>
                <a:ea typeface="微软雅黑" panose="020B0503020204020204" pitchFamily="34" charset="-122"/>
              </a:rPr>
              <a:t>文件格式：</a:t>
            </a:r>
            <a:r>
              <a:rPr lang="en-US" altLang="zh-CN" sz="1400" dirty="0">
                <a:solidFill>
                  <a:schemeClr val="tx2"/>
                </a:solidFill>
                <a:latin typeface="微软雅黑" panose="020B0503020204020204" pitchFamily="34" charset="-122"/>
                <a:ea typeface="微软雅黑" panose="020B0503020204020204" pitchFamily="34" charset="-122"/>
              </a:rPr>
              <a:t>NIFTI</a:t>
            </a:r>
          </a:p>
          <a:p>
            <a:pPr marL="171450" indent="-171450" algn="just">
              <a:lnSpc>
                <a:spcPct val="150000"/>
              </a:lnSpc>
              <a:buFont typeface="Arial" panose="020B0604020202020204" pitchFamily="34" charset="0"/>
              <a:buChar char="•"/>
            </a:pPr>
            <a:r>
              <a:rPr lang="zh-CN" altLang="en-US" sz="1400" dirty="0">
                <a:solidFill>
                  <a:schemeClr val="tx2"/>
                </a:solidFill>
                <a:latin typeface="微软雅黑" panose="020B0503020204020204" pitchFamily="34" charset="-122"/>
                <a:ea typeface="微软雅黑" panose="020B0503020204020204" pitchFamily="34" charset="-122"/>
              </a:rPr>
              <a:t>特点：器官种类多产生干扰、灰度差异小、不同患者解剖差异大、数据量不足</a:t>
            </a:r>
            <a:endParaRPr lang="en-US" altLang="zh-CN" sz="1400" dirty="0">
              <a:solidFill>
                <a:schemeClr val="tx2"/>
              </a:solidFill>
              <a:latin typeface="微软雅黑" panose="020B0503020204020204" pitchFamily="34" charset="-122"/>
              <a:ea typeface="微软雅黑" panose="020B0503020204020204" pitchFamily="34" charset="-122"/>
            </a:endParaRPr>
          </a:p>
        </p:txBody>
      </p:sp>
      <p:pic>
        <p:nvPicPr>
          <p:cNvPr id="16" name="图片 15" descr="1641835464(1)">
            <a:extLst>
              <a:ext uri="{FF2B5EF4-FFF2-40B4-BE49-F238E27FC236}">
                <a16:creationId xmlns:a16="http://schemas.microsoft.com/office/drawing/2014/main" id="{34A6A41D-DE79-D3F9-8399-C28F4181E1B3}"/>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r="458" b="51720"/>
          <a:stretch/>
        </p:blipFill>
        <p:spPr bwMode="auto">
          <a:xfrm>
            <a:off x="4081253" y="826583"/>
            <a:ext cx="4605547" cy="1104395"/>
          </a:xfrm>
          <a:prstGeom prst="rect">
            <a:avLst/>
          </a:prstGeom>
          <a:ln>
            <a:noFill/>
          </a:ln>
          <a:extLst>
            <a:ext uri="{53640926-AAD7-44D8-BBD7-CCE9431645EC}">
              <a14:shadowObscured xmlns:a14="http://schemas.microsoft.com/office/drawing/2010/main"/>
            </a:ext>
          </a:extLst>
        </p:spPr>
      </p:pic>
      <p:pic>
        <p:nvPicPr>
          <p:cNvPr id="17" name="图片 16">
            <a:extLst>
              <a:ext uri="{FF2B5EF4-FFF2-40B4-BE49-F238E27FC236}">
                <a16:creationId xmlns:a16="http://schemas.microsoft.com/office/drawing/2014/main" id="{87E04DCD-498F-0E0E-7DDE-81DC9C7FAD11}"/>
              </a:ext>
            </a:extLst>
          </p:cNvPr>
          <p:cNvPicPr>
            <a:picLocks noChangeAspect="1"/>
          </p:cNvPicPr>
          <p:nvPr/>
        </p:nvPicPr>
        <p:blipFill>
          <a:blip r:embed="rId15" cstate="print">
            <a:extLst>
              <a:ext uri="{BEBA8EAE-BF5A-486C-A8C5-ECC9F3942E4B}">
                <a14:imgProps xmlns:a14="http://schemas.microsoft.com/office/drawing/2010/main">
                  <a14:imgLayer r:embed="rId16">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 y="38198"/>
            <a:ext cx="1459998" cy="1309415"/>
          </a:xfrm>
          <a:prstGeom prst="rect">
            <a:avLst/>
          </a:prstGeom>
        </p:spPr>
      </p:pic>
    </p:spTree>
    <p:custDataLst>
      <p:tags r:id="rId1"/>
    </p:custDataLst>
    <p:extLst>
      <p:ext uri="{BB962C8B-B14F-4D97-AF65-F5344CB8AC3E}">
        <p14:creationId xmlns:p14="http://schemas.microsoft.com/office/powerpoint/2010/main" val="18324494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10.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00.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01.xml><?xml version="1.0" encoding="utf-8"?>
<p:tagLst xmlns:a="http://schemas.openxmlformats.org/drawingml/2006/main" xmlns:r="http://schemas.openxmlformats.org/officeDocument/2006/relationships" xmlns:p="http://schemas.openxmlformats.org/presentationml/2006/main">
  <p:tag name="TIMING" val="|33.6"/>
</p:tagLst>
</file>

<file path=ppt/tags/tag102.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03.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04.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05.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06.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07.xml><?xml version="1.0" encoding="utf-8"?>
<p:tagLst xmlns:a="http://schemas.openxmlformats.org/drawingml/2006/main" xmlns:r="http://schemas.openxmlformats.org/officeDocument/2006/relationships" xmlns:p="http://schemas.openxmlformats.org/presentationml/2006/main">
  <p:tag name="TIMING" val="|33.6"/>
</p:tagLst>
</file>

<file path=ppt/tags/tag108.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09.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TIMING" val="|33.6"/>
</p:tagLst>
</file>

<file path=ppt/tags/tag110.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11.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12.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13.xml><?xml version="1.0" encoding="utf-8"?>
<p:tagLst xmlns:a="http://schemas.openxmlformats.org/drawingml/2006/main" xmlns:r="http://schemas.openxmlformats.org/officeDocument/2006/relationships" xmlns:p="http://schemas.openxmlformats.org/presentationml/2006/main">
  <p:tag name="TIMING" val="|33.6"/>
</p:tagLst>
</file>

<file path=ppt/tags/tag114.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15.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16.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17.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18.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19.xml><?xml version="1.0" encoding="utf-8"?>
<p:tagLst xmlns:a="http://schemas.openxmlformats.org/drawingml/2006/main" xmlns:r="http://schemas.openxmlformats.org/officeDocument/2006/relationships" xmlns:p="http://schemas.openxmlformats.org/presentationml/2006/main">
  <p:tag name="TIMING" val="|33.6"/>
</p:tagLst>
</file>

<file path=ppt/tags/tag12.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20.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21.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22.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23.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24.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25.xml><?xml version="1.0" encoding="utf-8"?>
<p:tagLst xmlns:a="http://schemas.openxmlformats.org/drawingml/2006/main" xmlns:r="http://schemas.openxmlformats.org/officeDocument/2006/relationships" xmlns:p="http://schemas.openxmlformats.org/presentationml/2006/main">
  <p:tag name="TIMING" val="|33.6"/>
</p:tagLst>
</file>

<file path=ppt/tags/tag126.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27.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28.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29.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30.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31.xml><?xml version="1.0" encoding="utf-8"?>
<p:tagLst xmlns:a="http://schemas.openxmlformats.org/drawingml/2006/main" xmlns:r="http://schemas.openxmlformats.org/officeDocument/2006/relationships" xmlns:p="http://schemas.openxmlformats.org/presentationml/2006/main">
  <p:tag name="TIMING" val="|33.6"/>
</p:tagLst>
</file>

<file path=ppt/tags/tag132.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33.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34.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35.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36.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37.xml><?xml version="1.0" encoding="utf-8"?>
<p:tagLst xmlns:a="http://schemas.openxmlformats.org/drawingml/2006/main" xmlns:r="http://schemas.openxmlformats.org/officeDocument/2006/relationships" xmlns:p="http://schemas.openxmlformats.org/presentationml/2006/main">
  <p:tag name="TIMING" val="|33.6"/>
</p:tagLst>
</file>

<file path=ppt/tags/tag138.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39.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40.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41.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42.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43.xml><?xml version="1.0" encoding="utf-8"?>
<p:tagLst xmlns:a="http://schemas.openxmlformats.org/drawingml/2006/main" xmlns:r="http://schemas.openxmlformats.org/officeDocument/2006/relationships" xmlns:p="http://schemas.openxmlformats.org/presentationml/2006/main">
  <p:tag name="TIMING" val="|33.6"/>
</p:tagLst>
</file>

<file path=ppt/tags/tag144.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45.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46.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47.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48.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49.xml><?xml version="1.0" encoding="utf-8"?>
<p:tagLst xmlns:a="http://schemas.openxmlformats.org/drawingml/2006/main" xmlns:r="http://schemas.openxmlformats.org/officeDocument/2006/relationships" xmlns:p="http://schemas.openxmlformats.org/presentationml/2006/main">
  <p:tag name="TIMING" val="|33.6"/>
</p:tagLst>
</file>

<file path=ppt/tags/tag15.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50.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51.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52.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53.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54.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55.xml><?xml version="1.0" encoding="utf-8"?>
<p:tagLst xmlns:a="http://schemas.openxmlformats.org/drawingml/2006/main" xmlns:r="http://schemas.openxmlformats.org/officeDocument/2006/relationships" xmlns:p="http://schemas.openxmlformats.org/presentationml/2006/main">
  <p:tag name="TIMING" val="|33.6"/>
</p:tagLst>
</file>

<file path=ppt/tags/tag156.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57.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58.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59.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60.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61.xml><?xml version="1.0" encoding="utf-8"?>
<p:tagLst xmlns:a="http://schemas.openxmlformats.org/drawingml/2006/main" xmlns:r="http://schemas.openxmlformats.org/officeDocument/2006/relationships" xmlns:p="http://schemas.openxmlformats.org/presentationml/2006/main">
  <p:tag name="TIMING" val="|33.6"/>
</p:tagLst>
</file>

<file path=ppt/tags/tag162.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63.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64.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65.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66.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67.xml><?xml version="1.0" encoding="utf-8"?>
<p:tagLst xmlns:a="http://schemas.openxmlformats.org/drawingml/2006/main" xmlns:r="http://schemas.openxmlformats.org/officeDocument/2006/relationships" xmlns:p="http://schemas.openxmlformats.org/presentationml/2006/main">
  <p:tag name="TIMING" val="|60"/>
</p:tagLst>
</file>

<file path=ppt/tags/tag168.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69.xml><?xml version="1.0" encoding="utf-8"?>
<p:tagLst xmlns:a="http://schemas.openxmlformats.org/drawingml/2006/main" xmlns:r="http://schemas.openxmlformats.org/officeDocument/2006/relationships" xmlns:p="http://schemas.openxmlformats.org/presentationml/2006/main">
  <p:tag name="MH" val="20180423174909"/>
  <p:tag name="MH_LIBRARY" val="GRAPHIC"/>
  <p:tag name="MH_ORDER" val="文本框 3"/>
</p:tagLst>
</file>

<file path=ppt/tags/tag17.xml><?xml version="1.0" encoding="utf-8"?>
<p:tagLst xmlns:a="http://schemas.openxmlformats.org/drawingml/2006/main" xmlns:r="http://schemas.openxmlformats.org/officeDocument/2006/relationships" xmlns:p="http://schemas.openxmlformats.org/presentationml/2006/main">
  <p:tag name="TIMING" val="|33.6"/>
</p:tagLst>
</file>

<file path=ppt/tags/tag18.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TIMING" val="|33.6"/>
</p:tagLst>
</file>

<file path=ppt/tags/tag24.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TIMING" val="|33.6"/>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30.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TIMING" val="|33.6"/>
</p:tagLst>
</file>

<file path=ppt/tags/tag36.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TIMING" val="|33.6"/>
</p:tagLst>
</file>

<file path=ppt/tags/tag42.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TIMING" val="|33.6"/>
</p:tagLst>
</file>

<file path=ppt/tags/tag48.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53.xml><?xml version="1.0" encoding="utf-8"?>
<p:tagLst xmlns:a="http://schemas.openxmlformats.org/drawingml/2006/main" xmlns:r="http://schemas.openxmlformats.org/officeDocument/2006/relationships" xmlns:p="http://schemas.openxmlformats.org/presentationml/2006/main">
  <p:tag name="TIMING" val="|33.6"/>
</p:tagLst>
</file>

<file path=ppt/tags/tag54.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55.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56.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57.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58.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59.xml><?xml version="1.0" encoding="utf-8"?>
<p:tagLst xmlns:a="http://schemas.openxmlformats.org/drawingml/2006/main" xmlns:r="http://schemas.openxmlformats.org/officeDocument/2006/relationships" xmlns:p="http://schemas.openxmlformats.org/presentationml/2006/main">
  <p:tag name="TIMING" val="|33.6"/>
</p:tagLst>
</file>

<file path=ppt/tags/tag6.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60.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61.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62.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63.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TIMING" val="|33.6"/>
</p:tagLst>
</file>

<file path=ppt/tags/tag66.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67.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68.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69.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70.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71.xml><?xml version="1.0" encoding="utf-8"?>
<p:tagLst xmlns:a="http://schemas.openxmlformats.org/drawingml/2006/main" xmlns:r="http://schemas.openxmlformats.org/officeDocument/2006/relationships" xmlns:p="http://schemas.openxmlformats.org/presentationml/2006/main">
  <p:tag name="TIMING" val="|33.6"/>
</p:tagLst>
</file>

<file path=ppt/tags/tag72.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73.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74.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75.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76.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77.xml><?xml version="1.0" encoding="utf-8"?>
<p:tagLst xmlns:a="http://schemas.openxmlformats.org/drawingml/2006/main" xmlns:r="http://schemas.openxmlformats.org/officeDocument/2006/relationships" xmlns:p="http://schemas.openxmlformats.org/presentationml/2006/main">
  <p:tag name="TIMING" val="|33.6"/>
</p:tagLst>
</file>

<file path=ppt/tags/tag78.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79.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80.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81.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82.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83.xml><?xml version="1.0" encoding="utf-8"?>
<p:tagLst xmlns:a="http://schemas.openxmlformats.org/drawingml/2006/main" xmlns:r="http://schemas.openxmlformats.org/officeDocument/2006/relationships" xmlns:p="http://schemas.openxmlformats.org/presentationml/2006/main">
  <p:tag name="TIMING" val="|33.6"/>
</p:tagLst>
</file>

<file path=ppt/tags/tag84.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85.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86.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87.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88.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89.xml><?xml version="1.0" encoding="utf-8"?>
<p:tagLst xmlns:a="http://schemas.openxmlformats.org/drawingml/2006/main" xmlns:r="http://schemas.openxmlformats.org/officeDocument/2006/relationships" xmlns:p="http://schemas.openxmlformats.org/presentationml/2006/main">
  <p:tag name="TIMING" val="|33.6"/>
</p:tagLst>
</file>

<file path=ppt/tags/tag9.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90.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91.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92.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93.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94.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95.xml><?xml version="1.0" encoding="utf-8"?>
<p:tagLst xmlns:a="http://schemas.openxmlformats.org/drawingml/2006/main" xmlns:r="http://schemas.openxmlformats.org/officeDocument/2006/relationships" xmlns:p="http://schemas.openxmlformats.org/presentationml/2006/main">
  <p:tag name="TIMING" val="|33.6"/>
</p:tagLst>
</file>

<file path=ppt/tags/tag96.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97.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98.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ags/tag99.xml><?xml version="1.0" encoding="utf-8"?>
<p:tagLst xmlns:a="http://schemas.openxmlformats.org/drawingml/2006/main" xmlns:r="http://schemas.openxmlformats.org/officeDocument/2006/relationships" xmlns:p="http://schemas.openxmlformats.org/presentationml/2006/main">
  <p:tag name="MH" val="20161022193202"/>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noFill/>
        </a:ln>
      </a:spPr>
      <a:bodyPr wrap="square" lIns="0" tIns="0" rIns="0" bIns="0" anchor="ctr">
        <a:spAutoFit/>
      </a:bodyPr>
      <a:lstStyle>
        <a:defPPr algn="ctr" fontAlgn="base">
          <a:defRPr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6010</TotalTime>
  <Words>4229</Words>
  <Application>Microsoft Office PowerPoint</Application>
  <PresentationFormat>全屏显示(16:9)</PresentationFormat>
  <Paragraphs>950</Paragraphs>
  <Slides>29</Slides>
  <Notes>28</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29</vt:i4>
      </vt:variant>
    </vt:vector>
  </HeadingPairs>
  <TitlesOfParts>
    <vt:vector size="39" baseType="lpstr">
      <vt:lpstr>等线</vt:lpstr>
      <vt:lpstr>方正清刻本悦宋简体</vt:lpstr>
      <vt:lpstr>黑体</vt:lpstr>
      <vt:lpstr>微软雅黑</vt:lpstr>
      <vt:lpstr>字魂105号-简雅黑</vt:lpstr>
      <vt:lpstr>Arial</vt:lpstr>
      <vt:lpstr>Calibri</vt:lpstr>
      <vt:lpstr>Times New Roman</vt:lpstr>
      <vt:lpstr>Office 主题</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杨 淑清</cp:lastModifiedBy>
  <cp:revision>1449</cp:revision>
  <cp:lastPrinted>2018-05-28T08:34:00Z</cp:lastPrinted>
  <dcterms:created xsi:type="dcterms:W3CDTF">2018-04-03T02:13:00Z</dcterms:created>
  <dcterms:modified xsi:type="dcterms:W3CDTF">2022-06-20T08:17:47Z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2052-11.1.0.11405</vt:lpwstr>
  </property>
  <property fmtid="{D5CDD505-2E9C-101B-9397-08002B2CF9AE}" pid="3" name="KSORubyTemplateID">
    <vt:lpwstr>2</vt:lpwstr>
  </property>
  <property fmtid="{D5CDD505-2E9C-101B-9397-08002B2CF9AE}" pid="4" name="ICV">
    <vt:lpwstr>0368DEAA82664C58B62FDAA5520E6102</vt:lpwstr>
  </property>
</Properties>
</file>